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97" r:id="rId2"/>
    <p:sldId id="303" r:id="rId3"/>
    <p:sldId id="257" r:id="rId4"/>
    <p:sldId id="298" r:id="rId5"/>
    <p:sldId id="300" r:id="rId6"/>
    <p:sldId id="299" r:id="rId7"/>
    <p:sldId id="301" r:id="rId8"/>
    <p:sldId id="302" r:id="rId9"/>
    <p:sldId id="260" r:id="rId10"/>
    <p:sldId id="304" r:id="rId11"/>
    <p:sldId id="305" r:id="rId12"/>
    <p:sldId id="306" r:id="rId13"/>
    <p:sldId id="307" r:id="rId14"/>
    <p:sldId id="308" r:id="rId15"/>
    <p:sldId id="309" r:id="rId16"/>
    <p:sldId id="312" r:id="rId17"/>
    <p:sldId id="316" r:id="rId18"/>
    <p:sldId id="315" r:id="rId19"/>
    <p:sldId id="314" r:id="rId20"/>
    <p:sldId id="326" r:id="rId21"/>
    <p:sldId id="318" r:id="rId22"/>
    <p:sldId id="319" r:id="rId23"/>
    <p:sldId id="261" r:id="rId24"/>
    <p:sldId id="323" r:id="rId25"/>
    <p:sldId id="325" r:id="rId26"/>
  </p:sldIdLst>
  <p:sldSz cx="12190413" cy="6859588"/>
  <p:notesSz cx="6858000" cy="9144000"/>
  <p:embeddedFontLst>
    <p:embeddedFont>
      <p:font typeface=".TMC-Ong Do"/>
      <p:regular r:id="rId28"/>
    </p:embeddedFont>
    <p:embeddedFont>
      <p:font typeface=".VnSouthern" panose="020B7200000000000000" pitchFamily="34" charset="0"/>
      <p:regular r:id="rId29"/>
      <p:bold r:id="rId30"/>
      <p:italic r:id="rId31"/>
      <p:boldItalic r:id="rId32"/>
    </p:embeddedFont>
    <p:embeddedFont>
      <p:font typeface="A Charming Font Superexpande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FU Stafford" panose="020B0604020202020204"/>
      <p:bold r:id="rId42"/>
    </p:embeddedFont>
    <p:embeddedFont>
      <p:font typeface="UTM Aristote" panose="02040603050506020204" pitchFamily="18" charset="0"/>
      <p:regular r:id="rId43"/>
    </p:embeddedFont>
    <p:embeddedFont>
      <p:font typeface="UTM Cabaret" panose="02040603050506020204" pitchFamily="18" charset="0"/>
      <p:regular r:id="rId44"/>
    </p:embeddedFont>
    <p:embeddedFont>
      <p:font typeface="UTM Cookies" panose="02040603050506020204" pitchFamily="18" charset="0"/>
      <p:regular r:id="rId45"/>
    </p:embeddedFont>
    <p:embeddedFont>
      <p:font typeface="UTM Isadora" panose="02040603050506020204" pitchFamily="18" charset="0"/>
      <p:regular r:id="rId46"/>
      <p:bold r:id="rId47"/>
    </p:embeddedFont>
    <p:embeddedFont>
      <p:font typeface="UTM Khuccamta" panose="02040603050506020204" pitchFamily="18" charset="0"/>
      <p:regular r:id="rId48"/>
    </p:embeddedFont>
    <p:embeddedFont>
      <p:font typeface="UTM Showcard" panose="02040603050506020204" pitchFamily="18" charset="0"/>
      <p:regular r:id="rId49"/>
    </p:embeddedFont>
  </p:embeddedFontLst>
  <p:custDataLst>
    <p:tags r:id="rId50"/>
  </p:custDataLst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2E0"/>
    <a:srgbClr val="8C8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60"/>
  </p:normalViewPr>
  <p:slideViewPr>
    <p:cSldViewPr>
      <p:cViewPr varScale="1">
        <p:scale>
          <a:sx n="59" d="100"/>
          <a:sy n="59" d="100"/>
        </p:scale>
        <p:origin x="1340" y="28"/>
      </p:cViewPr>
      <p:guideLst>
        <p:guide orient="horz" pos="1620"/>
        <p:guide pos="2880"/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楷体" panose="02010609060101010101" pitchFamily="49" charset="-122"/>
              </a:defRPr>
            </a:lvl1pPr>
          </a:lstStyle>
          <a:p>
            <a:fld id="{B742D0A0-D0A5-4B5D-889C-F50722E5FEE5}" type="datetimeFigureOut">
              <a:rPr lang="zh-CN" altLang="en-US" smtClean="0"/>
              <a:pPr/>
              <a:t>2022/3/26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楷体" panose="02010609060101010101" pitchFamily="49" charset="-122"/>
              </a:defRPr>
            </a:lvl1pPr>
          </a:lstStyle>
          <a:p>
            <a:fld id="{27A1A15F-C1A7-45C2-8241-1CA8D69F698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0552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99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37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33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2022/3/26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6801" cy="6859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楷体" panose="02010609060101010101" pitchFamily="49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2" b="12201"/>
          <a:stretch/>
        </p:blipFill>
        <p:spPr>
          <a:xfrm>
            <a:off x="9359145" y="0"/>
            <a:ext cx="2829462" cy="6022682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0" r="79933"/>
          <a:stretch/>
        </p:blipFill>
        <p:spPr>
          <a:xfrm>
            <a:off x="1806" y="3525827"/>
            <a:ext cx="2445471" cy="3333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5" y="333450"/>
            <a:ext cx="10437257" cy="5108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9154" y="1486628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TMC-Ong Do" pitchFamily="2" charset="0"/>
              </a:rPr>
              <a:t>Kể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TMC-Ong Do" pitchFamily="2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TMC-Ong Do" pitchFamily="2" charset="0"/>
              </a:rPr>
              <a:t>chuyện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TMC-Ong D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3651" y="244484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chuyện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nghe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đọc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U Staffor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2766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6-Point Star 5"/>
          <p:cNvSpPr/>
          <p:nvPr/>
        </p:nvSpPr>
        <p:spPr>
          <a:xfrm>
            <a:off x="1486694" y="1053530"/>
            <a:ext cx="8208912" cy="5256584"/>
          </a:xfrm>
          <a:prstGeom prst="star16">
            <a:avLst>
              <a:gd name="adj" fmla="val 388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2926854" y="2358383"/>
            <a:ext cx="5616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>
                <a:solidFill>
                  <a:srgbClr val="C00000"/>
                </a:solidFill>
                <a:latin typeface="UTM Cookies" panose="02040603050506020204" pitchFamily="18" charset="0"/>
              </a:rPr>
              <a:t>GỢI Ý</a:t>
            </a: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958" y="1"/>
            <a:ext cx="3132931" cy="32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B2E0BA2A-212D-41CE-9217-1A865F00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909514"/>
            <a:ext cx="9001000" cy="451156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3502918" y="1341562"/>
            <a:ext cx="5400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FontTx/>
              <a:buNone/>
            </a:pP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Truyện</a:t>
            </a:r>
            <a:r>
              <a:rPr lang="en-US" alt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về</a:t>
            </a:r>
            <a:r>
              <a:rPr lang="en-US" alt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̀ </a:t>
            </a: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phu</a:t>
            </a:r>
            <a:r>
              <a:rPr lang="en-US" alt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̣ </a:t>
            </a: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nữ</a:t>
            </a:r>
            <a:endParaRPr lang="en-US" altLang="en-US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7522" y="-242614"/>
            <a:ext cx="5215222" cy="2066991"/>
          </a:xfrm>
          <a:prstGeom prst="rect">
            <a:avLst/>
          </a:prstGeom>
        </p:spPr>
      </p:pic>
      <p:pic>
        <p:nvPicPr>
          <p:cNvPr id="7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22" y="5662042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667353" y="311890"/>
            <a:ext cx="5832648" cy="648072"/>
          </a:xfrm>
          <a:prstGeom prst="roundRect">
            <a:avLst>
              <a:gd name="adj" fmla="val 393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663158" y="324739"/>
            <a:ext cx="5966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anh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hùng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5223752" y="1478949"/>
            <a:ext cx="3391734" cy="4299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52" y="1501816"/>
            <a:ext cx="3138510" cy="4304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5469"/>
          <a:stretch/>
        </p:blipFill>
        <p:spPr>
          <a:xfrm>
            <a:off x="190550" y="189912"/>
            <a:ext cx="4786760" cy="3159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4560"/>
          <a:stretch/>
        </p:blipFill>
        <p:spPr>
          <a:xfrm>
            <a:off x="190550" y="3430529"/>
            <a:ext cx="4742837" cy="331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3955448" y="189912"/>
            <a:ext cx="116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Triệu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  <a:p>
            <a:pPr defTabSz="914400"/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84207" y="3510042"/>
            <a:ext cx="116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Trưng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Trắc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3849824" y="3840323"/>
            <a:ext cx="116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Trưng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Nhị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5519142" y="5920457"/>
            <a:ext cx="284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Nguyễn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Định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9351224" y="5860693"/>
            <a:ext cx="227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Võ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Sáu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4566" y="189434"/>
            <a:ext cx="10873208" cy="587323"/>
          </a:xfrm>
          <a:prstGeom prst="roundRect">
            <a:avLst>
              <a:gd name="adj" fmla="val 393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385514" y="160344"/>
            <a:ext cx="1227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xã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khoa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nổi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phụ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875499"/>
            <a:ext cx="4560687" cy="286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403"/>
          <a:stretch/>
        </p:blipFill>
        <p:spPr>
          <a:xfrm>
            <a:off x="6671271" y="863586"/>
            <a:ext cx="4536503" cy="287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32" y="3726034"/>
            <a:ext cx="3667162" cy="308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" b="17744"/>
          <a:stretch/>
        </p:blipFill>
        <p:spPr>
          <a:xfrm>
            <a:off x="6067230" y="3729594"/>
            <a:ext cx="3333750" cy="30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3778826" y="863586"/>
            <a:ext cx="16884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Phi Ỷ 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6880720" y="956779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Hồ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Xuân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Hương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523595" y="3684982"/>
            <a:ext cx="1334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Đoàn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Điểm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6067230" y="5590034"/>
            <a:ext cx="113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Ma-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ri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Quy-ri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2558" y="142387"/>
            <a:ext cx="6336704" cy="118668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62558" y="241430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đảm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trí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6" name="Picture 9" descr="tải xuống">
            <a:extLst>
              <a:ext uri="{FF2B5EF4-FFF2-40B4-BE49-F238E27FC236}">
                <a16:creationId xmlns:a16="http://schemas.microsoft.com/office/drawing/2014/main" id="{1F23C546-B681-4B98-8EC1-85A71562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82" y="1428111"/>
            <a:ext cx="3663677" cy="4567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B1E6168-4271-4CED-9569-CE2661971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710" y="5995973"/>
            <a:ext cx="4652424" cy="954107"/>
          </a:xfrm>
          <a:prstGeom prst="rect">
            <a:avLst/>
          </a:prstGeom>
          <a:solidFill>
            <a:srgbClr val="DFE2E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Kim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(12/04/1954)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83" y="2061642"/>
            <a:ext cx="5256584" cy="3841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39E9151-3F08-4F5B-8620-5E7E698FD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23" y="5910557"/>
            <a:ext cx="4253303" cy="954107"/>
          </a:xfrm>
          <a:prstGeom prst="rect">
            <a:avLst/>
          </a:prstGeom>
          <a:solidFill>
            <a:srgbClr val="DFE2E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alt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Trương</a:t>
            </a:r>
            <a:r>
              <a:rPr lang="en-US" alt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alt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altLang="en-US" sz="28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(18/08/1945)</a:t>
            </a:r>
            <a:endParaRPr lang="en-US" altLang="en-US" sz="2800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5632" y="-541067"/>
            <a:ext cx="5537529" cy="36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582" y="14261"/>
            <a:ext cx="4104456" cy="112669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74138" y="41296"/>
            <a:ext cx="3936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minh,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giỏi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 b="3036"/>
          <a:stretch/>
        </p:blipFill>
        <p:spPr>
          <a:xfrm>
            <a:off x="1582250" y="1337440"/>
            <a:ext cx="3888432" cy="4574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46" y="1337440"/>
            <a:ext cx="5077102" cy="4574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1598759" y="5889034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“Con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gái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”</a:t>
            </a:r>
          </a:p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6671270" y="5889033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trưởng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”</a:t>
            </a:r>
          </a:p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21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66" y="1125538"/>
            <a:ext cx="7992888" cy="4032447"/>
          </a:xfrm>
          <a:prstGeom prst="rect">
            <a:avLst/>
          </a:prstGeom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854846" y="2133650"/>
            <a:ext cx="709384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FontTx/>
              <a:buNone/>
            </a:pPr>
            <a:r>
              <a:rPr lang="en-US" altLang="en-US" sz="8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Tìm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câu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chuyện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ở </a:t>
            </a:r>
            <a:r>
              <a:rPr lang="en-US" alt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đâu</a:t>
            </a:r>
            <a:r>
              <a:rPr lang="en-US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375" y="-602654"/>
            <a:ext cx="5912362" cy="3719429"/>
          </a:xfrm>
          <a:prstGeom prst="rect">
            <a:avLst/>
          </a:prstGeom>
        </p:spPr>
      </p:pic>
      <p:pic>
        <p:nvPicPr>
          <p:cNvPr id="5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13" y="5672223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94" y="5302002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542" y="261442"/>
            <a:ext cx="11881320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709999" y="4879217"/>
            <a:ext cx="6195673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</a:p>
          <a:p>
            <a:pPr algn="ctr" defTabSz="914400"/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thân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cô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bè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kể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3" y="3710494"/>
            <a:ext cx="5593431" cy="262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89" y="758166"/>
            <a:ext cx="6202973" cy="38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42" y="477466"/>
            <a:ext cx="5577352" cy="329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3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542" y="45418"/>
            <a:ext cx="11881320" cy="674216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3095" r="11807"/>
          <a:stretch/>
        </p:blipFill>
        <p:spPr>
          <a:xfrm>
            <a:off x="1486694" y="227896"/>
            <a:ext cx="2762208" cy="3459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59" y="285681"/>
            <a:ext cx="2694837" cy="335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7" t="10067" r="4427" b="10028"/>
          <a:stretch/>
        </p:blipFill>
        <p:spPr>
          <a:xfrm>
            <a:off x="2081028" y="3747403"/>
            <a:ext cx="3677218" cy="2938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3061"/>
          <a:stretch/>
        </p:blipFill>
        <p:spPr>
          <a:xfrm>
            <a:off x="8273716" y="209272"/>
            <a:ext cx="2592288" cy="3487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r="10541"/>
          <a:stretch/>
        </p:blipFill>
        <p:spPr>
          <a:xfrm>
            <a:off x="6545524" y="3690925"/>
            <a:ext cx="2448271" cy="30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2558" y="477466"/>
            <a:ext cx="11665296" cy="60486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r="14779"/>
          <a:stretch/>
        </p:blipFill>
        <p:spPr>
          <a:xfrm>
            <a:off x="478582" y="982894"/>
            <a:ext cx="3701989" cy="517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15" y="982893"/>
            <a:ext cx="3697599" cy="5179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422" y="982894"/>
            <a:ext cx="3672408" cy="52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ng\2015007_0000_图层-1-拷贝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6" y="651370"/>
            <a:ext cx="9678996" cy="25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png\2015009_0000_图层-0-拷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692" flipH="1">
            <a:off x="3372116" y="6148"/>
            <a:ext cx="1694152" cy="22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28972"/>
            <a:ext cx="3547135" cy="32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4601" y="2419980"/>
            <a:ext cx="190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kronism" pitchFamily="2" charset="0"/>
              </a:rPr>
              <a:t>Mục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kronism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kronism" pitchFamily="2" charset="0"/>
              </a:rPr>
              <a:t>tiêu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kronism" pitchFamily="2" charset="0"/>
            </a:endParaRPr>
          </a:p>
        </p:txBody>
      </p:sp>
      <p:pic>
        <p:nvPicPr>
          <p:cNvPr id="9" name="Picture 2" descr="D:\png\2015007_0000_图层-1-拷贝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5" y="3143604"/>
            <a:ext cx="9052623" cy="251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png\2015009_0000_图层-0-拷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692" flipH="1">
            <a:off x="3384663" y="2587079"/>
            <a:ext cx="1676574" cy="21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4219192" y="1347377"/>
            <a:ext cx="7165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anh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hùng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tài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ADE1F-24B3-4B7B-B990-7974CF8E34F4}"/>
              </a:ext>
            </a:extLst>
          </p:cNvPr>
          <p:cNvSpPr txBox="1"/>
          <p:nvPr/>
        </p:nvSpPr>
        <p:spPr>
          <a:xfrm>
            <a:off x="4200729" y="3989640"/>
            <a:ext cx="670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Rèn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lắng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6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6493 -3.08642E-6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6493 -3.08642E-6 " pathEditMode="relative" rAng="0" ptsTypes="AA">
                                      <p:cBhvr>
                                        <p:cTn id="28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8582" y="765498"/>
            <a:ext cx="11233248" cy="55446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88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629594"/>
            <a:ext cx="6048672" cy="4200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21238" r="3724" b="12220"/>
          <a:stretch/>
        </p:blipFill>
        <p:spPr>
          <a:xfrm flipH="1">
            <a:off x="6887294" y="1861011"/>
            <a:ext cx="448487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4566" y="261442"/>
            <a:ext cx="11521280" cy="6336704"/>
          </a:xfrm>
          <a:prstGeom prst="roundRect">
            <a:avLst>
              <a:gd name="adj" fmla="val 18416"/>
            </a:avLst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7472" y="334380"/>
            <a:ext cx="5960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Hướng</a:t>
            </a:r>
            <a:r>
              <a:rPr lang="en-US" sz="4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dẫn</a:t>
            </a:r>
            <a:r>
              <a:rPr lang="en-US" sz="4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kể</a:t>
            </a:r>
            <a:r>
              <a:rPr lang="en-US" sz="4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chuyện</a:t>
            </a:r>
            <a:endParaRPr lang="en-US" sz="48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Cabaret" panose="02040603050506020204" pitchFamily="18" charset="0"/>
              <a:ea typeface="微软雅黑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0" y="959328"/>
            <a:ext cx="80231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1.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Mở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đầu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1000113" y="1529447"/>
            <a:ext cx="10344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Giới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thiệu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hoàn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cảnh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diễn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ra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623208" y="2995980"/>
            <a:ext cx="10676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 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Nêu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diễn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biến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(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cử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chỉ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việc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làm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lời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nói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và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suy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nghĩ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).</a:t>
            </a:r>
            <a:endParaRPr lang="en-US" sz="3600" dirty="0">
              <a:solidFill>
                <a:srgbClr val="000000"/>
              </a:solidFill>
              <a:latin typeface="UTM Khuccamta" panose="02040603050506020204" pitchFamily="18" charset="0"/>
              <a:ea typeface="微软雅黑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607784" y="2154259"/>
            <a:ext cx="8655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2.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Diễn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biến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endParaRPr lang="en-US" altLang="en-US" sz="3600" b="1" dirty="0">
              <a:solidFill>
                <a:srgbClr val="C00000"/>
              </a:solidFill>
              <a:latin typeface="UTM Khuccamta" panose="02040603050506020204" pitchFamily="18" charset="0"/>
              <a:ea typeface="微软雅黑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623208" y="4019419"/>
            <a:ext cx="8424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3.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Kết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thúc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endParaRPr lang="en-US" altLang="en-US" sz="3600" b="1" dirty="0">
              <a:solidFill>
                <a:srgbClr val="C00000"/>
              </a:solidFill>
              <a:latin typeface="UTM Khuccamta" panose="02040603050506020204" pitchFamily="18" charset="0"/>
              <a:ea typeface="微软雅黑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1051489" y="4676474"/>
            <a:ext cx="10444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Nêu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kết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quả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hành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động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hoặc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cảm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nghĩ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em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. </a:t>
            </a:r>
            <a:endParaRPr lang="en-US" sz="3600" dirty="0">
              <a:solidFill>
                <a:srgbClr val="000000"/>
              </a:solidFill>
              <a:latin typeface="UTM Khuccamta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735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6614" y="1887856"/>
            <a:ext cx="10945216" cy="406221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image 756"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34" y="254669"/>
            <a:ext cx="7979240" cy="12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943705" y="478016"/>
            <a:ext cx="6917742" cy="82107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Thực</a:t>
            </a:r>
            <a:r>
              <a:rPr lang="en-US" altLang="zh-CN" sz="40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hành</a:t>
            </a:r>
            <a:r>
              <a:rPr lang="en-US" altLang="zh-CN" sz="40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40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4000" b="1" dirty="0">
              <a:solidFill>
                <a:srgbClr val="C0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497" y="2711743"/>
            <a:ext cx="6565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00">
              <a:buAutoNum type="arabicPeriod"/>
            </a:pP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Nội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về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một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</a:p>
          <a:p>
            <a:pPr algn="just" defTabSz="914400"/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nữ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anh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hùng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một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phụ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nữ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có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tài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494" y="3925139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prstClr val="black"/>
                </a:solidFill>
                <a:ea typeface="微软雅黑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Cách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rõ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ràng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mạch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lạc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hấp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dẫn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136" y="4717227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prstClr val="black"/>
                </a:solidFill>
                <a:ea typeface="微软雅黑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Nêu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của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9302" y="2042478"/>
            <a:ext cx="236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thường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35566" y="2041510"/>
            <a:ext cx="8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1647" y="2038005"/>
            <a:ext cx="165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87999" y="2031873"/>
            <a:ext cx="36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chí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đánh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giá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26" y="2853730"/>
            <a:ext cx="1088156" cy="10237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542" y="2804886"/>
            <a:ext cx="1115665" cy="105469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478" y="2847329"/>
            <a:ext cx="914479" cy="9754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26" y="3717826"/>
            <a:ext cx="1088156" cy="102376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075" y="4584189"/>
            <a:ext cx="1088156" cy="10237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723" y="3690176"/>
            <a:ext cx="1115665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722" y="4594647"/>
            <a:ext cx="1115665" cy="10546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11" y="3730522"/>
            <a:ext cx="914479" cy="97544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10" y="4686597"/>
            <a:ext cx="914479" cy="975445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5514" y="-131186"/>
            <a:ext cx="3329219" cy="175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2" y="-587009"/>
            <a:ext cx="3971158" cy="2066991"/>
          </a:xfrm>
          <a:prstGeom prst="rect">
            <a:avLst/>
          </a:prstGeom>
        </p:spPr>
      </p:pic>
      <p:pic>
        <p:nvPicPr>
          <p:cNvPr id="30" name="Picture 3" descr="K:\png\素材CNN-sccnn.com_201406210812-恢复的.psd_0035_图层-3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685" y="-523625"/>
            <a:ext cx="6696744" cy="30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" y="2902734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033156" y="528400"/>
            <a:ext cx="7752466" cy="16542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Suy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ngẫm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sau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</a:p>
          <a:p>
            <a:pPr algn="ctr"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4400" b="1" dirty="0">
              <a:solidFill>
                <a:schemeClr val="bg1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77564" y="2653963"/>
            <a:ext cx="94726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hành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5371" y="4100513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hiểu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qua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?</a:t>
            </a:r>
          </a:p>
        </p:txBody>
      </p:sp>
      <p:pic>
        <p:nvPicPr>
          <p:cNvPr id="26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" y="4311340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78782" y="2229730"/>
            <a:ext cx="7165348" cy="1664615"/>
          </a:xfrm>
          <a:prstGeom prst="roundRect">
            <a:avLst>
              <a:gd name="adj" fmla="val 21194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350790" y="2369539"/>
            <a:ext cx="7165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nghĩa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78782" y="4213451"/>
            <a:ext cx="7165348" cy="1664615"/>
          </a:xfrm>
          <a:prstGeom prst="roundRect">
            <a:avLst>
              <a:gd name="adj" fmla="val 21194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ADE1F-24B3-4B7B-B990-7974CF8E34F4}"/>
              </a:ext>
            </a:extLst>
          </p:cNvPr>
          <p:cNvSpPr txBox="1"/>
          <p:nvPr/>
        </p:nvSpPr>
        <p:spPr>
          <a:xfrm>
            <a:off x="2511181" y="4481813"/>
            <a:ext cx="670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Rèn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xét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  <p:pic>
        <p:nvPicPr>
          <p:cNvPr id="8" name="Picture 2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1918742" y="163107"/>
            <a:ext cx="8424936" cy="18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846734" y="665054"/>
            <a:ext cx="7752466" cy="84172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4400" b="1" dirty="0">
              <a:solidFill>
                <a:schemeClr val="bg1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38" y="2434585"/>
            <a:ext cx="1238441" cy="1238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45" y="4389970"/>
            <a:ext cx="1221981" cy="1221981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490" y="4213451"/>
            <a:ext cx="2833254" cy="23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8887" y="1557586"/>
            <a:ext cx="9616123" cy="395395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335" y="861998"/>
            <a:ext cx="608598" cy="518127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936" y="857433"/>
            <a:ext cx="608598" cy="518127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6" y="3268474"/>
            <a:ext cx="1492460" cy="164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3488" y="2746352"/>
            <a:ext cx="843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defTabSz="9144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Kể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cho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ông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bà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bố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mẹ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cùng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nghe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059" y="3420418"/>
            <a:ext cx="734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defTabSz="9144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bị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bài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sau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Kể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tham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gia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9062" y="1701602"/>
            <a:ext cx="378340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defTabSz="914400"/>
            <a:r>
              <a:rPr lang="en-US" altLang="zh-CN" sz="66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Dặn</a:t>
            </a:r>
            <a:r>
              <a:rPr lang="en-US" altLang="zh-CN" sz="66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dò</a:t>
            </a:r>
            <a:endParaRPr lang="zh-CN" altLang="en-US" sz="6600" b="1" dirty="0">
              <a:solidFill>
                <a:srgbClr val="C0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884201" y="5849288"/>
            <a:ext cx="10992901" cy="8949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Chúc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chăm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ngoan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giỏi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958" y="0"/>
            <a:ext cx="3132931" cy="32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7" y="1420193"/>
            <a:ext cx="6911868" cy="46985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70" y="-891686"/>
            <a:ext cx="5912362" cy="371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155" y="2349674"/>
            <a:ext cx="2564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anose="020B7200000000000000" pitchFamily="34" charset="0"/>
              </a:rPr>
              <a:t>Khởi</a:t>
            </a:r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anose="020B7200000000000000" pitchFamily="34" charset="0"/>
              </a:rPr>
              <a:t>    </a:t>
            </a:r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anose="020B7200000000000000" pitchFamily="34" charset="0"/>
              </a:rPr>
              <a:t>động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Southern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1630710" y="-242614"/>
            <a:ext cx="95829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8822" y="48036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1. Ai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nữ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tướng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tiên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Quân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đội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nhân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dân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Việt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Nam?</a:t>
            </a: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0910" y="2205658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30910" y="3144664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Lê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Thu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083670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Định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430910" y="4122576"/>
            <a:ext cx="648072" cy="642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572" y="4083670"/>
            <a:ext cx="2416469" cy="27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9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9302" y="1557586"/>
            <a:ext cx="482453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b="1" i="1" dirty="0">
                <a:solidFill>
                  <a:srgbClr val="FF0000"/>
                </a:solidFill>
              </a:rPr>
              <a:t>Thiếu tướng Nguyễn Thị Định</a:t>
            </a:r>
            <a:endParaRPr lang="en-US" b="1" i="1" dirty="0">
              <a:solidFill>
                <a:srgbClr val="FF0000"/>
              </a:solidFill>
            </a:endParaRPr>
          </a:p>
          <a:p>
            <a:pPr algn="just" defTabSz="914400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inh </a:t>
            </a:r>
            <a:r>
              <a:rPr lang="vi-VN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 15/3/1920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 Lương Hòa, huyện Giồng Trôm, tỉnh Bến Tre. Bà tham gia hoạt động cách mạng năm 1936, khi vừa tròn 16 </a:t>
            </a:r>
            <a:r>
              <a:rPr lang="vi-VN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. H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ai năm sau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 được kết nạp vào Đảng Cộng sản Việt Nam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nữ tướng đầu tiên của Quân đội nhân dân Việt Nam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12" descr="Nguyễn Thị Định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261442"/>
            <a:ext cx="5760640" cy="59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1630710" y="-242614"/>
            <a:ext cx="95829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6774" y="54947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cs typeface="Arial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cs typeface="Arial" pitchFamily="34" charset="0"/>
              </a:rPr>
              <a:t> 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Nữ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sĩ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cộng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sản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đầu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Nam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ai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0910" y="2205658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Trương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Mỹ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30910" y="3144664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Khai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061125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Lê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Bình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430910" y="3183570"/>
            <a:ext cx="648072" cy="642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17826"/>
            <a:ext cx="2369536" cy="33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98" y="5384706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06" y="5864064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p 7 Nữ anh hùng kiệt xuất của lịch sử Việt Nam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" y="189434"/>
            <a:ext cx="5184576" cy="65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052398" y="1075809"/>
            <a:ext cx="4206950" cy="4214952"/>
          </a:xfrm>
          <a:prstGeom prst="wedgeRoundRectCallout">
            <a:avLst>
              <a:gd name="adj1" fmla="val -71090"/>
              <a:gd name="adj2" fmla="val -31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52398" y="1294096"/>
            <a:ext cx="4206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Nguyễn Thị Minh Khai 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(1910 – 1941), tên thật là Nguyễn 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 ở xã Vĩnh Yên thuộc thị xã Vinh (Nghệ An)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ọc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đến tiểu học,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 gia phong trào 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sinh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được kết nạp vào Đảng năm 1930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9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7" y="1420193"/>
            <a:ext cx="6911868" cy="4698522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70" y="-891686"/>
            <a:ext cx="5912362" cy="371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3078" y="2493690"/>
            <a:ext cx="2564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Charming Font Superexpanded" panose="00000400000000000000" pitchFamily="2" charset="0"/>
              </a:rPr>
              <a:t>Khám</a:t>
            </a:r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Charming Font Superexpanded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Charming Font Superexpanded" panose="00000400000000000000" pitchFamily="2" charset="0"/>
              </a:rPr>
              <a:t>phá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Charming Font Superexpande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7" y="-376054"/>
            <a:ext cx="3971158" cy="206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4494589" y="573017"/>
            <a:ext cx="319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002060"/>
                </a:solidFill>
                <a:latin typeface="UTM Showcard" panose="02040603050506020204" pitchFamily="18" charset="0"/>
              </a:rPr>
              <a:t>ĐỀ BÀI</a:t>
            </a:r>
          </a:p>
        </p:txBody>
      </p:sp>
      <p:sp>
        <p:nvSpPr>
          <p:cNvPr id="2" name="Cloud 1"/>
          <p:cNvSpPr/>
          <p:nvPr/>
        </p:nvSpPr>
        <p:spPr>
          <a:xfrm>
            <a:off x="1697148" y="1698836"/>
            <a:ext cx="8784976" cy="2883086"/>
          </a:xfrm>
          <a:prstGeom prst="cloud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782838" y="2240386"/>
            <a:ext cx="7428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nghe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anh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hùng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6" name="Picture 200" descr="荷花212副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7" y="4921582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0" descr="荷花212副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8" y="5693458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0" descr="荷花212副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" y="5777043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6B7FCF7-CBFA-401C-963A-9C360AB9659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NOodE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TqHRJ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NOodEm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06h0SS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06h0SW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06h0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06h0SZ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06h0Sb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1Kh0Sd92xIjVDAAA2h0AABcAAAB1bml2ZXJzYWwvdW5pdmVyc2FsLnBuZ+2Za1QTV7vHB21fKypITxGUm8JapVVuXrgjqFw9PQIiFwEBeRFQkQSEcAsBW1uwCqQUD7FqSFEqhEsCAolOIEGpib4UkBISJASQNEQmEsA4CbmRM9i+53x41/lw1jof+TC/mdkzs/fzPLOf/37W2t+HhwZvM9xlCADAtuMhAREAsJEMABuUn/wNaTnvsPEKcjLIiQg+BlCGLOeRm4/Sj544CgAd+C3a5I+R+81ZIbE5AGDUv3YYcNBN5wDACn084GhkQeKC8ETLQVjHWZbuVwFqYNIw4Sbq14QvF5odv/iCdi3v5KX63Y4h0n/cC7lhYVLv1DV+7IntMRMyqufrb0A5xVGltNCzWlgZFLRsyPMF7LnsumTr+dNP/5H2490/iD/dzUlx3UYqUc9Dvcqp+F75kHcGmqn6HLHoDHnk7hhprF6edTDCb2Xmal4a0ujxABrZ32oHi/B+KPuPAODKqSanhGDILKl4JBR5DDRG4oruVxnIgjYAQN+XUaSpAmkbfaIaeZL172ON7qDJ2pX9tUjk9Pd1rnOd61znOte5znWuc53rXOc617nO/19OrrztHI5Grn440rABALb7/x8pOlatfmFPak0seP3d2L+F+XQUvR8JjvFTj+BnuQvNghh6JwpNtwaAvgu/bRvpLWU5QQrCtH5VuQkTdCJeXqFiSJlIk01np1EV19hPmwW/9DfudneLEk6BQqEasYsDyxiLbNkkWAFVxNFRxHTXQUxGE46LA4fVNtBMCE493yiwuEVB5dN9CfBkznAbRlRrXTDz9Zj3Yk+OQFyqHiVFs7RiZ36JRjA95VYnKhRVuqNQGrOk4uXabLkuYnRQlIYhVc6vqoZLpw6gzjAXdeD8/sumA+OuwhT8YRrmsHPG6vv3exMbLB0NAL7/goMX54hVifzOdJf0cMsFsHD4qJAe0+u/NBPSSyEB3AUZT3IAGlxNyBd2l4imK5PARaYGxWjdQHei7t6bP41TqnM9rTgnBczZLppKydLr7tTH7fGQ3Xg3iC7JEW3a6ppE5PW4Cs1j8DcMWbvch4bleSDneZRDiiC3m4LRwacpy/LiGPF48FkuxjtuA/COu+kF3m+1QKPGhYIYEkZ+twbEUy83PnlSPSFskt6LJ91ododNt2Di0GrGhTRTj4Qj3LpOz60QqHjs60SlaSyLu806nnYNOftTfH9o0jQP8TdtEflaVHs/aOH0j3cmjrgvwlq2O3OkTNaORGYkletVIRc8aMFY4yUpgdCXVX0evJFPgb5nYyZhQqni8TwPxxvMQUFMGU9nGwB9XNlvq6z8x/W7nofcOuzhXMg3dirfNAcDapd+HsL33jX90e7TfQr2oVQf670AARsolWQqFx5wngcSTkqk2WAGaNIiT41Z+Cz4rKXo/GZgZhZiXBdmKDwhXumHYXrHo3B+UQ2Jv39ShppsVUQOYh96mQaloK04fGG+XQThSbSEUB/Dft//aAilTjB5hLjwKvWtt5AiyN8plC+bg6kbgcaY8pI6uTKcAGa6SOc8gzHjaPpq+adkwqFv6i3c44Oetj5tYG/hjkIyhvdOshA2qwZZqFdA3zxRbmMI5QrOIpZQoOm3uYKZ7bbwj0EuuaIyr29zRg+ZNsEJfTLGNcsYq4fepS4upfbdTjbl72tV3uTO2yWWTvFsZaD0YXZCP22xAYWtOJO3UxNqH2FwpWVpIoPaTR2VtAqMOlF1OQq1lEoXJCflO0QQ+pkip/vxpIEJ+4h9R9x1GXhD0vKmjLJUnyzLbuI+Hht3Svnsk5HrfWAS5P/t8tGn13heVvvdh0/xD3KSvnvtM3zgs3SGtZ1ZbNBhJ+PHjheq1b9/5dxNQGuILx0tAA9iij5QHymk3UImUufAquTj6qLjcFlpj2r6XGGT2MVInjCBwZ0hTvAwHpk7T3qxo8yrsruVl8/46l83mLSngCqmxdFYAn+eBrRqehk9Z3J3Yoh2xcrHjoJjqoegRPQ5/NWCjX6Fw5asPhj4in4JmMl1ki+mQRuhXxrriqC5lSLqATx2VSWJYanHqNF+etVwfmJY4dxP6ajEYCJJ8iUmwZUSShDlzdOetd5JJ4CO3VXyVJEbr4g73G0N5zSy+YoWuTzPAdOLKexdvC2JBZ/TzJ3kushqQ8sEZfFbrvPTMD/dez1JRdcn3grzFj40uDLatGibRx3WTByqCG9Rbr5T5j5dnCOBueUzriU9/NOyZZxep+QT8IBPAP1wmtCHUZFs9MyQo3q4/KTEnbtiuLLrIpGjjm7nudA4tPramNEz3EAWaW/E1/eldfh+WrKnsHhivnYbYDm9pn6KbtV214qsvaaN8lS7CElW88/aFREe6f5RazKz7hfWKkyVXpjrvemK3mbaLO/SQLQXa57u56orB9wCIfPpnXJuUUxTVUgSe2WcKaAJA7kp9wWfC65FzrxBItyeaS5ijIauhXaFMktV8dq3NnTkdw7lV8clFor/ExbbTV4c3xGXsjhr2WB3jdF/RTmSWRPrPuwkd+GpbKvj2HmWo870ZM/oBt7/1i3IF/uPhe+P6ogMKubVsXb5BUcGRseGHqQ0Wsy5WGCTOMrY4F8djQ2mYugn1sLFDZfG0dt4VEUx6jpX3L510GTO9TdsWjrnOvf3zJrMAGgHmqVTQHzEdbXB/paBi2fcjbMYMpXHJQv2iqxrdG1iMmUYVfidsuXg0qCAyr7W+tk2Jj5ucUQiJQ/so6XJE383oWPi5Lzw8v6q5fK/QrYLysPDFHjyM7K8qDaOqgLn+osztD6o7WR9t6XCChEAde7eI9In6t5FHBoeJa3mwjeStLM78D7vnkPe06qhol0dhgzMMCdZ4MLObySu5fzyYfWb+wsZ8j0XbykbqrZbINYcvmc3Xns0up/y8rb+55ce3HyVWZbxX0F1rYDNp++3kTLMBWlan2E+ua8t+aNVLW4y+dJ0SxW36FKu4JxFNbg0EmzTVrJ01abVv8u66Y6P6o8a6YWLE7cbGU4z+4Ty7HE3h8Y7f05WEVYlJgj4c/7cdscfapH/lQwOsGSMsPOD2HPuVhsYVNSd38DCPHJyK6fHvqvM37ZbsZsfPjqU7WuEsa4yJcPjb2gv3Gwx9YqbU6V6XeatvP8Zp+Ogr4lVvw9K6xP6Z2IUzH5vP8GX4MaQscAQq3KI5/K0rUyWNS3G4A83uToo2dbNAmtEohIu3kLndHPMa6u9qKJwkzhBIy2QLHcdPr1oqM0Wis2r4/Dfo7BvbSPs0T3LbLXLVOo12bsFdCkWLvfTJsN0lq4yY+5VOinBhjeYBm+hYJmW97C+qAjWbo79d8KVEwTCWvAvFL97YW+22u//y+z5eAce9sfbaSqzgn0g9M6EiimpKWRep2WrPnl0A6JxPohDwsDCyXIdT5zifL7SRtoeOcp1I8sH+rEcOHKgYoCt6L3UbgyfbuIgaZ1nQq5RXw2Brbip3/KIGqiFShlTiVdI2j/sW8ptSh5V7n6HSWa3gZKBPUg2uMFftZUczxPRdKFvkMS+OxSlZXGlTYIda2qt/KDWf7dB1HrxWxQubVony+djs+eAtjCr2pOnCIOjXNRbNE4aTz/BgV8G7qRDdc7lb+rwnA8K3GaWWFCPI/qmC/M+iHAjqQQUGmk+JddokGKodsUhgXtTnKuczAnztlKBX4iihXLx9v9eyZSIlNCpY5Jmwd/WTIkqHVTeK1cZ2WJsI1h1//r263KbREhD5p+gb0MSVQIJ86cz6U/2BEAN3pN05lWw4rZYGWElw/ZiTv7pe+iybdTAmsuTO2HirzJXjSVG6re2ZlJ7FXGMtUWzRh1zQGgTqhbZ6AsOnoe0l4t1rxvUMYdyVrJwuX/1AmE3C3Pe7U1QMIyBvjHvZ9grHwnBYbBwaDCKaebtEUGVojQ4xUMtUpQlsvYkBb1xUk5hF6F8libB4sg5zUDS6uX4H7JbbFaXyhcQfzi+fzRSGLUjSPgedTpp9KdGx/JdGHDd2CFhj2T2nt4YU3PVDgZLdj1Ev1rbtmsJti5sqBwJRYrQXP7H2jCc32tz5wgMMWZZuAmY8RjSaciaXLbn4klf9tA3yJdevs+NXmUt9iqn1Ayy3+oyXvCFVR0yFeFDrpmDowlmALA0Vj4mMW/W5LEflxW1je7P22FpSRafxgZUvbbFxu71kmrImFspRKeNcLqf5pXa5fku+3AD4Cxdyt2u8eg6yJRJS69tCYT4zwacWT1Fbzs4PP3ttGjC2CMUUj4DTqH/WnqzJaTSqSpgbbux2bd3WUxIotkZAMDMzeYwtFbip78Q/M/txtO6/HZ3U+RFbzLYVYZp4C1RS3UtxO3It1Xkotyt7nbdZaV6zXSLM3PlHnEz0kyJgNMxb/RlY5AemLye3lSMgy+v7WQeDwwNoBw7+81/AVBLAwQUAAIACADUqHRJcD84SUoAAABqAAAAGwAAAHVuaXZlcnNhbC91bml2ZXJzYWwucG5nLnhtbLOxr8jNUShLLSrOzM+zVTLUM1Cyt+PlsikoSi3LTC1XqACKGekZQICSQiUqtzwzpSTDVsnS0BghlpGamZ5RYqtkZmEKF9QHGgkAUEsBAgAAFAACAAgA06h0SRUOrShkBAAABxEAAB0AAAAAAAAAAQAAAAAAAAAAAHVuaXZlcnNhbC9jb21tb25fbWVzc2FnZXMubG5nUEsBAgAAFAACAAgA06h0SQh+CyMpAwAAhgwAACcAAAAAAAAAAQAAAAAAnwQAAHVuaXZlcnNhbC9mbGFzaF9wdWJsaXNoaW5nX3NldHRpbmdzLnhtbFBLAQIAABQAAgAIANOodEm1/AlkugIAAFUKAAAhAAAAAAAAAAEAAAAAAA0IAAB1bml2ZXJzYWwvZmxhc2hfc2tpbl9zZXR0aW5ncy54bWxQSwECAAAUAAIACADTqHRJKpYPZ/4CAACXCwAAJgAAAAAAAAABAAAAAAAGCwAAdW5pdmVyc2FsL2h0bWxfcHVibGlzaGluZ19zZXR0aW5ncy54bWxQSwECAAAUAAIACADTqHRJaHFSkZoBAAAfBgAAHwAAAAAAAAABAAAAAABIDgAAdW5pdmVyc2FsL2h0bWxfc2tpbl9zZXR0aW5ncy5qc1BLAQIAABQAAgAIANOodEk9PC/RwQAAAOUBAAAaAAAAAAAAAAEAAAAAAB8QAAB1bml2ZXJzYWwvaTE4bl9wcmVzZXRzLnhtbFBLAQIAABQAAgAIANOodEma+ZZkawAAAGsAAAAcAAAAAAAAAAEAAAAAABgRAAB1bml2ZXJzYWwvbG9jYWxfc2V0dGluZ3MueG1sUEsBAgAAFAACAAgARJRXRyO0Tvv7AgAAsAgAABQAAAAAAAAAAQAAAAAAvREAAHVuaXZlcnNhbC9wbGF5ZXIueG1sUEsBAgAAFAACAAgA06h0SbCHI/RsAQAA9wIAACkAAAAAAAAAAQAAAAAA6hQAAHVuaXZlcnNhbC9za2luX2N1c3RvbWl6YXRpb25fc2V0dGluZ3MueG1sUEsBAgAAFAACAAgA1Kh0Sd92xIjVDAAA2h0AABcAAAAAAAAAAAAAAAAAnRYAAHVuaXZlcnNhbC91bml2ZXJzYWwucG5nUEsBAgAAFAACAAgA1Kh0SXA/OElKAAAAagAAABsAAAAAAAAAAQAAAAAApyMAAHVuaXZlcnNhbC91bml2ZXJzYWwucG5nLnhtbFBLBQYAAAAACwALAEkDAAAqJAAAAAA="/>
  <p:tag name="ISPRING_PRESENTATION_TITLE" val="1220-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</TotalTime>
  <Words>657</Words>
  <Application>Microsoft Office PowerPoint</Application>
  <PresentationFormat>Custom</PresentationFormat>
  <Paragraphs>79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.VnSouthern</vt:lpstr>
      <vt:lpstr>UTM Aristote</vt:lpstr>
      <vt:lpstr>UTM Cookies</vt:lpstr>
      <vt:lpstr>Wingdings</vt:lpstr>
      <vt:lpstr>UTM Khuccamta</vt:lpstr>
      <vt:lpstr>.TMC-Ong Do</vt:lpstr>
      <vt:lpstr>AnAkronism</vt:lpstr>
      <vt:lpstr>Calibri</vt:lpstr>
      <vt:lpstr>UTM Showcard</vt:lpstr>
      <vt:lpstr>A Charming Font Superexpanded</vt:lpstr>
      <vt:lpstr>UTM Isadora</vt:lpstr>
      <vt:lpstr>UTM Cabaret</vt:lpstr>
      <vt:lpstr>SFU Stafford</vt:lpstr>
      <vt:lpstr>inherit</vt:lpstr>
      <vt:lpstr>Arial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Nguyen Thu Hien</cp:lastModifiedBy>
  <cp:revision>91</cp:revision>
  <dcterms:created xsi:type="dcterms:W3CDTF">2015-12-27T04:39:39Z</dcterms:created>
  <dcterms:modified xsi:type="dcterms:W3CDTF">2022-03-25T17:11:59Z</dcterms:modified>
  <cp:category>更多资源关注@好教师</cp:category>
</cp:coreProperties>
</file>