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88" r:id="rId3"/>
    <p:sldId id="289" r:id="rId4"/>
    <p:sldId id="290" r:id="rId5"/>
    <p:sldId id="262" r:id="rId6"/>
    <p:sldId id="257" r:id="rId7"/>
    <p:sldId id="270" r:id="rId8"/>
    <p:sldId id="272" r:id="rId9"/>
    <p:sldId id="259" r:id="rId10"/>
    <p:sldId id="274" r:id="rId11"/>
    <p:sldId id="275" r:id="rId12"/>
    <p:sldId id="258" r:id="rId13"/>
    <p:sldId id="260" r:id="rId14"/>
    <p:sldId id="276" r:id="rId15"/>
    <p:sldId id="277" r:id="rId16"/>
    <p:sldId id="279" r:id="rId17"/>
    <p:sldId id="264" r:id="rId18"/>
    <p:sldId id="280" r:id="rId19"/>
    <p:sldId id="281" r:id="rId20"/>
    <p:sldId id="282" r:id="rId21"/>
    <p:sldId id="283" r:id="rId22"/>
    <p:sldId id="286" r:id="rId23"/>
    <p:sldId id="285" r:id="rId24"/>
    <p:sldId id="265" r:id="rId25"/>
    <p:sldId id="278" r:id="rId26"/>
    <p:sldId id="271" r:id="rId27"/>
    <p:sldId id="267" r:id="rId28"/>
    <p:sldId id="263" r:id="rId29"/>
    <p:sldId id="287" r:id="rId30"/>
    <p:sldId id="269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aegu Light Bold" panose="020B0604020202020204" charset="0"/>
      <p:regular r:id="rId36"/>
    </p:embeddedFont>
    <p:embeddedFont>
      <p:font typeface="VNI-Times" panose="020B0604020202020204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5A5"/>
    <a:srgbClr val="F1B21F"/>
    <a:srgbClr val="FFD985"/>
    <a:srgbClr val="680100"/>
    <a:srgbClr val="6AACAF"/>
    <a:srgbClr val="75441B"/>
    <a:srgbClr val="F8AD87"/>
    <a:srgbClr val="F25E4B"/>
    <a:srgbClr val="FCEBB8"/>
    <a:srgbClr val="F3D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54662-1201-4225-9B52-A90B66CE0ACD}" v="51" dt="2022-02-26T04:08:23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75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4F8A3E3-284C-4FF6-A469-96A799ED1F3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8.png"/><Relationship Id="rId4" Type="http://schemas.openxmlformats.org/officeDocument/2006/relationships/image" Target="../media/image71.svg"/><Relationship Id="rId9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67.svg"/><Relationship Id="rId4" Type="http://schemas.openxmlformats.org/officeDocument/2006/relationships/image" Target="../media/image83.sv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43.png"/><Relationship Id="rId7" Type="http://schemas.openxmlformats.org/officeDocument/2006/relationships/image" Target="../media/image8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44.sv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0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3.svg"/><Relationship Id="rId7" Type="http://schemas.openxmlformats.org/officeDocument/2006/relationships/image" Target="../media/image9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96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72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gif"/><Relationship Id="rId5" Type="http://schemas.openxmlformats.org/officeDocument/2006/relationships/image" Target="../media/image97.png"/><Relationship Id="rId4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72.png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109.svg"/><Relationship Id="rId4" Type="http://schemas.openxmlformats.org/officeDocument/2006/relationships/image" Target="../media/image73.svg"/><Relationship Id="rId9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70.png"/><Relationship Id="rId7" Type="http://schemas.openxmlformats.org/officeDocument/2006/relationships/image" Target="../media/image1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113.svg"/><Relationship Id="rId4" Type="http://schemas.openxmlformats.org/officeDocument/2006/relationships/image" Target="../media/image71.sv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82.png"/><Relationship Id="rId7" Type="http://schemas.openxmlformats.org/officeDocument/2006/relationships/image" Target="../media/image11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82.png"/><Relationship Id="rId7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82.png"/><Relationship Id="rId7" Type="http://schemas.openxmlformats.org/officeDocument/2006/relationships/image" Target="../media/image1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8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hyperlink" Target="Nhac/Ca_nhac/da%20chon/Copy%20of%20Dat%20nuoc%20tron%20niem%20vui.mp3" TargetMode="External"/><Relationship Id="rId4" Type="http://schemas.openxmlformats.org/officeDocument/2006/relationships/image" Target="../media/image11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70.png"/><Relationship Id="rId7" Type="http://schemas.openxmlformats.org/officeDocument/2006/relationships/image" Target="../media/image122.png"/><Relationship Id="rId12" Type="http://schemas.openxmlformats.org/officeDocument/2006/relationships/image" Target="../media/image12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24.png"/><Relationship Id="rId5" Type="http://schemas.openxmlformats.org/officeDocument/2006/relationships/image" Target="../media/image43.png"/><Relationship Id="rId10" Type="http://schemas.openxmlformats.org/officeDocument/2006/relationships/image" Target="../media/image61.svg"/><Relationship Id="rId4" Type="http://schemas.openxmlformats.org/officeDocument/2006/relationships/image" Target="../media/image71.sv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9.png"/><Relationship Id="rId7" Type="http://schemas.openxmlformats.org/officeDocument/2006/relationships/image" Target="../media/image43.png"/><Relationship Id="rId12" Type="http://schemas.openxmlformats.org/officeDocument/2006/relationships/image" Target="../media/image61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svg"/><Relationship Id="rId4" Type="http://schemas.openxmlformats.org/officeDocument/2006/relationships/image" Target="../media/image50.sv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49.png"/><Relationship Id="rId7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50.sv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354" b="38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7468" y="4167345"/>
            <a:ext cx="2036656" cy="209424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5476" y="3041177"/>
            <a:ext cx="4580146" cy="1726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75973" y="5984155"/>
            <a:ext cx="350880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047517" y="4251125"/>
            <a:ext cx="2056911" cy="294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59781" y="5091780"/>
            <a:ext cx="3025312" cy="1784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715622" y="3248252"/>
            <a:ext cx="5174740" cy="18952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46919" y="1934980"/>
            <a:ext cx="2606217" cy="1313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67102" y="6618387"/>
            <a:ext cx="4738861" cy="32224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38205" y="5828225"/>
            <a:ext cx="1209871" cy="24334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628886" y="7665465"/>
            <a:ext cx="1721141" cy="24334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521674" y="7044970"/>
            <a:ext cx="1416531" cy="22133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016115" y="671965"/>
            <a:ext cx="11844179" cy="3495380"/>
          </a:xfrm>
          <a:prstGeom prst="round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24FC63-F622-4421-BF95-E8ACD68DF7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26193" y="818638"/>
            <a:ext cx="1319898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787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41" y="2568443"/>
            <a:ext cx="6657618" cy="500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047" y="7842436"/>
            <a:ext cx="8958502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502 </a:t>
            </a: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miền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Đông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Nam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Hứa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quyết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tâm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thành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nhiệm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vụ.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64" y="2437053"/>
            <a:ext cx="6031651" cy="51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963344" y="7789142"/>
            <a:ext cx="7686811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Đại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86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vận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chuyển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gạo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Đồng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Nai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chuẩn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bị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Tiến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nổi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dậy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xuân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Mậu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1968.</a:t>
            </a:r>
          </a:p>
        </p:txBody>
      </p:sp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20937" flipH="1">
            <a:off x="-1843525" y="184208"/>
            <a:ext cx="4392114" cy="27944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15018" flipH="1">
            <a:off x="15881074" y="-628148"/>
            <a:ext cx="4323557" cy="2750863"/>
          </a:xfrm>
          <a:prstGeom prst="rect">
            <a:avLst/>
          </a:prstGeom>
        </p:spPr>
      </p:pic>
      <p:pic>
        <p:nvPicPr>
          <p:cNvPr id="22" name="Picture 6" descr="bo doi hanh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87" y="3201278"/>
            <a:ext cx="7090416" cy="42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768958" y="8140215"/>
            <a:ext cx="69665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Bộ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đội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hành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quân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tham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gia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dịch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Mậu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.</a:t>
            </a:r>
          </a:p>
        </p:txBody>
      </p:sp>
      <p:pic>
        <p:nvPicPr>
          <p:cNvPr id="24" name="Picture 5" descr="van chuyen luong thuc va vu kh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541" y="3246676"/>
            <a:ext cx="6750106" cy="418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320266" y="8034224"/>
            <a:ext cx="84733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chuyển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khí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85509" flipH="1">
            <a:off x="-754018" y="-2824066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11513" y="1028700"/>
            <a:ext cx="14264973" cy="2601356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19089" y="7814025"/>
            <a:ext cx="5257643" cy="52973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11513" y="3966647"/>
            <a:ext cx="14264973" cy="5190863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18893">
            <a:off x="-2568036" y="2938008"/>
            <a:ext cx="5650987" cy="39351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7776" flipH="1">
            <a:off x="15626818" y="5704929"/>
            <a:ext cx="4705894" cy="42181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59071" y="2129831"/>
            <a:ext cx="13165319" cy="113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13800" b="1" spc="-77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HOẠT ĐỘNG 2</a:t>
            </a:r>
            <a:endParaRPr lang="en-US" sz="13800" b="1" spc="-77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89170" y="5143500"/>
            <a:ext cx="11781884" cy="2215991"/>
          </a:xfrm>
          <a:prstGeom prst="rect">
            <a:avLst/>
          </a:prstGeom>
        </p:spPr>
        <p:txBody>
          <a:bodyPr lIns="0" tIns="0" rIns="0" bIns="0" rtlCol="0" anchor="t">
            <a:prstTxWarp prst="textWave4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Diễn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biến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nổi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dậy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Tết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Mậu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1968.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1965134" y="4466294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53950" y="-798435"/>
            <a:ext cx="4290560" cy="43229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70419" y="923192"/>
            <a:ext cx="11260926" cy="2601356"/>
            <a:chOff x="0" y="0"/>
            <a:chExt cx="9594947" cy="221650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9609277" cy="2248556"/>
            </a:xfrm>
            <a:custGeom>
              <a:avLst/>
              <a:gdLst/>
              <a:ahLst/>
              <a:cxnLst/>
              <a:rect l="l" t="t" r="r" b="b"/>
              <a:pathLst>
                <a:path w="96092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716205" y="6965"/>
                  </a:cubicBezTo>
                  <a:lnTo>
                    <a:pt x="8716205" y="6965"/>
                  </a:lnTo>
                  <a:cubicBezTo>
                    <a:pt x="8932953" y="16819"/>
                    <a:pt x="9137268" y="36481"/>
                    <a:pt x="9271456" y="101690"/>
                  </a:cubicBezTo>
                  <a:cubicBezTo>
                    <a:pt x="9527502" y="226120"/>
                    <a:pt x="9609277" y="459160"/>
                    <a:pt x="9603789" y="704684"/>
                  </a:cubicBezTo>
                  <a:cubicBezTo>
                    <a:pt x="9603789" y="704684"/>
                    <a:pt x="9560502" y="1013073"/>
                    <a:pt x="9567935" y="1248607"/>
                  </a:cubicBezTo>
                  <a:cubicBezTo>
                    <a:pt x="9575058" y="1396804"/>
                    <a:pt x="9582214" y="1592407"/>
                    <a:pt x="9582214" y="1592407"/>
                  </a:cubicBezTo>
                  <a:cubicBezTo>
                    <a:pt x="9565533" y="1808139"/>
                    <a:pt x="9450889" y="2018751"/>
                    <a:pt x="9254020" y="2130375"/>
                  </a:cubicBezTo>
                  <a:cubicBezTo>
                    <a:pt x="9103668" y="2215624"/>
                    <a:pt x="8905637" y="2230722"/>
                    <a:pt x="7080400" y="2219980"/>
                  </a:cubicBezTo>
                  <a:lnTo>
                    <a:pt x="7080298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7936" y="3920793"/>
            <a:ext cx="15736064" cy="5108907"/>
            <a:chOff x="0" y="0"/>
            <a:chExt cx="10187241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0201572" cy="4454962"/>
            </a:xfrm>
            <a:custGeom>
              <a:avLst/>
              <a:gdLst/>
              <a:ahLst/>
              <a:cxnLst/>
              <a:rect l="l" t="t" r="r" b="b"/>
              <a:pathLst>
                <a:path w="10201572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08499" y="6965"/>
                  </a:cubicBezTo>
                  <a:lnTo>
                    <a:pt x="9308500" y="6965"/>
                  </a:lnTo>
                  <a:cubicBezTo>
                    <a:pt x="9525247" y="16819"/>
                    <a:pt x="9729562" y="36481"/>
                    <a:pt x="9863751" y="101690"/>
                  </a:cubicBezTo>
                  <a:cubicBezTo>
                    <a:pt x="10119796" y="226120"/>
                    <a:pt x="10201572" y="459160"/>
                    <a:pt x="10196084" y="704684"/>
                  </a:cubicBezTo>
                  <a:cubicBezTo>
                    <a:pt x="10196084" y="704684"/>
                    <a:pt x="10152796" y="1013073"/>
                    <a:pt x="10160230" y="1248607"/>
                  </a:cubicBezTo>
                  <a:cubicBezTo>
                    <a:pt x="10167353" y="3603211"/>
                    <a:pt x="10174509" y="3798814"/>
                    <a:pt x="10174509" y="3798814"/>
                  </a:cubicBezTo>
                  <a:cubicBezTo>
                    <a:pt x="10157828" y="4014546"/>
                    <a:pt x="10043184" y="4225158"/>
                    <a:pt x="9846315" y="4336782"/>
                  </a:cubicBezTo>
                  <a:cubicBezTo>
                    <a:pt x="9695963" y="4422031"/>
                    <a:pt x="9497932" y="4437128"/>
                    <a:pt x="7552103" y="4426387"/>
                  </a:cubicBezTo>
                  <a:lnTo>
                    <a:pt x="7551994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479963" y="4097359"/>
            <a:ext cx="4610701" cy="48860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2661150" y="771331"/>
            <a:ext cx="835523" cy="8021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77069" y="1080878"/>
            <a:ext cx="9544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i="1" dirty="0" err="1">
                <a:solidFill>
                  <a:srgbClr val="C00000"/>
                </a:solidFill>
              </a:rPr>
              <a:t>Xem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đoạn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phim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tài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liệu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và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trả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lời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câu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hỏi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1250582" y="4480106"/>
            <a:ext cx="15513480" cy="370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Trận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bắt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đầu</a:t>
            </a:r>
            <a:r>
              <a:rPr lang="en-US" sz="5400" dirty="0">
                <a:latin typeface="+mj-lt"/>
              </a:rPr>
              <a:t> </a:t>
            </a:r>
            <a:r>
              <a:rPr lang="vi-VN" sz="5400" dirty="0">
                <a:latin typeface="+mj-lt"/>
              </a:rPr>
              <a:t>vào </a:t>
            </a:r>
            <a:r>
              <a:rPr lang="en-US" sz="5400" dirty="0" err="1">
                <a:latin typeface="+mj-lt"/>
              </a:rPr>
              <a:t>lúc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Vị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trí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trọng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điểm</a:t>
            </a:r>
            <a:r>
              <a:rPr lang="en-US" sz="5400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Quân</a:t>
            </a:r>
            <a:r>
              <a:rPr lang="en-US" sz="5400" dirty="0">
                <a:latin typeface="+mj-lt"/>
              </a:rPr>
              <a:t> ta </a:t>
            </a:r>
            <a:r>
              <a:rPr lang="en-US" sz="5400" dirty="0" err="1">
                <a:latin typeface="+mj-lt"/>
              </a:rPr>
              <a:t>đồng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những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nơi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tong tien cong ban full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5865"/>
            <a:ext cx="18288000" cy="1036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613154" y="-4153204"/>
            <a:ext cx="7296562" cy="9134976"/>
          </a:xfrm>
          <a:prstGeom prst="rect">
            <a:avLst/>
          </a:prstGeom>
        </p:spPr>
      </p:pic>
      <p:sp>
        <p:nvSpPr>
          <p:cNvPr id="15" name="TextBox 1"/>
          <p:cNvSpPr>
            <a:spLocks noChangeArrowheads="1"/>
          </p:cNvSpPr>
          <p:nvPr/>
        </p:nvSpPr>
        <p:spPr bwMode="auto">
          <a:xfrm>
            <a:off x="7475955" y="4541710"/>
            <a:ext cx="2235200" cy="2123658"/>
          </a:xfrm>
          <a:prstGeom prst="rect">
            <a:avLst/>
          </a:prstGeom>
          <a:solidFill>
            <a:srgbClr val="FF0000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6600" b="1" dirty="0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6600" b="1" dirty="0">
              <a:solidFill>
                <a:srgbClr val="FFFF66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6" name="TextBox 4"/>
          <p:cNvSpPr>
            <a:spLocks noChangeArrowheads="1"/>
          </p:cNvSpPr>
          <p:nvPr/>
        </p:nvSpPr>
        <p:spPr bwMode="auto">
          <a:xfrm>
            <a:off x="7239000" y="1638300"/>
            <a:ext cx="2743200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Sứ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Quán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Mĩ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6938063" y="8826977"/>
            <a:ext cx="3345074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phát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thanh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8" name="TextBox 6"/>
          <p:cNvSpPr>
            <a:spLocks noChangeArrowheads="1"/>
          </p:cNvSpPr>
          <p:nvPr/>
        </p:nvSpPr>
        <p:spPr bwMode="auto">
          <a:xfrm>
            <a:off x="12927427" y="2414298"/>
            <a:ext cx="3173085" cy="1938992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tham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mưu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đội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12899353" y="6671254"/>
            <a:ext cx="2951957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tư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lệnh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Hải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0" name="TextBox 8"/>
          <p:cNvSpPr>
            <a:spLocks noChangeArrowheads="1"/>
          </p:cNvSpPr>
          <p:nvPr/>
        </p:nvSpPr>
        <p:spPr bwMode="auto">
          <a:xfrm>
            <a:off x="1772863" y="2501186"/>
            <a:ext cx="3376246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Sân bay </a:t>
            </a:r>
          </a:p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Tân Sơn Nhất</a:t>
            </a:r>
          </a:p>
        </p:txBody>
      </p:sp>
      <p:sp>
        <p:nvSpPr>
          <p:cNvPr id="21" name="TextBox 9"/>
          <p:cNvSpPr>
            <a:spLocks noChangeArrowheads="1"/>
          </p:cNvSpPr>
          <p:nvPr/>
        </p:nvSpPr>
        <p:spPr bwMode="auto">
          <a:xfrm>
            <a:off x="2578073" y="6003648"/>
            <a:ext cx="2349944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nha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Cảnh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sát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cxnSp>
        <p:nvCxnSpPr>
          <p:cNvPr id="22" name="Straight Arrow Connector 15"/>
          <p:cNvCxnSpPr>
            <a:cxnSpLocks noChangeShapeType="1"/>
          </p:cNvCxnSpPr>
          <p:nvPr/>
        </p:nvCxnSpPr>
        <p:spPr bwMode="auto">
          <a:xfrm flipV="1">
            <a:off x="8593555" y="2653962"/>
            <a:ext cx="0" cy="1757363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8"/>
          <p:cNvCxnSpPr>
            <a:cxnSpLocks noChangeShapeType="1"/>
          </p:cNvCxnSpPr>
          <p:nvPr/>
        </p:nvCxnSpPr>
        <p:spPr bwMode="auto">
          <a:xfrm flipV="1">
            <a:off x="10138191" y="4151650"/>
            <a:ext cx="2362200" cy="99802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0"/>
          <p:cNvCxnSpPr>
            <a:cxnSpLocks noChangeShapeType="1"/>
          </p:cNvCxnSpPr>
          <p:nvPr/>
        </p:nvCxnSpPr>
        <p:spPr bwMode="auto">
          <a:xfrm flipH="1" flipV="1">
            <a:off x="5210716" y="3881978"/>
            <a:ext cx="2120902" cy="942624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5"/>
          <p:cNvCxnSpPr>
            <a:cxnSpLocks noChangeShapeType="1"/>
          </p:cNvCxnSpPr>
          <p:nvPr/>
        </p:nvCxnSpPr>
        <p:spPr bwMode="auto">
          <a:xfrm>
            <a:off x="8610600" y="6603286"/>
            <a:ext cx="0" cy="1608138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7"/>
          <p:cNvCxnSpPr>
            <a:cxnSpLocks noChangeShapeType="1"/>
          </p:cNvCxnSpPr>
          <p:nvPr/>
        </p:nvCxnSpPr>
        <p:spPr bwMode="auto">
          <a:xfrm>
            <a:off x="10103266" y="5395716"/>
            <a:ext cx="2432050" cy="127393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1"/>
          <p:cNvCxnSpPr>
            <a:cxnSpLocks noChangeShapeType="1"/>
          </p:cNvCxnSpPr>
          <p:nvPr/>
        </p:nvCxnSpPr>
        <p:spPr bwMode="auto">
          <a:xfrm flipH="1">
            <a:off x="5076780" y="5499582"/>
            <a:ext cx="2271713" cy="1128730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03" y="7701947"/>
            <a:ext cx="3754848" cy="26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16" grpId="0" bldLvl="0" animBg="1" autoUpdateAnimBg="0"/>
      <p:bldP spid="17" grpId="0" bldLvl="0" animBg="1" autoUpdateAnimBg="0"/>
      <p:bldP spid="18" grpId="0" bldLvl="0" animBg="1" autoUpdateAnimBg="0"/>
      <p:bldP spid="19" grpId="0" bldLvl="0" animBg="1" autoUpdateAnimBg="0"/>
      <p:bldP spid="20" grpId="0" bldLvl="0" animBg="1" autoUpdateAnimBg="0"/>
      <p:bldP spid="21" grpId="0" bldLvl="0" animBg="1" autoUpdateAnimBg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50849" flipH="1">
            <a:off x="-3599956" y="-3456099"/>
            <a:ext cx="6297460" cy="4006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pic>
        <p:nvPicPr>
          <p:cNvPr id="16" name="Picture 2" descr="Quan ta danh vao bo tong tham mu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32" y="382588"/>
            <a:ext cx="5969819" cy="391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-597662" y="4361779"/>
            <a:ext cx="1000792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Bộ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mưu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ngụy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8" name="Picture 4" descr="Quan ta danh vao dai phat th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925" y="321606"/>
            <a:ext cx="6632875" cy="396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615363" y="4486767"/>
            <a:ext cx="862833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Đài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phát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thanh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22" y="5464314"/>
            <a:ext cx="6005552" cy="38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-313787" y="9516364"/>
            <a:ext cx="941026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bay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Nhất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410266" y="9561829"/>
            <a:ext cx="67388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Tấn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vào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Sứ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quán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Mĩ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3" name="Picture 11" descr="anh mau th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985" y="5486372"/>
            <a:ext cx="6652928" cy="41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-548363" y="-411816"/>
            <a:ext cx="19384725" cy="11110631"/>
            <a:chOff x="0" y="0"/>
            <a:chExt cx="6804840" cy="3424034"/>
          </a:xfrm>
        </p:grpSpPr>
        <p:sp>
          <p:nvSpPr>
            <p:cNvPr id="13" name="Freeform 13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49174">
            <a:off x="-4442065" y="-3570989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32446" y="-603101"/>
            <a:ext cx="5111108" cy="514973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952683" y="647700"/>
            <a:ext cx="1600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C00000"/>
                </a:solidFill>
                <a:latin typeface="+mj-lt"/>
                <a:cs typeface="Arial" charset="0"/>
              </a:rPr>
              <a:t>TRẬN ĐÁNH TRỌNG ĐIỂM</a:t>
            </a:r>
          </a:p>
        </p:txBody>
      </p:sp>
      <p:pic>
        <p:nvPicPr>
          <p:cNvPr id="20" name="Picture 3" descr="Tan cong dem 30 t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03298"/>
            <a:ext cx="6555754" cy="71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s sat my nguy bi tieu diet ngay tai dai su quan 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143" y="2095500"/>
            <a:ext cx="6567540" cy="70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828800" y="9318015"/>
            <a:ext cx="615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   SỨ QUÁN MĨ BỊ TẤN CÔNG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64411" y="9548800"/>
            <a:ext cx="7413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CẢNH SÁT MĨ NGỤY BỊ TIÊU DIỆT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030" y="-285750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2590800" y="-2003380"/>
            <a:ext cx="6297460" cy="400675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723900"/>
            <a:ext cx="7593106" cy="92202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1562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1929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2462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2996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3834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800" y="4533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1435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0" y="5753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6057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6653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6896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713840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7568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7187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77205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8039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8330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53" y="8634994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582" y="8877299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52420" y="5127464"/>
            <a:ext cx="2154240" cy="5485334"/>
          </a:xfrm>
          <a:prstGeom prst="rect">
            <a:avLst/>
          </a:prstGeom>
        </p:spPr>
      </p:pic>
      <p:sp>
        <p:nvSpPr>
          <p:cNvPr id="54" name="Oval Callout 53"/>
          <p:cNvSpPr/>
          <p:nvPr/>
        </p:nvSpPr>
        <p:spPr>
          <a:xfrm>
            <a:off x="1373958" y="490120"/>
            <a:ext cx="9165704" cy="4769352"/>
          </a:xfrm>
          <a:prstGeom prst="wedgeEllipseCallout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07879" y="1920776"/>
            <a:ext cx="81709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Cùng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với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cuộc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Sài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Gòn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quân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phóng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đã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những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nơi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63349" y="2310901"/>
            <a:ext cx="922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phóng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hầu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Nẵng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...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3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1" grpId="0"/>
      <p:bldP spid="51" grpId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670205" y="-294051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63" name="AutoShape 13"/>
          <p:cNvSpPr>
            <a:spLocks noChangeArrowheads="1"/>
          </p:cNvSpPr>
          <p:nvPr/>
        </p:nvSpPr>
        <p:spPr bwMode="auto">
          <a:xfrm>
            <a:off x="30163" y="-86264"/>
            <a:ext cx="18981292" cy="1822060"/>
          </a:xfrm>
          <a:prstGeom prst="star32">
            <a:avLst>
              <a:gd name="adj" fmla="val 46699"/>
            </a:avLst>
          </a:prstGeom>
          <a:solidFill>
            <a:srgbClr val="FFFF99"/>
          </a:solidFill>
          <a:ln w="28575">
            <a:solidFill>
              <a:srgbClr val="B42B14"/>
            </a:solidFill>
            <a:miter lim="800000"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884232" y="8942652"/>
            <a:ext cx="79231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tấn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Khe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Sanh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Quảng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5" name="Picture 7" descr="quan giai phong tan con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9" y="1998143"/>
            <a:ext cx="7414120" cy="679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Picture 8" descr="Quan my rut qua cau Trang T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700" y="2003379"/>
            <a:ext cx="7539783" cy="678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0708884" y="8969534"/>
            <a:ext cx="67812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rút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Tràng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846052" y="-1974527"/>
            <a:ext cx="6297460" cy="40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4452" y="4338791"/>
            <a:ext cx="16721928" cy="199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GB" sz="17900" b="1" dirty="0">
                <a:solidFill>
                  <a:srgbClr val="7646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US" sz="17900" b="1" dirty="0">
              <a:solidFill>
                <a:srgbClr val="7646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99944" y="-1345747"/>
            <a:ext cx="4290560" cy="4322982"/>
          </a:xfrm>
          <a:prstGeom prst="rect">
            <a:avLst/>
          </a:prstGeom>
        </p:spPr>
      </p:pic>
      <p:pic>
        <p:nvPicPr>
          <p:cNvPr id="15" name="Picture 14" descr="2250589022_79dc5b05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4" y="1683270"/>
            <a:ext cx="8613205" cy="49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97089" y="8355022"/>
            <a:ext cx="7690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+mj-lt"/>
              </a:rPr>
              <a:t>Quân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Mỹ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bên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ngoài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tường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thành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Huế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dịp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Tết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Mậu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Thân</a:t>
            </a:r>
            <a:r>
              <a:rPr lang="en-US" altLang="en-US" sz="4000" b="1" dirty="0">
                <a:latin typeface="+mj-lt"/>
              </a:rPr>
              <a:t> 1968.</a:t>
            </a:r>
          </a:p>
        </p:txBody>
      </p:sp>
      <p:pic>
        <p:nvPicPr>
          <p:cNvPr id="17" name="Picture 6" descr="nhan dan SG bieu t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2" y="815744"/>
            <a:ext cx="8609499" cy="67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485113" y="8355022"/>
            <a:ext cx="828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Ngụy</a:t>
            </a:r>
            <a:endParaRPr lang="en-US" altLang="en-US" sz="4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35965" y="-917924"/>
            <a:ext cx="4290560" cy="4322982"/>
          </a:xfrm>
          <a:prstGeom prst="rect">
            <a:avLst/>
          </a:prstGeom>
        </p:spPr>
      </p:pic>
      <p:pic>
        <p:nvPicPr>
          <p:cNvPr id="15" name="Picture 14" descr="San bay da chien cua My tai can th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" y="1338140"/>
            <a:ext cx="8110407" cy="666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n bay gia chien cua My tai can tho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92" y="1519778"/>
            <a:ext cx="7772474" cy="65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47800" y="8553487"/>
            <a:ext cx="163857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latin typeface="+mj-lt"/>
              </a:rPr>
              <a:t>Sân</a:t>
            </a:r>
            <a:r>
              <a:rPr lang="en-US" altLang="en-US" sz="6000" b="1" dirty="0">
                <a:latin typeface="+mj-lt"/>
              </a:rPr>
              <a:t> bay </a:t>
            </a:r>
            <a:r>
              <a:rPr lang="en-US" altLang="en-US" sz="6000" b="1" dirty="0" err="1">
                <a:latin typeface="+mj-lt"/>
              </a:rPr>
              <a:t>dã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chiến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của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Mỹ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tại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Cần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Thơ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bị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phá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hủy</a:t>
            </a:r>
            <a:r>
              <a:rPr lang="en-US" altLang="en-US" sz="6000" b="1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01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3" name="Picture 12" descr="Ảnh minh họ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30" y="994269"/>
            <a:ext cx="6950798" cy="710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25947" y="8333971"/>
            <a:ext cx="128869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 err="1">
                <a:latin typeface="+mj-lt"/>
              </a:rPr>
              <a:t>Nỗi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hoang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mang</a:t>
            </a:r>
            <a:r>
              <a:rPr lang="en-US" altLang="en-US" sz="6000" dirty="0">
                <a:latin typeface="+mj-lt"/>
              </a:rPr>
              <a:t>, </a:t>
            </a:r>
            <a:r>
              <a:rPr lang="en-US" altLang="en-US" sz="6000" dirty="0" err="1">
                <a:latin typeface="+mj-lt"/>
              </a:rPr>
              <a:t>sợ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hãi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bao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trùm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lên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quân</a:t>
            </a:r>
            <a:r>
              <a:rPr lang="en-US" altLang="en-US" sz="6000" dirty="0">
                <a:latin typeface="+mj-lt"/>
              </a:rPr>
              <a:t>  </a:t>
            </a:r>
            <a:r>
              <a:rPr lang="en-US" altLang="en-US" sz="6000" dirty="0" err="1">
                <a:latin typeface="+mj-lt"/>
              </a:rPr>
              <a:t>xâm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lược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Mỹ</a:t>
            </a:r>
            <a:r>
              <a:rPr lang="en-US" altLang="en-US" sz="6000" dirty="0">
                <a:latin typeface="+mj-lt"/>
              </a:rPr>
              <a:t> </a:t>
            </a:r>
          </a:p>
        </p:txBody>
      </p:sp>
      <p:pic>
        <p:nvPicPr>
          <p:cNvPr id="15" name="Picture 14" descr="Ảnh minh họ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004295"/>
            <a:ext cx="6152653" cy="701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50849" flipH="1">
            <a:off x="-2120030" y="-965154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582077" y="463772"/>
            <a:ext cx="11517696" cy="3347054"/>
            <a:chOff x="0" y="0"/>
            <a:chExt cx="5849163" cy="3049455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5863494" cy="3081509"/>
            </a:xfrm>
            <a:custGeom>
              <a:avLst/>
              <a:gdLst/>
              <a:ahLst/>
              <a:cxnLst/>
              <a:rect l="l" t="t" r="r" b="b"/>
              <a:pathLst>
                <a:path w="5863494" h="3081509">
                  <a:moveTo>
                    <a:pt x="63030" y="2487955"/>
                  </a:moveTo>
                  <a:cubicBezTo>
                    <a:pt x="63030" y="2487955"/>
                    <a:pt x="0" y="224139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970421" y="6965"/>
                  </a:cubicBezTo>
                  <a:lnTo>
                    <a:pt x="4970422" y="6965"/>
                  </a:lnTo>
                  <a:cubicBezTo>
                    <a:pt x="5187169" y="16819"/>
                    <a:pt x="5391484" y="36481"/>
                    <a:pt x="5525673" y="101690"/>
                  </a:cubicBezTo>
                  <a:cubicBezTo>
                    <a:pt x="5781719" y="226120"/>
                    <a:pt x="5863494" y="459160"/>
                    <a:pt x="5858006" y="704684"/>
                  </a:cubicBezTo>
                  <a:cubicBezTo>
                    <a:pt x="5858006" y="704684"/>
                    <a:pt x="5814718" y="1013073"/>
                    <a:pt x="5822151" y="1248607"/>
                  </a:cubicBezTo>
                  <a:cubicBezTo>
                    <a:pt x="5829275" y="2229757"/>
                    <a:pt x="5836431" y="2425360"/>
                    <a:pt x="5836431" y="2425360"/>
                  </a:cubicBezTo>
                  <a:cubicBezTo>
                    <a:pt x="5819750" y="2641092"/>
                    <a:pt x="5705106" y="2851704"/>
                    <a:pt x="5508237" y="2963328"/>
                  </a:cubicBezTo>
                  <a:cubicBezTo>
                    <a:pt x="5357885" y="3048577"/>
                    <a:pt x="5159854" y="3063674"/>
                    <a:pt x="4097258" y="3052933"/>
                  </a:cubicBezTo>
                  <a:lnTo>
                    <a:pt x="4097205" y="3052933"/>
                  </a:lnTo>
                  <a:cubicBezTo>
                    <a:pt x="645952" y="3047656"/>
                    <a:pt x="384604" y="3081509"/>
                    <a:pt x="254278" y="2972351"/>
                  </a:cubicBezTo>
                  <a:cubicBezTo>
                    <a:pt x="145767" y="2881466"/>
                    <a:pt x="81795" y="2688154"/>
                    <a:pt x="63030" y="2487955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902640" y="5028467"/>
            <a:ext cx="13699560" cy="5258533"/>
            <a:chOff x="0" y="0"/>
            <a:chExt cx="10924976" cy="3424034"/>
          </a:xfrm>
        </p:grpSpPr>
        <p:sp>
          <p:nvSpPr>
            <p:cNvPr id="11" name="Freeform 11"/>
            <p:cNvSpPr/>
            <p:nvPr/>
          </p:nvSpPr>
          <p:spPr>
            <a:xfrm>
              <a:off x="-9098" y="-6509"/>
              <a:ext cx="10939306" cy="3456087"/>
            </a:xfrm>
            <a:custGeom>
              <a:avLst/>
              <a:gdLst/>
              <a:ahLst/>
              <a:cxnLst/>
              <a:rect l="l" t="t" r="r" b="b"/>
              <a:pathLst>
                <a:path w="10939306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046233" y="6965"/>
                  </a:cubicBezTo>
                  <a:lnTo>
                    <a:pt x="10046235" y="6965"/>
                  </a:lnTo>
                  <a:cubicBezTo>
                    <a:pt x="10262981" y="16819"/>
                    <a:pt x="10467297" y="36481"/>
                    <a:pt x="10601485" y="101690"/>
                  </a:cubicBezTo>
                  <a:cubicBezTo>
                    <a:pt x="10857531" y="226120"/>
                    <a:pt x="10939306" y="459160"/>
                    <a:pt x="10933819" y="704684"/>
                  </a:cubicBezTo>
                  <a:cubicBezTo>
                    <a:pt x="10933819" y="704684"/>
                    <a:pt x="10890531" y="1013073"/>
                    <a:pt x="10897964" y="1248607"/>
                  </a:cubicBezTo>
                  <a:cubicBezTo>
                    <a:pt x="10905087" y="2604335"/>
                    <a:pt x="10912244" y="2799938"/>
                    <a:pt x="10912244" y="2799938"/>
                  </a:cubicBezTo>
                  <a:cubicBezTo>
                    <a:pt x="10895562" y="3015670"/>
                    <a:pt x="10780918" y="3226282"/>
                    <a:pt x="10584049" y="3337906"/>
                  </a:cubicBezTo>
                  <a:cubicBezTo>
                    <a:pt x="10433697" y="3423155"/>
                    <a:pt x="10235667" y="3438253"/>
                    <a:pt x="8139634" y="3427511"/>
                  </a:cubicBezTo>
                  <a:lnTo>
                    <a:pt x="8139516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7002747" y="355134"/>
            <a:ext cx="611687" cy="5872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2605" y="5075611"/>
            <a:ext cx="3902640" cy="47487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25461" y="1115819"/>
            <a:ext cx="9823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000" dirty="0" err="1"/>
              <a:t>Tại</a:t>
            </a:r>
            <a:r>
              <a:rPr lang="en-GB" sz="4000" dirty="0"/>
              <a:t> </a:t>
            </a:r>
            <a:r>
              <a:rPr lang="en-GB" sz="4000" dirty="0" err="1"/>
              <a:t>sao</a:t>
            </a:r>
            <a:r>
              <a:rPr lang="en-GB" sz="4000" dirty="0"/>
              <a:t> </a:t>
            </a:r>
            <a:r>
              <a:rPr lang="en-GB" sz="4000" dirty="0" err="1"/>
              <a:t>nói</a:t>
            </a:r>
            <a:r>
              <a:rPr lang="en-GB" sz="4000" dirty="0"/>
              <a:t>: </a:t>
            </a:r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vào</a:t>
            </a:r>
            <a:r>
              <a:rPr lang="en-GB" sz="4000" dirty="0"/>
              <a:t> </a:t>
            </a:r>
            <a:r>
              <a:rPr lang="en-GB" sz="4000" dirty="0" err="1"/>
              <a:t>Tết</a:t>
            </a:r>
            <a:r>
              <a:rPr lang="en-GB" sz="4000" dirty="0"/>
              <a:t> </a:t>
            </a:r>
            <a:r>
              <a:rPr lang="en-GB" sz="4000" dirty="0" err="1"/>
              <a:t>Mậu</a:t>
            </a:r>
            <a:r>
              <a:rPr lang="en-GB" sz="4000" dirty="0"/>
              <a:t> </a:t>
            </a:r>
            <a:r>
              <a:rPr lang="en-GB" sz="4000" dirty="0" err="1"/>
              <a:t>Thân</a:t>
            </a:r>
            <a:r>
              <a:rPr lang="en-GB" sz="4000" dirty="0"/>
              <a:t> 1968 </a:t>
            </a:r>
            <a:r>
              <a:rPr lang="en-GB" sz="4000" dirty="0" err="1"/>
              <a:t>mang</a:t>
            </a:r>
            <a:r>
              <a:rPr lang="en-GB" sz="4000" dirty="0"/>
              <a:t> </a:t>
            </a:r>
            <a:r>
              <a:rPr lang="en-GB" sz="4000" dirty="0" err="1"/>
              <a:t>tính</a:t>
            </a:r>
            <a:r>
              <a:rPr lang="en-GB" sz="4000" dirty="0"/>
              <a:t> </a:t>
            </a:r>
            <a:r>
              <a:rPr lang="en-GB" sz="4000" dirty="0" err="1"/>
              <a:t>bất</a:t>
            </a:r>
            <a:r>
              <a:rPr lang="en-GB" sz="4000" dirty="0"/>
              <a:t> </a:t>
            </a:r>
            <a:r>
              <a:rPr lang="en-GB" sz="4000" dirty="0" err="1"/>
              <a:t>ngờ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đồng</a:t>
            </a:r>
            <a:r>
              <a:rPr lang="en-GB" sz="4000" dirty="0"/>
              <a:t> </a:t>
            </a:r>
            <a:r>
              <a:rPr lang="en-GB" sz="4000" dirty="0" err="1"/>
              <a:t>loạt</a:t>
            </a:r>
            <a:r>
              <a:rPr lang="en-GB" sz="4000" dirty="0"/>
              <a:t> </a:t>
            </a:r>
            <a:r>
              <a:rPr lang="en-GB" sz="4000" dirty="0" err="1"/>
              <a:t>với</a:t>
            </a:r>
            <a:r>
              <a:rPr lang="en-GB" sz="4000" dirty="0"/>
              <a:t> </a:t>
            </a:r>
            <a:r>
              <a:rPr lang="en-GB" sz="4000" dirty="0" err="1"/>
              <a:t>quy</a:t>
            </a:r>
            <a:r>
              <a:rPr lang="en-GB" sz="4000" dirty="0"/>
              <a:t> </a:t>
            </a:r>
            <a:r>
              <a:rPr lang="en-GB" sz="4000" dirty="0" err="1"/>
              <a:t>mô</a:t>
            </a:r>
            <a:r>
              <a:rPr lang="en-GB" sz="4000" dirty="0"/>
              <a:t> </a:t>
            </a:r>
            <a:r>
              <a:rPr lang="en-GB" sz="4000" dirty="0" err="1"/>
              <a:t>lớn</a:t>
            </a:r>
            <a:r>
              <a:rPr lang="en-GB" sz="4000" dirty="0"/>
              <a:t>?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4895245" y="5675982"/>
            <a:ext cx="125235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thời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đêm</a:t>
            </a:r>
            <a:r>
              <a:rPr lang="en-GB" sz="3600" dirty="0"/>
              <a:t> </a:t>
            </a:r>
            <a:r>
              <a:rPr lang="en-GB" sz="3600" dirty="0" err="1"/>
              <a:t>giao</a:t>
            </a:r>
            <a:r>
              <a:rPr lang="en-GB" sz="3600" dirty="0"/>
              <a:t> </a:t>
            </a:r>
            <a:r>
              <a:rPr lang="en-GB" sz="3600" dirty="0" err="1"/>
              <a:t>thừa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địa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Tất</a:t>
            </a:r>
            <a:r>
              <a:rPr lang="en-GB" sz="3600" dirty="0"/>
              <a:t> </a:t>
            </a:r>
            <a:r>
              <a:rPr lang="en-GB" sz="3600" err="1"/>
              <a:t>cả</a:t>
            </a:r>
            <a:r>
              <a:rPr lang="en-GB" sz="3600"/>
              <a:t> các </a:t>
            </a:r>
            <a:r>
              <a:rPr lang="en-GB" sz="3600" dirty="0" err="1"/>
              <a:t>cơ</a:t>
            </a:r>
            <a:r>
              <a:rPr lang="en-GB" sz="3600" dirty="0"/>
              <a:t> </a:t>
            </a:r>
            <a:r>
              <a:rPr lang="en-GB" sz="3600" dirty="0" err="1"/>
              <a:t>quan</a:t>
            </a:r>
            <a:r>
              <a:rPr lang="en-GB" sz="3600" dirty="0"/>
              <a:t> </a:t>
            </a:r>
            <a:r>
              <a:rPr lang="en-GB" sz="3600" dirty="0" err="1"/>
              <a:t>đầu</a:t>
            </a:r>
            <a:r>
              <a:rPr lang="en-GB" sz="3600" dirty="0"/>
              <a:t> </a:t>
            </a:r>
            <a:r>
              <a:rPr lang="en-GB" sz="3600" dirty="0" err="1"/>
              <a:t>não</a:t>
            </a:r>
            <a:r>
              <a:rPr lang="en-GB" sz="3600" dirty="0"/>
              <a:t> </a:t>
            </a:r>
            <a:r>
              <a:rPr lang="en-GB" sz="3600" dirty="0" err="1"/>
              <a:t>của</a:t>
            </a:r>
            <a:r>
              <a:rPr lang="en-GB" sz="3600" dirty="0"/>
              <a:t> </a:t>
            </a:r>
            <a:r>
              <a:rPr lang="en-GB" sz="3600" dirty="0" err="1"/>
              <a:t>địch</a:t>
            </a:r>
            <a:r>
              <a:rPr lang="en-GB" sz="3600" dirty="0"/>
              <a:t> ở </a:t>
            </a:r>
            <a:r>
              <a:rPr lang="en-GB" sz="3600" dirty="0" err="1"/>
              <a:t>khắp</a:t>
            </a:r>
            <a:r>
              <a:rPr lang="en-GB" sz="3600" dirty="0"/>
              <a:t>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 </a:t>
            </a:r>
            <a:r>
              <a:rPr lang="en-GB" sz="3600" dirty="0" err="1"/>
              <a:t>lớn</a:t>
            </a:r>
            <a:r>
              <a:rPr lang="en-GB" sz="3600" dirty="0"/>
              <a:t> ở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đều</a:t>
            </a:r>
            <a:r>
              <a:rPr lang="en-GB" sz="3600" dirty="0"/>
              <a:t> </a:t>
            </a:r>
            <a:r>
              <a:rPr lang="en-GB" sz="3600" dirty="0" err="1"/>
              <a:t>bị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ta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Cuộc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Tổng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tiến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công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mang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loạt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nơi</a:t>
            </a:r>
            <a:r>
              <a:rPr lang="en-GB" sz="3600" dirty="0"/>
              <a:t>,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thời</a:t>
            </a:r>
            <a:r>
              <a:rPr lang="en-GB" sz="3600" dirty="0"/>
              <a:t> ở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,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chỉ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sự</a:t>
            </a:r>
            <a:r>
              <a:rPr lang="en-GB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56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19531">
            <a:off x="13711039" y="-3391932"/>
            <a:ext cx="6468691" cy="8098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68281" flipH="1">
            <a:off x="-1809864" y="7121571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81127" y="1513106"/>
            <a:ext cx="8535891" cy="2601356"/>
            <a:chOff x="0" y="0"/>
            <a:chExt cx="7273063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7287394" cy="2248556"/>
            </a:xfrm>
            <a:custGeom>
              <a:avLst/>
              <a:gdLst/>
              <a:ahLst/>
              <a:cxnLst/>
              <a:rect l="l" t="t" r="r" b="b"/>
              <a:pathLst>
                <a:path w="7287394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94320" y="6965"/>
                  </a:cubicBezTo>
                  <a:lnTo>
                    <a:pt x="6394321" y="6965"/>
                  </a:lnTo>
                  <a:cubicBezTo>
                    <a:pt x="6611069" y="16819"/>
                    <a:pt x="6815383" y="36481"/>
                    <a:pt x="6949572" y="101690"/>
                  </a:cubicBezTo>
                  <a:cubicBezTo>
                    <a:pt x="7205618" y="226120"/>
                    <a:pt x="7287393" y="459160"/>
                    <a:pt x="7281905" y="704684"/>
                  </a:cubicBezTo>
                  <a:cubicBezTo>
                    <a:pt x="7281905" y="704684"/>
                    <a:pt x="7238617" y="1013073"/>
                    <a:pt x="7246051" y="1248607"/>
                  </a:cubicBezTo>
                  <a:cubicBezTo>
                    <a:pt x="7253174" y="1396804"/>
                    <a:pt x="7260331" y="1592407"/>
                    <a:pt x="7260331" y="1592407"/>
                  </a:cubicBezTo>
                  <a:cubicBezTo>
                    <a:pt x="7243649" y="1808139"/>
                    <a:pt x="7129004" y="2018751"/>
                    <a:pt x="6932136" y="2130375"/>
                  </a:cubicBezTo>
                  <a:cubicBezTo>
                    <a:pt x="6781785" y="2215624"/>
                    <a:pt x="6583753" y="2230722"/>
                    <a:pt x="5231251" y="2219980"/>
                  </a:cubicBezTo>
                  <a:lnTo>
                    <a:pt x="523118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820734" y="2253315"/>
            <a:ext cx="6856677" cy="9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8800" b="1" spc="-77" dirty="0">
                <a:solidFill>
                  <a:srgbClr val="7544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ĐỘNG 3</a:t>
            </a:r>
            <a:endParaRPr lang="en-US" sz="8800" b="1" spc="-77" dirty="0">
              <a:solidFill>
                <a:srgbClr val="7544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67475" y="5096873"/>
            <a:ext cx="14694071" cy="4604973"/>
            <a:chOff x="0" y="0"/>
            <a:chExt cx="11720224" cy="553675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11734555" cy="5568806"/>
            </a:xfrm>
            <a:custGeom>
              <a:avLst/>
              <a:gdLst/>
              <a:ahLst/>
              <a:cxnLst/>
              <a:rect l="l" t="t" r="r" b="b"/>
              <a:pathLst>
                <a:path w="11734555" h="5568806">
                  <a:moveTo>
                    <a:pt x="63030" y="4975253"/>
                  </a:moveTo>
                  <a:cubicBezTo>
                    <a:pt x="63030" y="4975253"/>
                    <a:pt x="0" y="472868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841482" y="6965"/>
                  </a:cubicBezTo>
                  <a:lnTo>
                    <a:pt x="10841483" y="6965"/>
                  </a:lnTo>
                  <a:cubicBezTo>
                    <a:pt x="11058230" y="16819"/>
                    <a:pt x="11262545" y="36481"/>
                    <a:pt x="11396733" y="101690"/>
                  </a:cubicBezTo>
                  <a:cubicBezTo>
                    <a:pt x="11652780" y="226120"/>
                    <a:pt x="11734554" y="459160"/>
                    <a:pt x="11729067" y="704684"/>
                  </a:cubicBezTo>
                  <a:cubicBezTo>
                    <a:pt x="11729067" y="704684"/>
                    <a:pt x="11685779" y="1013073"/>
                    <a:pt x="11693212" y="1248607"/>
                  </a:cubicBezTo>
                  <a:cubicBezTo>
                    <a:pt x="11700336" y="4717054"/>
                    <a:pt x="11707492" y="4912658"/>
                    <a:pt x="11707492" y="4912658"/>
                  </a:cubicBezTo>
                  <a:cubicBezTo>
                    <a:pt x="11690811" y="5128390"/>
                    <a:pt x="11576166" y="5339002"/>
                    <a:pt x="11379297" y="5450626"/>
                  </a:cubicBezTo>
                  <a:cubicBezTo>
                    <a:pt x="11228946" y="5535874"/>
                    <a:pt x="11030915" y="5550972"/>
                    <a:pt x="8772970" y="5540231"/>
                  </a:cubicBezTo>
                  <a:lnTo>
                    <a:pt x="8772842" y="5540231"/>
                  </a:lnTo>
                  <a:cubicBezTo>
                    <a:pt x="645952" y="5534954"/>
                    <a:pt x="384604" y="5568807"/>
                    <a:pt x="254278" y="5459649"/>
                  </a:cubicBezTo>
                  <a:cubicBezTo>
                    <a:pt x="145767" y="5368764"/>
                    <a:pt x="81795" y="5175452"/>
                    <a:pt x="63030" y="4975253"/>
                  </a:cubicBezTo>
                  <a:close/>
                </a:path>
              </a:pathLst>
            </a:custGeom>
            <a:solidFill>
              <a:srgbClr val="FCE5A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56919">
            <a:off x="1428254" y="1219497"/>
            <a:ext cx="611687" cy="587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09925" y="846354"/>
            <a:ext cx="5435290" cy="48719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1907" y="6358180"/>
            <a:ext cx="138029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dirty="0" err="1">
                <a:solidFill>
                  <a:srgbClr val="C00000"/>
                </a:solidFill>
              </a:rPr>
              <a:t>Kết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quả</a:t>
            </a:r>
            <a:r>
              <a:rPr lang="en-GB" sz="7200" b="1" dirty="0">
                <a:solidFill>
                  <a:srgbClr val="C00000"/>
                </a:solidFill>
              </a:rPr>
              <a:t>, ý </a:t>
            </a:r>
            <a:r>
              <a:rPr lang="en-GB" sz="7200" b="1" dirty="0" err="1">
                <a:solidFill>
                  <a:srgbClr val="C00000"/>
                </a:solidFill>
              </a:rPr>
              <a:t>nghĩa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của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cuộc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Tổng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tiến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công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err="1">
                <a:solidFill>
                  <a:srgbClr val="C00000"/>
                </a:solidFill>
              </a:rPr>
              <a:t>và</a:t>
            </a:r>
            <a:r>
              <a:rPr lang="en-GB" sz="7200" b="1">
                <a:solidFill>
                  <a:srgbClr val="C00000"/>
                </a:solidFill>
              </a:rPr>
              <a:t> nổi </a:t>
            </a:r>
            <a:r>
              <a:rPr lang="en-GB" sz="7200" b="1" dirty="0" err="1">
                <a:solidFill>
                  <a:srgbClr val="C00000"/>
                </a:solidFill>
              </a:rPr>
              <a:t>dậy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Mậu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Thân</a:t>
            </a:r>
            <a:r>
              <a:rPr lang="en-GB" sz="7200" b="1" dirty="0">
                <a:solidFill>
                  <a:srgbClr val="C00000"/>
                </a:solidFill>
              </a:rPr>
              <a:t> 1968.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949174">
            <a:off x="-4965602" y="-7273253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5253" y="-1578185"/>
            <a:ext cx="5111108" cy="514973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64442" y="3924301"/>
            <a:ext cx="14723558" cy="5689304"/>
            <a:chOff x="0" y="0"/>
            <a:chExt cx="6804840" cy="3424034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680985" y="8027579"/>
            <a:ext cx="3561784" cy="66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-228">
                <a:solidFill>
                  <a:srgbClr val="3D1E22"/>
                </a:solidFill>
                <a:latin typeface="Gaegu Light Bold"/>
              </a:rPr>
              <a:t>Answer 1: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89739" y="5473917"/>
            <a:ext cx="5154181" cy="51073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4940" y="1333407"/>
            <a:ext cx="14233264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Cuộc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Tổng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dậy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Tết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1968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Mĩ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chính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quyển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Sài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Gòn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7431" y="4978675"/>
            <a:ext cx="1287758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4800" dirty="0" err="1"/>
              <a:t>Làm</a:t>
            </a:r>
            <a:r>
              <a:rPr lang="en-GB" sz="4800" dirty="0"/>
              <a:t> </a:t>
            </a:r>
            <a:r>
              <a:rPr lang="en-GB" sz="4800" dirty="0" err="1"/>
              <a:t>cho</a:t>
            </a:r>
            <a:r>
              <a:rPr lang="en-GB" sz="4800" dirty="0"/>
              <a:t> </a:t>
            </a:r>
            <a:r>
              <a:rPr lang="en-GB" sz="4800" dirty="0" err="1"/>
              <a:t>hầu</a:t>
            </a:r>
            <a:r>
              <a:rPr lang="en-GB" sz="4800" dirty="0"/>
              <a:t> </a:t>
            </a:r>
            <a:r>
              <a:rPr lang="en-GB" sz="4800" dirty="0" err="1"/>
              <a:t>hết</a:t>
            </a:r>
            <a:r>
              <a:rPr lang="en-GB" sz="4800" dirty="0"/>
              <a:t> </a:t>
            </a:r>
            <a:r>
              <a:rPr lang="en-GB" sz="4800" dirty="0" err="1"/>
              <a:t>cơ</a:t>
            </a:r>
            <a:r>
              <a:rPr lang="en-GB" sz="4800" dirty="0"/>
              <a:t> </a:t>
            </a:r>
            <a:r>
              <a:rPr lang="en-GB" sz="4800" dirty="0" err="1"/>
              <a:t>quan</a:t>
            </a:r>
            <a:r>
              <a:rPr lang="en-GB" sz="4800" dirty="0"/>
              <a:t> </a:t>
            </a:r>
            <a:r>
              <a:rPr lang="en-GB" sz="4800" dirty="0" err="1"/>
              <a:t>Trung</a:t>
            </a:r>
            <a:r>
              <a:rPr lang="en-GB" sz="4800" dirty="0"/>
              <a:t> </a:t>
            </a:r>
            <a:r>
              <a:rPr lang="en-GB" sz="4800" dirty="0" err="1"/>
              <a:t>Ương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địa</a:t>
            </a:r>
            <a:r>
              <a:rPr lang="en-GB" sz="4800" dirty="0"/>
              <a:t> </a:t>
            </a:r>
            <a:r>
              <a:rPr lang="en-GB" sz="4800" dirty="0" err="1"/>
              <a:t>phương</a:t>
            </a:r>
            <a:r>
              <a:rPr lang="en-GB" sz="4800" dirty="0"/>
              <a:t> </a:t>
            </a:r>
            <a:r>
              <a:rPr lang="en-GB" sz="4800" dirty="0" err="1"/>
              <a:t>của</a:t>
            </a:r>
            <a:r>
              <a:rPr lang="en-GB" sz="4800" dirty="0"/>
              <a:t> </a:t>
            </a:r>
            <a:r>
              <a:rPr lang="en-GB" sz="4800" dirty="0" err="1"/>
              <a:t>Mĩ</a:t>
            </a:r>
            <a:r>
              <a:rPr lang="en-GB" sz="4800" dirty="0"/>
              <a:t>, </a:t>
            </a:r>
            <a:r>
              <a:rPr lang="en-GB" sz="4800" dirty="0" err="1"/>
              <a:t>chính</a:t>
            </a:r>
            <a:r>
              <a:rPr lang="en-GB" sz="4800" dirty="0"/>
              <a:t> </a:t>
            </a:r>
            <a:r>
              <a:rPr lang="en-GB" sz="4800" dirty="0" err="1"/>
              <a:t>quyền</a:t>
            </a:r>
            <a:r>
              <a:rPr lang="en-GB" sz="4800" dirty="0"/>
              <a:t> </a:t>
            </a:r>
            <a:r>
              <a:rPr lang="en-GB" sz="4800" dirty="0" err="1"/>
              <a:t>Sài</a:t>
            </a:r>
            <a:r>
              <a:rPr lang="en-GB" sz="4800" dirty="0"/>
              <a:t> </a:t>
            </a:r>
            <a:r>
              <a:rPr lang="en-GB" sz="4800" dirty="0" err="1"/>
              <a:t>Gòn</a:t>
            </a:r>
            <a:r>
              <a:rPr lang="en-GB" sz="4800" dirty="0"/>
              <a:t> </a:t>
            </a:r>
            <a:r>
              <a:rPr lang="en-GB" sz="4800" dirty="0" err="1"/>
              <a:t>tê</a:t>
            </a:r>
            <a:r>
              <a:rPr lang="en-GB" sz="4800" dirty="0"/>
              <a:t> </a:t>
            </a:r>
            <a:r>
              <a:rPr lang="en-GB" sz="4800" dirty="0" err="1"/>
              <a:t>liệt</a:t>
            </a:r>
            <a:r>
              <a:rPr lang="en-GB" sz="4800" dirty="0"/>
              <a:t>, </a:t>
            </a:r>
            <a:r>
              <a:rPr lang="en-GB" sz="4800" err="1"/>
              <a:t>khiến</a:t>
            </a:r>
            <a:r>
              <a:rPr lang="en-GB" sz="4800"/>
              <a:t> chúng </a:t>
            </a:r>
            <a:r>
              <a:rPr lang="en-GB" sz="4800" dirty="0" err="1"/>
              <a:t>hoang</a:t>
            </a:r>
            <a:r>
              <a:rPr lang="en-GB" sz="4800" dirty="0"/>
              <a:t> </a:t>
            </a:r>
            <a:r>
              <a:rPr lang="en-GB" sz="4800" dirty="0" err="1"/>
              <a:t>mang</a:t>
            </a:r>
            <a:r>
              <a:rPr lang="en-GB" sz="4800" dirty="0"/>
              <a:t> lo </a:t>
            </a:r>
            <a:r>
              <a:rPr lang="en-GB" sz="4800" dirty="0" err="1"/>
              <a:t>sợ</a:t>
            </a:r>
            <a:r>
              <a:rPr lang="en-GB" sz="4800" dirty="0"/>
              <a:t>. </a:t>
            </a:r>
            <a:r>
              <a:rPr lang="en-GB" sz="4800" dirty="0" err="1"/>
              <a:t>Những</a:t>
            </a:r>
            <a:r>
              <a:rPr lang="en-GB" sz="4800" dirty="0"/>
              <a:t> </a:t>
            </a:r>
            <a:r>
              <a:rPr lang="en-GB" sz="4800" err="1"/>
              <a:t>kẻ</a:t>
            </a:r>
            <a:r>
              <a:rPr lang="en-GB" sz="4800"/>
              <a:t> đứng đầu </a:t>
            </a:r>
            <a:r>
              <a:rPr lang="en-GB" sz="4800" dirty="0" err="1"/>
              <a:t>Nhà</a:t>
            </a:r>
            <a:r>
              <a:rPr lang="en-GB" sz="4800" dirty="0"/>
              <a:t> </a:t>
            </a:r>
            <a:r>
              <a:rPr lang="en-GB" sz="4800" dirty="0" err="1"/>
              <a:t>Trắng</a:t>
            </a:r>
            <a:r>
              <a:rPr lang="en-GB" sz="4800" dirty="0"/>
              <a:t>, </a:t>
            </a:r>
            <a:r>
              <a:rPr lang="en-GB" sz="4800" dirty="0" err="1"/>
              <a:t>Lầu</a:t>
            </a:r>
            <a:r>
              <a:rPr lang="en-GB" sz="4800" dirty="0"/>
              <a:t> </a:t>
            </a:r>
            <a:r>
              <a:rPr lang="en-GB" sz="4800" dirty="0" err="1"/>
              <a:t>Năm</a:t>
            </a:r>
            <a:r>
              <a:rPr lang="en-GB" sz="4800" dirty="0"/>
              <a:t> </a:t>
            </a:r>
            <a:r>
              <a:rPr lang="en-GB" sz="4800" dirty="0" err="1"/>
              <a:t>Góc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cả</a:t>
            </a:r>
            <a:r>
              <a:rPr lang="en-GB" sz="4800" dirty="0"/>
              <a:t> </a:t>
            </a:r>
            <a:r>
              <a:rPr lang="en-GB" sz="4800" dirty="0" err="1"/>
              <a:t>thế</a:t>
            </a:r>
            <a:r>
              <a:rPr lang="en-GB" sz="4800" dirty="0"/>
              <a:t> </a:t>
            </a:r>
            <a:r>
              <a:rPr lang="en-GB" sz="4800" dirty="0" err="1"/>
              <a:t>giới</a:t>
            </a:r>
            <a:r>
              <a:rPr lang="en-GB" sz="4800" dirty="0"/>
              <a:t> </a:t>
            </a:r>
            <a:r>
              <a:rPr lang="en-GB" sz="4800" dirty="0" err="1"/>
              <a:t>phải</a:t>
            </a:r>
            <a:r>
              <a:rPr lang="en-GB" sz="4800" dirty="0"/>
              <a:t> </a:t>
            </a:r>
            <a:r>
              <a:rPr lang="en-GB" sz="4800" dirty="0" err="1"/>
              <a:t>sửng</a:t>
            </a:r>
            <a:r>
              <a:rPr lang="en-GB" sz="4800" dirty="0"/>
              <a:t> </a:t>
            </a:r>
            <a:r>
              <a:rPr lang="en-GB" sz="4800" dirty="0" err="1"/>
              <a:t>sốt</a:t>
            </a:r>
            <a:r>
              <a:rPr lang="en-GB" sz="4800" dirty="0"/>
              <a:t>.</a:t>
            </a:r>
            <a:endParaRPr lang="en-US" sz="4800" dirty="0"/>
          </a:p>
        </p:txBody>
      </p:sp>
      <p:sp>
        <p:nvSpPr>
          <p:cNvPr id="21" name="Rounded Rectangle 20"/>
          <p:cNvSpPr/>
          <p:nvPr/>
        </p:nvSpPr>
        <p:spPr>
          <a:xfrm>
            <a:off x="3564442" y="3913486"/>
            <a:ext cx="14723558" cy="5742563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914350" y="4397734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975879" y="4262281"/>
            <a:ext cx="14169121" cy="6067326"/>
            <a:chOff x="0" y="0"/>
            <a:chExt cx="6005862" cy="6118360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6020193" cy="6150414"/>
            </a:xfrm>
            <a:custGeom>
              <a:avLst/>
              <a:gdLst/>
              <a:ahLst/>
              <a:cxnLst/>
              <a:rect l="l" t="t" r="r" b="b"/>
              <a:pathLst>
                <a:path w="6020193" h="6150414">
                  <a:moveTo>
                    <a:pt x="63030" y="5556860"/>
                  </a:moveTo>
                  <a:cubicBezTo>
                    <a:pt x="63030" y="5556860"/>
                    <a:pt x="0" y="531029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27119" y="6965"/>
                  </a:cubicBezTo>
                  <a:lnTo>
                    <a:pt x="5127121" y="6965"/>
                  </a:lnTo>
                  <a:cubicBezTo>
                    <a:pt x="5343868" y="16819"/>
                    <a:pt x="5548183" y="36481"/>
                    <a:pt x="5682371" y="101690"/>
                  </a:cubicBezTo>
                  <a:cubicBezTo>
                    <a:pt x="5938417" y="226120"/>
                    <a:pt x="6020192" y="459160"/>
                    <a:pt x="6014705" y="704684"/>
                  </a:cubicBezTo>
                  <a:cubicBezTo>
                    <a:pt x="6014705" y="704684"/>
                    <a:pt x="5971417" y="1013073"/>
                    <a:pt x="5978850" y="1248607"/>
                  </a:cubicBezTo>
                  <a:cubicBezTo>
                    <a:pt x="5985973" y="5298662"/>
                    <a:pt x="5993130" y="5494265"/>
                    <a:pt x="5993130" y="5494265"/>
                  </a:cubicBezTo>
                  <a:cubicBezTo>
                    <a:pt x="5976448" y="5709997"/>
                    <a:pt x="5861804" y="5920609"/>
                    <a:pt x="5664935" y="6032233"/>
                  </a:cubicBezTo>
                  <a:cubicBezTo>
                    <a:pt x="5514584" y="6117482"/>
                    <a:pt x="5316553" y="6132579"/>
                    <a:pt x="4222052" y="6121838"/>
                  </a:cubicBezTo>
                  <a:lnTo>
                    <a:pt x="4221997" y="6121838"/>
                  </a:lnTo>
                  <a:cubicBezTo>
                    <a:pt x="645952" y="6116561"/>
                    <a:pt x="384604" y="6150414"/>
                    <a:pt x="254278" y="6041256"/>
                  </a:cubicBezTo>
                  <a:cubicBezTo>
                    <a:pt x="145767" y="5950371"/>
                    <a:pt x="81795" y="5757059"/>
                    <a:pt x="63030" y="5556860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57400" y="1270809"/>
            <a:ext cx="14594335" cy="2501091"/>
            <a:chOff x="0" y="0"/>
            <a:chExt cx="7128939" cy="7406102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7143270" cy="7438156"/>
            </a:xfrm>
            <a:custGeom>
              <a:avLst/>
              <a:gdLst/>
              <a:ahLst/>
              <a:cxnLst/>
              <a:rect l="l" t="t" r="r" b="b"/>
              <a:pathLst>
                <a:path w="7143270" h="7438156">
                  <a:moveTo>
                    <a:pt x="63030" y="6844602"/>
                  </a:moveTo>
                  <a:cubicBezTo>
                    <a:pt x="63030" y="6844602"/>
                    <a:pt x="0" y="659803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250197" y="6965"/>
                  </a:cubicBezTo>
                  <a:lnTo>
                    <a:pt x="6250198" y="6965"/>
                  </a:lnTo>
                  <a:cubicBezTo>
                    <a:pt x="6466945" y="16819"/>
                    <a:pt x="6671260" y="36481"/>
                    <a:pt x="6805448" y="101690"/>
                  </a:cubicBezTo>
                  <a:cubicBezTo>
                    <a:pt x="7061494" y="226120"/>
                    <a:pt x="7143270" y="459160"/>
                    <a:pt x="7137781" y="704684"/>
                  </a:cubicBezTo>
                  <a:cubicBezTo>
                    <a:pt x="7137781" y="704684"/>
                    <a:pt x="7094493" y="1013073"/>
                    <a:pt x="7101927" y="1248607"/>
                  </a:cubicBezTo>
                  <a:cubicBezTo>
                    <a:pt x="7109051" y="6586403"/>
                    <a:pt x="7116207" y="6782006"/>
                    <a:pt x="7116207" y="6782006"/>
                  </a:cubicBezTo>
                  <a:cubicBezTo>
                    <a:pt x="7099526" y="6997739"/>
                    <a:pt x="6984882" y="7208351"/>
                    <a:pt x="6788012" y="7319975"/>
                  </a:cubicBezTo>
                  <a:cubicBezTo>
                    <a:pt x="6637661" y="7405223"/>
                    <a:pt x="6439630" y="7420321"/>
                    <a:pt x="5116471" y="7409580"/>
                  </a:cubicBezTo>
                  <a:lnTo>
                    <a:pt x="5116402" y="7409580"/>
                  </a:lnTo>
                  <a:cubicBezTo>
                    <a:pt x="645952" y="7404302"/>
                    <a:pt x="384604" y="7438156"/>
                    <a:pt x="254278" y="7328998"/>
                  </a:cubicBezTo>
                  <a:cubicBezTo>
                    <a:pt x="145767" y="7238113"/>
                    <a:pt x="81795" y="7044801"/>
                    <a:pt x="63030" y="6844602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0892">
            <a:off x="1364924" y="713536"/>
            <a:ext cx="611687" cy="5872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70810" y="1441740"/>
            <a:ext cx="10868876" cy="216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1968?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12743253" y="-974679"/>
            <a:ext cx="6297460" cy="40067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6741" y="4943575"/>
            <a:ext cx="128982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ngoặt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chống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hại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ta. </a:t>
            </a:r>
          </a:p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thừa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đàm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Pa-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dứt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33687" y="1220776"/>
            <a:ext cx="13839175" cy="3517298"/>
            <a:chOff x="0" y="0"/>
            <a:chExt cx="5243316" cy="2996937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95831" flipH="1">
            <a:off x="14050636" y="3195897"/>
            <a:ext cx="7296562" cy="913497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407381" y="5607833"/>
            <a:ext cx="15473237" cy="4357982"/>
            <a:chOff x="0" y="0"/>
            <a:chExt cx="7389607" cy="62359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7403938" cy="6268002"/>
            </a:xfrm>
            <a:custGeom>
              <a:avLst/>
              <a:gdLst/>
              <a:ahLst/>
              <a:cxnLst/>
              <a:rect l="l" t="t" r="r" b="b"/>
              <a:pathLst>
                <a:path w="7403938" h="6268002">
                  <a:moveTo>
                    <a:pt x="63030" y="5674448"/>
                  </a:moveTo>
                  <a:cubicBezTo>
                    <a:pt x="63030" y="5674448"/>
                    <a:pt x="0" y="54278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10865" y="6965"/>
                  </a:cubicBezTo>
                  <a:lnTo>
                    <a:pt x="6510866" y="6965"/>
                  </a:lnTo>
                  <a:cubicBezTo>
                    <a:pt x="6727613" y="16819"/>
                    <a:pt x="6931928" y="36481"/>
                    <a:pt x="7066116" y="101690"/>
                  </a:cubicBezTo>
                  <a:cubicBezTo>
                    <a:pt x="7322162" y="226120"/>
                    <a:pt x="7403937" y="459160"/>
                    <a:pt x="7398450" y="704684"/>
                  </a:cubicBezTo>
                  <a:cubicBezTo>
                    <a:pt x="7398450" y="704684"/>
                    <a:pt x="7355162" y="1013073"/>
                    <a:pt x="7362595" y="1248607"/>
                  </a:cubicBezTo>
                  <a:cubicBezTo>
                    <a:pt x="7369718" y="5416250"/>
                    <a:pt x="7376875" y="5611853"/>
                    <a:pt x="7376875" y="5611853"/>
                  </a:cubicBezTo>
                  <a:cubicBezTo>
                    <a:pt x="7360193" y="5827585"/>
                    <a:pt x="7245549" y="6038197"/>
                    <a:pt x="7048681" y="6149821"/>
                  </a:cubicBezTo>
                  <a:cubicBezTo>
                    <a:pt x="6898329" y="6235070"/>
                    <a:pt x="6700298" y="6250167"/>
                    <a:pt x="5324067" y="6239425"/>
                  </a:cubicBezTo>
                  <a:lnTo>
                    <a:pt x="5323995" y="6239425"/>
                  </a:lnTo>
                  <a:cubicBezTo>
                    <a:pt x="645952" y="6234149"/>
                    <a:pt x="384604" y="6268002"/>
                    <a:pt x="254278" y="6158844"/>
                  </a:cubicBezTo>
                  <a:cubicBezTo>
                    <a:pt x="145767" y="6067959"/>
                    <a:pt x="81795" y="5874647"/>
                    <a:pt x="63030" y="567444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99354" y="1548264"/>
            <a:ext cx="130329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 err="1">
                <a:solidFill>
                  <a:srgbClr val="FCE5A5"/>
                </a:solidFill>
              </a:rPr>
              <a:t>Tết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Mậu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Thân</a:t>
            </a:r>
            <a:r>
              <a:rPr lang="en-GB" sz="6000" b="1" dirty="0">
                <a:solidFill>
                  <a:srgbClr val="FCE5A5"/>
                </a:solidFill>
              </a:rPr>
              <a:t> 1968 </a:t>
            </a:r>
            <a:r>
              <a:rPr lang="en-GB" sz="6000" b="1" dirty="0" err="1">
                <a:solidFill>
                  <a:srgbClr val="FCE5A5"/>
                </a:solidFill>
              </a:rPr>
              <a:t>quân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dân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miền</a:t>
            </a:r>
            <a:r>
              <a:rPr lang="en-GB" sz="6000" b="1" dirty="0">
                <a:solidFill>
                  <a:srgbClr val="FCE5A5"/>
                </a:solidFill>
              </a:rPr>
              <a:t> Nam </a:t>
            </a:r>
            <a:r>
              <a:rPr lang="en-GB" sz="6000" b="1" dirty="0" err="1">
                <a:solidFill>
                  <a:srgbClr val="FCE5A5"/>
                </a:solidFill>
              </a:rPr>
              <a:t>đã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làm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gì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khiến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Mĩ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và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chính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quyền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Sài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Gòn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hoang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mang</a:t>
            </a:r>
            <a:r>
              <a:rPr lang="en-GB" sz="6000" b="1" dirty="0">
                <a:solidFill>
                  <a:srgbClr val="FCE5A5"/>
                </a:solidFill>
              </a:rPr>
              <a:t> lo </a:t>
            </a:r>
            <a:r>
              <a:rPr lang="en-GB" sz="6000" b="1" dirty="0" err="1">
                <a:solidFill>
                  <a:srgbClr val="FCE5A5"/>
                </a:solidFill>
              </a:rPr>
              <a:t>sợ</a:t>
            </a:r>
            <a:r>
              <a:rPr lang="en-GB" sz="6000" b="1" dirty="0">
                <a:solidFill>
                  <a:srgbClr val="FCE5A5"/>
                </a:solidFill>
              </a:rPr>
              <a:t>?</a:t>
            </a:r>
            <a:endParaRPr lang="en-US" sz="6000" b="1" dirty="0">
              <a:solidFill>
                <a:srgbClr val="FCE5A5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297351" flipH="1">
            <a:off x="-3146336" y="4643328"/>
            <a:ext cx="6297460" cy="400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629">
            <a:off x="-198557" y="1390207"/>
            <a:ext cx="4655511" cy="48494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13109" y="6587750"/>
            <a:ext cx="13653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hại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grpSp>
        <p:nvGrpSpPr>
          <p:cNvPr id="17" name="Group 2"/>
          <p:cNvGrpSpPr/>
          <p:nvPr/>
        </p:nvGrpSpPr>
        <p:grpSpPr>
          <a:xfrm>
            <a:off x="1392153" y="829270"/>
            <a:ext cx="16721928" cy="8751636"/>
            <a:chOff x="0" y="0"/>
            <a:chExt cx="5656553" cy="2960430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849888" y="2923132"/>
            <a:ext cx="6866360" cy="7333006"/>
          </a:xfrm>
          <a:prstGeom prst="rect">
            <a:avLst/>
          </a:prstGeom>
        </p:spPr>
      </p:pic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1476291" y="2878085"/>
            <a:ext cx="12188792" cy="692545"/>
            <a:chOff x="384" y="248"/>
            <a:chExt cx="4224" cy="240"/>
          </a:xfrm>
        </p:grpSpPr>
        <p:sp>
          <p:nvSpPr>
            <p:cNvPr id="21" name="AutoShape 23"/>
            <p:cNvSpPr>
              <a:spLocks noChangeArrowheads="1"/>
            </p:cNvSpPr>
            <p:nvPr/>
          </p:nvSpPr>
          <p:spPr bwMode="auto">
            <a:xfrm>
              <a:off x="4224" y="248"/>
              <a:ext cx="384" cy="240"/>
            </a:xfrm>
            <a:prstGeom prst="flowChartAlternateProcess">
              <a:avLst/>
            </a:prstGeom>
            <a:gradFill rotWithShape="1">
              <a:gsLst>
                <a:gs pos="0">
                  <a:srgbClr val="000082">
                    <a:alpha val="67998"/>
                  </a:srgbClr>
                </a:gs>
                <a:gs pos="100000">
                  <a:srgbClr val="FF8200">
                    <a:alpha val="93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22" name="Group 24"/>
            <p:cNvGrpSpPr>
              <a:grpSpLocks/>
            </p:cNvGrpSpPr>
            <p:nvPr/>
          </p:nvGrpSpPr>
          <p:grpSpPr bwMode="auto">
            <a:xfrm>
              <a:off x="384" y="248"/>
              <a:ext cx="3840" cy="240"/>
              <a:chOff x="384" y="248"/>
              <a:chExt cx="3840" cy="240"/>
            </a:xfrm>
          </p:grpSpPr>
          <p:sp>
            <p:nvSpPr>
              <p:cNvPr id="23" name="AutoShape 25"/>
              <p:cNvSpPr>
                <a:spLocks noChangeArrowheads="1"/>
              </p:cNvSpPr>
              <p:nvPr/>
            </p:nvSpPr>
            <p:spPr bwMode="auto">
              <a:xfrm>
                <a:off x="115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4" name="AutoShape 26"/>
              <p:cNvSpPr>
                <a:spLocks noChangeArrowheads="1"/>
              </p:cNvSpPr>
              <p:nvPr/>
            </p:nvSpPr>
            <p:spPr bwMode="auto">
              <a:xfrm>
                <a:off x="153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5" name="AutoShape 27"/>
              <p:cNvSpPr>
                <a:spLocks noChangeArrowheads="1"/>
              </p:cNvSpPr>
              <p:nvPr/>
            </p:nvSpPr>
            <p:spPr bwMode="auto">
              <a:xfrm>
                <a:off x="192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6" name="AutoShape 28"/>
              <p:cNvSpPr>
                <a:spLocks noChangeArrowheads="1"/>
              </p:cNvSpPr>
              <p:nvPr/>
            </p:nvSpPr>
            <p:spPr bwMode="auto">
              <a:xfrm>
                <a:off x="230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7" name="AutoShape 29"/>
              <p:cNvSpPr>
                <a:spLocks noChangeArrowheads="1"/>
              </p:cNvSpPr>
              <p:nvPr/>
            </p:nvSpPr>
            <p:spPr bwMode="auto">
              <a:xfrm>
                <a:off x="268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8" name="AutoShape 30"/>
              <p:cNvSpPr>
                <a:spLocks noChangeArrowheads="1"/>
              </p:cNvSpPr>
              <p:nvPr/>
            </p:nvSpPr>
            <p:spPr bwMode="auto">
              <a:xfrm>
                <a:off x="307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9" name="AutoShape 31"/>
              <p:cNvSpPr>
                <a:spLocks noChangeArrowheads="1"/>
              </p:cNvSpPr>
              <p:nvPr/>
            </p:nvSpPr>
            <p:spPr bwMode="auto">
              <a:xfrm>
                <a:off x="345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/>
            </p:nvSpPr>
            <p:spPr bwMode="auto">
              <a:xfrm>
                <a:off x="384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1" name="AutoShape 33"/>
              <p:cNvSpPr>
                <a:spLocks noChangeArrowheads="1"/>
              </p:cNvSpPr>
              <p:nvPr/>
            </p:nvSpPr>
            <p:spPr bwMode="auto">
              <a:xfrm>
                <a:off x="38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32" name="AutoShape 34"/>
              <p:cNvSpPr>
                <a:spLocks noChangeArrowheads="1"/>
              </p:cNvSpPr>
              <p:nvPr/>
            </p:nvSpPr>
            <p:spPr bwMode="auto">
              <a:xfrm>
                <a:off x="76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</p:grpSp>
      </p:grp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1531587" y="5426355"/>
            <a:ext cx="10108000" cy="12465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sấm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sét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trong bài là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grpSp>
        <p:nvGrpSpPr>
          <p:cNvPr id="34" name="Group 36"/>
          <p:cNvGrpSpPr>
            <a:grpSpLocks/>
          </p:cNvGrpSpPr>
          <p:nvPr/>
        </p:nvGrpSpPr>
        <p:grpSpPr bwMode="auto">
          <a:xfrm>
            <a:off x="1392153" y="2909095"/>
            <a:ext cx="12474477" cy="675232"/>
            <a:chOff x="480" y="1062"/>
            <a:chExt cx="4323" cy="234"/>
          </a:xfrm>
        </p:grpSpPr>
        <p:sp>
          <p:nvSpPr>
            <p:cNvPr id="35" name="AutoShape 37"/>
            <p:cNvSpPr>
              <a:spLocks noChangeArrowheads="1"/>
            </p:cNvSpPr>
            <p:nvPr/>
          </p:nvSpPr>
          <p:spPr bwMode="auto">
            <a:xfrm>
              <a:off x="480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6" name="AutoShape 38"/>
            <p:cNvSpPr>
              <a:spLocks noChangeArrowheads="1"/>
            </p:cNvSpPr>
            <p:nvPr/>
          </p:nvSpPr>
          <p:spPr bwMode="auto">
            <a:xfrm>
              <a:off x="87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7" name="AutoShape 39"/>
            <p:cNvSpPr>
              <a:spLocks noChangeArrowheads="1"/>
            </p:cNvSpPr>
            <p:nvPr/>
          </p:nvSpPr>
          <p:spPr bwMode="auto">
            <a:xfrm>
              <a:off x="1262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38" name="AutoShape 40"/>
            <p:cNvSpPr>
              <a:spLocks noChangeArrowheads="1"/>
            </p:cNvSpPr>
            <p:nvPr/>
          </p:nvSpPr>
          <p:spPr bwMode="auto">
            <a:xfrm>
              <a:off x="1653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9" name="AutoShape 41"/>
            <p:cNvSpPr>
              <a:spLocks noChangeArrowheads="1"/>
            </p:cNvSpPr>
            <p:nvPr/>
          </p:nvSpPr>
          <p:spPr bwMode="auto">
            <a:xfrm>
              <a:off x="2044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G</a:t>
              </a:r>
            </a:p>
          </p:txBody>
        </p:sp>
        <p:sp>
          <p:nvSpPr>
            <p:cNvPr id="40" name="AutoShape 42"/>
            <p:cNvSpPr>
              <a:spLocks noChangeArrowheads="1"/>
            </p:cNvSpPr>
            <p:nvPr/>
          </p:nvSpPr>
          <p:spPr bwMode="auto">
            <a:xfrm>
              <a:off x="24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B</a:t>
              </a:r>
            </a:p>
          </p:txBody>
        </p:sp>
        <p:sp>
          <p:nvSpPr>
            <p:cNvPr id="41" name="AutoShape 43"/>
            <p:cNvSpPr>
              <a:spLocks noChangeArrowheads="1"/>
            </p:cNvSpPr>
            <p:nvPr/>
          </p:nvSpPr>
          <p:spPr bwMode="auto">
            <a:xfrm>
              <a:off x="28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2" name="AutoShape 44"/>
            <p:cNvSpPr>
              <a:spLocks noChangeArrowheads="1"/>
            </p:cNvSpPr>
            <p:nvPr/>
          </p:nvSpPr>
          <p:spPr bwMode="auto">
            <a:xfrm>
              <a:off x="3226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M</a:t>
              </a:r>
            </a:p>
          </p:txBody>
        </p:sp>
        <p:sp>
          <p:nvSpPr>
            <p:cNvPr id="43" name="AutoShape 45"/>
            <p:cNvSpPr>
              <a:spLocks noChangeArrowheads="1"/>
            </p:cNvSpPr>
            <p:nvPr/>
          </p:nvSpPr>
          <p:spPr bwMode="auto">
            <a:xfrm>
              <a:off x="3617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44" name="AutoShape 46"/>
            <p:cNvSpPr>
              <a:spLocks noChangeArrowheads="1"/>
            </p:cNvSpPr>
            <p:nvPr/>
          </p:nvSpPr>
          <p:spPr bwMode="auto">
            <a:xfrm>
              <a:off x="401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5" name="AutoShape 47"/>
            <p:cNvSpPr>
              <a:spLocks noChangeArrowheads="1"/>
            </p:cNvSpPr>
            <p:nvPr/>
          </p:nvSpPr>
          <p:spPr bwMode="auto">
            <a:xfrm>
              <a:off x="4412" y="1066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N</a:t>
              </a:r>
            </a:p>
          </p:txBody>
        </p:sp>
      </p:grpSp>
      <p:sp>
        <p:nvSpPr>
          <p:cNvPr id="46" name="AutoShape 48">
            <a:hlinkClick r:id="rId5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53916" y="5564864"/>
            <a:ext cx="969564" cy="969564"/>
          </a:xfrm>
          <a:prstGeom prst="actionButtonForwardNext">
            <a:avLst/>
          </a:prstGeom>
          <a:solidFill>
            <a:srgbClr val="ED2B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6667500"/>
            <a:ext cx="3411543" cy="41148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5240243" y="952500"/>
            <a:ext cx="7930346" cy="25168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910800" y="2765376"/>
            <a:ext cx="13581057" cy="6707880"/>
          </a:xfrm>
          <a:prstGeom prst="horizontalScroll">
            <a:avLst>
              <a:gd name="adj" fmla="val 16620"/>
            </a:avLst>
          </a:prstGeom>
          <a:solidFill>
            <a:srgbClr val="FFD985"/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loạt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hại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358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2736" y="3320912"/>
            <a:ext cx="5731336" cy="69279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56977" flipH="1">
            <a:off x="1680601" y="1089517"/>
            <a:ext cx="2305987" cy="2375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2737" y="1399894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Đường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Trường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Sơn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được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mở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vào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ngày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tháng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năm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nào</a:t>
            </a:r>
            <a:r>
              <a:rPr lang="en-GB" sz="5400" b="1" dirty="0">
                <a:solidFill>
                  <a:srgbClr val="C00000"/>
                </a:solidFill>
              </a:rPr>
              <a:t>?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5616341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75788" y="3682320"/>
            <a:ext cx="8229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19/05/1890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19/05/1959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19/04/1975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19/04/1945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693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502216" flipH="1" flipV="1">
            <a:off x="13377578" y="4292234"/>
            <a:ext cx="6977931" cy="8736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878334" flipH="1" flipV="1">
            <a:off x="-2460265" y="-1051530"/>
            <a:ext cx="6977931" cy="87360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55998" y="4344813"/>
            <a:ext cx="3965367" cy="39953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943629" y="3823576"/>
            <a:ext cx="10381692" cy="5065867"/>
            <a:chOff x="0" y="0"/>
            <a:chExt cx="8845790" cy="4316406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8860121" cy="4348460"/>
            </a:xfrm>
            <a:custGeom>
              <a:avLst/>
              <a:gdLst/>
              <a:ahLst/>
              <a:cxnLst/>
              <a:rect l="l" t="t" r="r" b="b"/>
              <a:pathLst>
                <a:path w="8860121" h="4348460">
                  <a:moveTo>
                    <a:pt x="63030" y="3754906"/>
                  </a:moveTo>
                  <a:cubicBezTo>
                    <a:pt x="63030" y="3754906"/>
                    <a:pt x="0" y="35083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7967048" y="6965"/>
                  </a:cubicBezTo>
                  <a:lnTo>
                    <a:pt x="7967049" y="6965"/>
                  </a:lnTo>
                  <a:cubicBezTo>
                    <a:pt x="8183796" y="16819"/>
                    <a:pt x="8388111" y="36481"/>
                    <a:pt x="8522299" y="101690"/>
                  </a:cubicBezTo>
                  <a:cubicBezTo>
                    <a:pt x="8778345" y="226120"/>
                    <a:pt x="8860121" y="459160"/>
                    <a:pt x="8854632" y="704684"/>
                  </a:cubicBezTo>
                  <a:cubicBezTo>
                    <a:pt x="8854632" y="704684"/>
                    <a:pt x="8811344" y="1013073"/>
                    <a:pt x="8818778" y="1248607"/>
                  </a:cubicBezTo>
                  <a:cubicBezTo>
                    <a:pt x="8825902" y="3496708"/>
                    <a:pt x="8833058" y="3692311"/>
                    <a:pt x="8833058" y="3692311"/>
                  </a:cubicBezTo>
                  <a:cubicBezTo>
                    <a:pt x="8816377" y="3908043"/>
                    <a:pt x="8701733" y="4118655"/>
                    <a:pt x="8504863" y="4230279"/>
                  </a:cubicBezTo>
                  <a:cubicBezTo>
                    <a:pt x="8354512" y="4315527"/>
                    <a:pt x="8156481" y="4330625"/>
                    <a:pt x="6483771" y="4319884"/>
                  </a:cubicBezTo>
                  <a:lnTo>
                    <a:pt x="6483680" y="4319884"/>
                  </a:lnTo>
                  <a:cubicBezTo>
                    <a:pt x="645952" y="4314607"/>
                    <a:pt x="384604" y="4348460"/>
                    <a:pt x="254278" y="4239302"/>
                  </a:cubicBezTo>
                  <a:cubicBezTo>
                    <a:pt x="145767" y="4148417"/>
                    <a:pt x="81795" y="3955105"/>
                    <a:pt x="63030" y="3754906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4337186" y="3014288"/>
            <a:ext cx="835523" cy="802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272906">
            <a:off x="2535300" y="7789844"/>
            <a:ext cx="835523" cy="80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52640" y="1190625"/>
            <a:ext cx="5740221" cy="30579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53236" y="5188278"/>
            <a:ext cx="8962478" cy="1338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4"/>
              </a:lnSpc>
            </a:pPr>
            <a:endParaRPr lang="en-US" sz="11572" spc="-115" dirty="0">
              <a:solidFill>
                <a:srgbClr val="FFFFFF"/>
              </a:solidFill>
              <a:latin typeface="Bryndan Writ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36431" y="3815705"/>
            <a:ext cx="9705197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Cảm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ơn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các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con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đã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lắng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nghe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!!!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8" name="Oval 7"/>
          <p:cNvSpPr/>
          <p:nvPr/>
        </p:nvSpPr>
        <p:spPr>
          <a:xfrm>
            <a:off x="3581400" y="6667500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03886" y="5474147"/>
            <a:ext cx="4096676" cy="5074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2790" y="2095500"/>
            <a:ext cx="13185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C00000"/>
                </a:solidFill>
              </a:rPr>
              <a:t>Đường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Trường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Sơn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có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tên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gọi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khác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là</a:t>
            </a:r>
            <a:r>
              <a:rPr lang="en-GB" sz="6000" b="1" dirty="0">
                <a:solidFill>
                  <a:srgbClr val="C00000"/>
                </a:solidFill>
              </a:rPr>
              <a:t> 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3632410"/>
            <a:ext cx="11811000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Trường</a:t>
            </a:r>
            <a:r>
              <a:rPr lang="en-GB" sz="4400" dirty="0"/>
              <a:t> </a:t>
            </a:r>
            <a:r>
              <a:rPr lang="en-GB" sz="4400" dirty="0" err="1"/>
              <a:t>Sơn</a:t>
            </a:r>
            <a:r>
              <a:rPr lang="en-GB" sz="4400" dirty="0"/>
              <a:t> </a:t>
            </a:r>
            <a:r>
              <a:rPr lang="en-GB" sz="4400" dirty="0" err="1"/>
              <a:t>trên</a:t>
            </a:r>
            <a:r>
              <a:rPr lang="en-GB" sz="4400" dirty="0"/>
              <a:t> </a:t>
            </a:r>
            <a:r>
              <a:rPr lang="en-GB" sz="4400" dirty="0" err="1"/>
              <a:t>biển</a:t>
            </a:r>
            <a:endParaRPr lang="en-GB" sz="4400" dirty="0"/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Tuyến</a:t>
            </a:r>
            <a:r>
              <a:rPr lang="en-GB" sz="4400" dirty="0"/>
              <a:t> </a:t>
            </a: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Bắc</a:t>
            </a:r>
            <a:r>
              <a:rPr lang="en-GB" sz="4400" dirty="0"/>
              <a:t> Nam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Hồ</a:t>
            </a:r>
            <a:r>
              <a:rPr lang="en-GB" sz="4400" dirty="0"/>
              <a:t> </a:t>
            </a:r>
            <a:r>
              <a:rPr lang="en-GB" sz="4400" dirty="0" err="1"/>
              <a:t>Chí</a:t>
            </a:r>
            <a:r>
              <a:rPr lang="en-GB" sz="4400" dirty="0"/>
              <a:t> Minh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Điện</a:t>
            </a:r>
            <a:r>
              <a:rPr lang="en-GB" sz="4400" dirty="0"/>
              <a:t> </a:t>
            </a:r>
            <a:r>
              <a:rPr lang="en-GB" sz="4400" dirty="0" err="1"/>
              <a:t>Biên</a:t>
            </a:r>
            <a:r>
              <a:rPr lang="en-GB" sz="4400" dirty="0"/>
              <a:t> </a:t>
            </a:r>
            <a:r>
              <a:rPr lang="en-GB" sz="4400" dirty="0" err="1"/>
              <a:t>Phủ</a:t>
            </a:r>
            <a:endParaRPr lang="en-US" sz="4400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2993834" y="-167266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3256">
            <a:off x="1342942" y="3406136"/>
            <a:ext cx="5414806" cy="55666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13256">
            <a:off x="6484222" y="3406136"/>
            <a:ext cx="5414806" cy="5566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3256">
            <a:off x="11644552" y="3377561"/>
            <a:ext cx="5414806" cy="556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11744319" y="2779360"/>
            <a:ext cx="611687" cy="5872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61340" y="1922456"/>
            <a:ext cx="13165319" cy="133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Mục</a:t>
            </a:r>
            <a:r>
              <a:rPr lang="en-US" sz="19900" b="1" spc="-7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tiêu</a:t>
            </a:r>
            <a:endParaRPr lang="en-US" sz="19900" b="1" spc="-7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332574">
            <a:off x="1789842" y="5160986"/>
            <a:ext cx="43591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Nêu diễn biến cuộc Tổng tiến công và nổi dậy Tết Mậu Thân 1968.</a:t>
            </a:r>
          </a:p>
        </p:txBody>
      </p:sp>
      <p:sp>
        <p:nvSpPr>
          <p:cNvPr id="15" name="Rectangle 14"/>
          <p:cNvSpPr/>
          <p:nvPr/>
        </p:nvSpPr>
        <p:spPr>
          <a:xfrm rot="21407810">
            <a:off x="6836850" y="5335827"/>
            <a:ext cx="47095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Kết quả, ý nghĩa cuộc Tổng tiến công và nổi dậy Tết Mậu Thân 1968.</a:t>
            </a:r>
          </a:p>
        </p:txBody>
      </p:sp>
      <p:sp>
        <p:nvSpPr>
          <p:cNvPr id="16" name="Rectangle 15"/>
          <p:cNvSpPr/>
          <p:nvPr/>
        </p:nvSpPr>
        <p:spPr>
          <a:xfrm rot="21348072">
            <a:off x="12070135" y="5067066"/>
            <a:ext cx="4633202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Có ý thức học tập và rèn luyện tốt để góp phần xây dựng và bảo vệ quê hương đất nước.</a:t>
            </a:r>
          </a:p>
        </p:txBody>
      </p:sp>
      <p:sp>
        <p:nvSpPr>
          <p:cNvPr id="157" name="椭圆 31"/>
          <p:cNvSpPr/>
          <p:nvPr/>
        </p:nvSpPr>
        <p:spPr>
          <a:xfrm rot="18406232">
            <a:off x="2871546" y="415124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A5CDB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grpSp>
        <p:nvGrpSpPr>
          <p:cNvPr id="130" name="chenying0907 5"/>
          <p:cNvGrpSpPr/>
          <p:nvPr/>
        </p:nvGrpSpPr>
        <p:grpSpPr>
          <a:xfrm rot="19481840">
            <a:off x="5331062" y="10085908"/>
            <a:ext cx="972645" cy="982744"/>
            <a:chOff x="4572039" y="2317937"/>
            <a:chExt cx="1451315" cy="146593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1" name="椭圆 31"/>
            <p:cNvSpPr/>
            <p:nvPr/>
          </p:nvSpPr>
          <p:spPr>
            <a:xfrm rot="15654318">
              <a:off x="4564730" y="2325246"/>
              <a:ext cx="1465933" cy="145131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rgbClr val="F3D421"/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grpSp>
          <p:nvGrpSpPr>
            <p:cNvPr id="132" name="chenying0907 279"/>
            <p:cNvGrpSpPr/>
            <p:nvPr/>
          </p:nvGrpSpPr>
          <p:grpSpPr>
            <a:xfrm>
              <a:off x="4928436" y="2645937"/>
              <a:ext cx="774866" cy="794236"/>
              <a:chOff x="3282950" y="1154113"/>
              <a:chExt cx="698501" cy="715963"/>
            </a:xfrm>
            <a:grpFill/>
          </p:grpSpPr>
          <p:sp>
            <p:nvSpPr>
              <p:cNvPr id="133" name="chenying0907 905"/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chenying0907 906"/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chenying0907 907"/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chenying0907 908"/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chenying0907 909"/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8" name="chenying0907 910"/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chenying0907 911"/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chenying0907 912"/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1" name="chenying0907 913"/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chenying0907 914"/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3" name="chenying0907 915"/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chenying0907 916"/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chenying0907 917"/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chenying0907 918"/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chenying0907 919"/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chenying0907 920"/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9" name="chenying0907 921"/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chenying0907 922"/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chenying0907 923"/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chenying0907 924"/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chenying0907 925"/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chenying0907 926"/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chenying0907 927"/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58" name="椭圆 31"/>
          <p:cNvSpPr/>
          <p:nvPr/>
        </p:nvSpPr>
        <p:spPr>
          <a:xfrm rot="18406232">
            <a:off x="8367869" y="422468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BEB8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59" name="椭圆 31"/>
          <p:cNvSpPr/>
          <p:nvPr/>
        </p:nvSpPr>
        <p:spPr>
          <a:xfrm rot="18406232">
            <a:off x="13628582" y="4025113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D42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043613" y="412271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1</a:t>
            </a:r>
            <a:endParaRPr lang="en-US" sz="6000" dirty="0"/>
          </a:p>
        </p:txBody>
      </p:sp>
      <p:sp>
        <p:nvSpPr>
          <p:cNvPr id="161" name="TextBox 160"/>
          <p:cNvSpPr txBox="1"/>
          <p:nvPr/>
        </p:nvSpPr>
        <p:spPr>
          <a:xfrm>
            <a:off x="8512095" y="4175031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2</a:t>
            </a:r>
            <a:endParaRPr lang="en-US" sz="6000" dirty="0"/>
          </a:p>
        </p:txBody>
      </p:sp>
      <p:sp>
        <p:nvSpPr>
          <p:cNvPr id="162" name="TextBox 161"/>
          <p:cNvSpPr txBox="1"/>
          <p:nvPr/>
        </p:nvSpPr>
        <p:spPr>
          <a:xfrm>
            <a:off x="13767395" y="398344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3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57" grpId="0" animBg="1"/>
      <p:bldP spid="158" grpId="0" animBg="1"/>
      <p:bldP spid="159" grpId="0" animBg="1"/>
      <p:bldP spid="160" grpId="0"/>
      <p:bldP spid="161" grpId="0"/>
      <p:bldP spid="1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50649">
            <a:off x="14965406" y="-252472"/>
            <a:ext cx="64672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94496" y="7427457"/>
            <a:ext cx="4704041" cy="4739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87145" flipH="1">
            <a:off x="-1283137" y="-2228837"/>
            <a:ext cx="5203915" cy="65150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47083" y="1804928"/>
            <a:ext cx="10543181" cy="6193104"/>
            <a:chOff x="0" y="0"/>
            <a:chExt cx="3773388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71620" y="2756187"/>
            <a:ext cx="3000377" cy="7639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856050">
            <a:off x="12472503" y="1403876"/>
            <a:ext cx="835523" cy="802102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95183" y="1351248"/>
            <a:ext cx="4173048" cy="131796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33370" y="1594729"/>
            <a:ext cx="39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8425" y="3845592"/>
            <a:ext cx="9317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solidFill>
                  <a:schemeClr val="bg1"/>
                </a:solidFill>
              </a:rPr>
              <a:t>Công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tác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chuẩn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bị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của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hậu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phương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và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tiền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tuyến</a:t>
            </a:r>
            <a:r>
              <a:rPr lang="en-GB" sz="6600" b="1" dirty="0">
                <a:solidFill>
                  <a:schemeClr val="bg1"/>
                </a:solidFill>
              </a:rPr>
              <a:t>.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2532"/>
            <a:ext cx="18288000" cy="102870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475666" y="6093154"/>
            <a:ext cx="6944934" cy="3235065"/>
          </a:xfrm>
          <a:prstGeom prst="wedgeRoundRectCallout">
            <a:avLst>
              <a:gd name="adj1" fmla="val 61932"/>
              <a:gd name="adj2" fmla="val -1470"/>
              <a:gd name="adj3" fmla="val 16667"/>
            </a:avLst>
          </a:prstGeom>
          <a:solidFill>
            <a:srgbClr val="FFD985"/>
          </a:solidFill>
          <a:ln w="571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0274">
            <a:off x="14388386" y="-816631"/>
            <a:ext cx="5943245" cy="378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2807" y="5390044"/>
            <a:ext cx="3873649" cy="3902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1544">
            <a:off x="11826355" y="5374088"/>
            <a:ext cx="6745352" cy="5016089"/>
          </a:xfrm>
          <a:prstGeom prst="rect">
            <a:avLst/>
          </a:prstGeom>
        </p:spPr>
      </p:pic>
      <p:grpSp>
        <p:nvGrpSpPr>
          <p:cNvPr id="13" name="Group 5"/>
          <p:cNvGrpSpPr/>
          <p:nvPr/>
        </p:nvGrpSpPr>
        <p:grpSpPr>
          <a:xfrm rot="-10800000">
            <a:off x="3556184" y="1484093"/>
            <a:ext cx="8523665" cy="3875872"/>
            <a:chOff x="0" y="0"/>
            <a:chExt cx="4636691" cy="2459068"/>
          </a:xfrm>
        </p:grpSpPr>
        <p:sp>
          <p:nvSpPr>
            <p:cNvPr id="14" name="Freeform 6"/>
            <p:cNvSpPr/>
            <p:nvPr/>
          </p:nvSpPr>
          <p:spPr>
            <a:xfrm>
              <a:off x="-9098" y="-6509"/>
              <a:ext cx="4651022" cy="2491122"/>
            </a:xfrm>
            <a:custGeom>
              <a:avLst/>
              <a:gdLst/>
              <a:ahLst/>
              <a:cxnLst/>
              <a:rect l="l" t="t" r="r" b="b"/>
              <a:pathLst>
                <a:path w="4651022" h="2491122">
                  <a:moveTo>
                    <a:pt x="63030" y="1897568"/>
                  </a:moveTo>
                  <a:cubicBezTo>
                    <a:pt x="63030" y="1897568"/>
                    <a:pt x="0" y="165100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757948" y="6965"/>
                  </a:cubicBezTo>
                  <a:lnTo>
                    <a:pt x="3757950" y="6965"/>
                  </a:lnTo>
                  <a:cubicBezTo>
                    <a:pt x="3974697" y="16819"/>
                    <a:pt x="4179012" y="36481"/>
                    <a:pt x="4313200" y="101690"/>
                  </a:cubicBezTo>
                  <a:cubicBezTo>
                    <a:pt x="4569246" y="226120"/>
                    <a:pt x="4651021" y="459160"/>
                    <a:pt x="4645534" y="704684"/>
                  </a:cubicBezTo>
                  <a:cubicBezTo>
                    <a:pt x="4645534" y="704684"/>
                    <a:pt x="4602246" y="1013073"/>
                    <a:pt x="4609679" y="1248607"/>
                  </a:cubicBezTo>
                  <a:cubicBezTo>
                    <a:pt x="4616802" y="1639370"/>
                    <a:pt x="4623959" y="1834973"/>
                    <a:pt x="4623959" y="1834973"/>
                  </a:cubicBezTo>
                  <a:cubicBezTo>
                    <a:pt x="4607277" y="2050705"/>
                    <a:pt x="4492633" y="2261317"/>
                    <a:pt x="4295764" y="2372941"/>
                  </a:cubicBezTo>
                  <a:cubicBezTo>
                    <a:pt x="4145413" y="2458190"/>
                    <a:pt x="3947382" y="2473288"/>
                    <a:pt x="3131645" y="2462546"/>
                  </a:cubicBezTo>
                  <a:lnTo>
                    <a:pt x="3131607" y="2462546"/>
                  </a:lnTo>
                  <a:cubicBezTo>
                    <a:pt x="645952" y="2457269"/>
                    <a:pt x="384604" y="2491122"/>
                    <a:pt x="254278" y="2381964"/>
                  </a:cubicBezTo>
                  <a:cubicBezTo>
                    <a:pt x="145767" y="2291079"/>
                    <a:pt x="81795" y="2097767"/>
                    <a:pt x="63030" y="189756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5" name="TextBox 14"/>
          <p:cNvSpPr txBox="1"/>
          <p:nvPr/>
        </p:nvSpPr>
        <p:spPr>
          <a:xfrm>
            <a:off x="3842863" y="2683751"/>
            <a:ext cx="7967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Tết</a:t>
            </a:r>
            <a:r>
              <a:rPr lang="en-GB" sz="4400" dirty="0"/>
              <a:t> </a:t>
            </a:r>
            <a:r>
              <a:rPr lang="en-GB" sz="4400" dirty="0" err="1"/>
              <a:t>Mậu</a:t>
            </a:r>
            <a:r>
              <a:rPr lang="en-GB" sz="4400" dirty="0"/>
              <a:t> </a:t>
            </a:r>
            <a:r>
              <a:rPr lang="en-GB" sz="4400" dirty="0" err="1"/>
              <a:t>Thân</a:t>
            </a:r>
            <a:r>
              <a:rPr lang="en-GB" sz="4400" dirty="0"/>
              <a:t> 1968 </a:t>
            </a:r>
            <a:r>
              <a:rPr lang="en-GB" sz="4400" dirty="0" err="1"/>
              <a:t>đã</a:t>
            </a:r>
            <a:r>
              <a:rPr lang="en-GB" sz="4400" dirty="0"/>
              <a:t> </a:t>
            </a:r>
            <a:r>
              <a:rPr lang="en-GB" sz="4400" dirty="0" err="1"/>
              <a:t>diễn</a:t>
            </a:r>
            <a:r>
              <a:rPr lang="en-GB" sz="4400" dirty="0"/>
              <a:t> </a:t>
            </a:r>
            <a:r>
              <a:rPr lang="en-GB" sz="4400" dirty="0" err="1"/>
              <a:t>ra</a:t>
            </a:r>
            <a:r>
              <a:rPr lang="en-GB" sz="4400" dirty="0"/>
              <a:t> </a:t>
            </a:r>
            <a:r>
              <a:rPr lang="en-GB" sz="4400" dirty="0" err="1"/>
              <a:t>sự</a:t>
            </a:r>
            <a:r>
              <a:rPr lang="en-GB" sz="4400" dirty="0"/>
              <a:t> </a:t>
            </a:r>
            <a:r>
              <a:rPr lang="en-GB" sz="4400" dirty="0" err="1"/>
              <a:t>kiện</a:t>
            </a:r>
            <a:r>
              <a:rPr lang="en-GB" sz="4400" dirty="0"/>
              <a:t> </a:t>
            </a:r>
            <a:r>
              <a:rPr lang="en-GB" sz="4400" dirty="0" err="1"/>
              <a:t>gì</a:t>
            </a:r>
            <a:r>
              <a:rPr lang="en-GB" sz="4400" dirty="0"/>
              <a:t> ở </a:t>
            </a:r>
            <a:r>
              <a:rPr lang="en-GB" sz="4400" dirty="0" err="1"/>
              <a:t>miền</a:t>
            </a:r>
            <a:r>
              <a:rPr lang="en-GB" sz="4400" dirty="0"/>
              <a:t> Nam </a:t>
            </a:r>
            <a:r>
              <a:rPr lang="en-GB" sz="4400" dirty="0" err="1"/>
              <a:t>nước</a:t>
            </a:r>
            <a:r>
              <a:rPr lang="en-GB" sz="4400" dirty="0"/>
              <a:t> ta?</a:t>
            </a:r>
            <a:endParaRPr lang="en-US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16417" y="7181932"/>
            <a:ext cx="626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nổi</a:t>
            </a:r>
            <a:r>
              <a:rPr lang="en-GB" sz="4000" dirty="0"/>
              <a:t> </a:t>
            </a:r>
            <a:r>
              <a:rPr lang="en-GB" sz="4000" dirty="0" err="1"/>
              <a:t>dậy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miền</a:t>
            </a:r>
            <a:r>
              <a:rPr lang="en-GB" sz="4000" dirty="0"/>
              <a:t> Nam.</a:t>
            </a:r>
            <a:endParaRPr lang="en-US" sz="4000" dirty="0"/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22224">
            <a:off x="229811" y="2241618"/>
            <a:ext cx="3383243" cy="30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7"/>
          <p:cNvGrpSpPr/>
          <p:nvPr/>
        </p:nvGrpSpPr>
        <p:grpSpPr>
          <a:xfrm>
            <a:off x="762000" y="609600"/>
            <a:ext cx="16687800" cy="9067800"/>
            <a:chOff x="0" y="0"/>
            <a:chExt cx="12154565" cy="4422909"/>
          </a:xfrm>
        </p:grpSpPr>
        <p:sp>
          <p:nvSpPr>
            <p:cNvPr id="14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26" y="1714500"/>
            <a:ext cx="8666047" cy="71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60973" y="3547668"/>
            <a:ext cx="712532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Chủ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Hồ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Minh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cùng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ủy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viên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Bộ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Chính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trị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họp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bàn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chuẩn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cho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dịch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Tết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Mậu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Thân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1968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và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kế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hoạch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4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09600" y="723900"/>
            <a:ext cx="16764000" cy="89916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10" descr="TN mien Bac vao Nam chien d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47" y="3340309"/>
            <a:ext cx="6825316" cy="396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69" y="3197199"/>
            <a:ext cx="6467317" cy="400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557812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Hàng</a:t>
            </a:r>
            <a:r>
              <a:rPr lang="en-GB" sz="3600" dirty="0"/>
              <a:t> </a:t>
            </a:r>
            <a:r>
              <a:rPr lang="en-GB" sz="3600" dirty="0" err="1"/>
              <a:t>triệu</a:t>
            </a:r>
            <a:r>
              <a:rPr lang="en-GB" sz="3600" dirty="0"/>
              <a:t> </a:t>
            </a:r>
            <a:r>
              <a:rPr lang="en-GB" sz="3600" dirty="0" err="1"/>
              <a:t>thanh</a:t>
            </a:r>
            <a:r>
              <a:rPr lang="en-GB" sz="3600" dirty="0"/>
              <a:t> </a:t>
            </a:r>
            <a:r>
              <a:rPr lang="en-GB" sz="3600" dirty="0" err="1"/>
              <a:t>niên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</a:t>
            </a:r>
            <a:r>
              <a:rPr lang="en-GB" sz="3600" dirty="0" err="1"/>
              <a:t>Bắc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chiến</a:t>
            </a:r>
            <a:r>
              <a:rPr lang="en-GB" sz="3600" dirty="0"/>
              <a:t> </a:t>
            </a:r>
            <a:r>
              <a:rPr lang="en-GB" sz="3600" dirty="0" err="1"/>
              <a:t>đấu</a:t>
            </a:r>
            <a:r>
              <a:rPr lang="en-GB" sz="3600" dirty="0"/>
              <a:t>.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9790979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Lực</a:t>
            </a:r>
            <a:r>
              <a:rPr lang="en-GB" sz="3600" dirty="0"/>
              <a:t> </a:t>
            </a:r>
            <a:r>
              <a:rPr lang="en-GB" sz="3600" dirty="0" err="1"/>
              <a:t>lượng</a:t>
            </a:r>
            <a:r>
              <a:rPr lang="en-GB" sz="3600" dirty="0"/>
              <a:t> </a:t>
            </a:r>
            <a:r>
              <a:rPr lang="en-GB" sz="3600" dirty="0" err="1"/>
              <a:t>vũ</a:t>
            </a:r>
            <a:r>
              <a:rPr lang="en-GB" sz="3600" dirty="0"/>
              <a:t> </a:t>
            </a:r>
            <a:r>
              <a:rPr lang="en-GB" sz="3600" dirty="0" err="1"/>
              <a:t>trang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Sài</a:t>
            </a:r>
            <a:r>
              <a:rPr lang="en-GB" sz="3600" dirty="0"/>
              <a:t> </a:t>
            </a:r>
            <a:r>
              <a:rPr lang="en-GB" sz="3600" dirty="0" err="1"/>
              <a:t>Gòn</a:t>
            </a:r>
            <a:r>
              <a:rPr lang="en-GB" sz="3600" dirty="0"/>
              <a:t> – </a:t>
            </a:r>
            <a:r>
              <a:rPr lang="en-GB" sz="3600" dirty="0" err="1"/>
              <a:t>Gia</a:t>
            </a:r>
            <a:r>
              <a:rPr lang="en-GB" sz="3600" dirty="0"/>
              <a:t> </a:t>
            </a:r>
            <a:r>
              <a:rPr lang="en-GB" sz="3600" dirty="0" err="1"/>
              <a:t>Định</a:t>
            </a:r>
            <a:r>
              <a:rPr lang="en-GB" sz="3600" dirty="0"/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149</TotalTime>
  <Words>1004</Words>
  <Application>Microsoft Office PowerPoint</Application>
  <PresentationFormat>Custom</PresentationFormat>
  <Paragraphs>96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VNI-Times</vt:lpstr>
      <vt:lpstr>Arial</vt:lpstr>
      <vt:lpstr>Calibri</vt:lpstr>
      <vt:lpstr>Bryndan Write Bold</vt:lpstr>
      <vt:lpstr>Times New Roman</vt:lpstr>
      <vt:lpstr>Gaegu 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Mai Nguyen</cp:lastModifiedBy>
  <cp:revision>19</cp:revision>
  <dcterms:created xsi:type="dcterms:W3CDTF">2006-08-16T00:00:00Z</dcterms:created>
  <dcterms:modified xsi:type="dcterms:W3CDTF">2022-02-26T04:08:43Z</dcterms:modified>
  <cp:category>9Slide.vn</cp:category>
  <dc:identifier>DAE4biBaHbE</dc:identifier>
</cp:coreProperties>
</file>