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92" r:id="rId3"/>
    <p:sldId id="338" r:id="rId4"/>
    <p:sldId id="286" r:id="rId5"/>
    <p:sldId id="339" r:id="rId6"/>
    <p:sldId id="288" r:id="rId7"/>
    <p:sldId id="287" r:id="rId8"/>
    <p:sldId id="293" r:id="rId9"/>
    <p:sldId id="301" r:id="rId10"/>
    <p:sldId id="340" r:id="rId11"/>
    <p:sldId id="304" r:id="rId12"/>
    <p:sldId id="305" r:id="rId13"/>
    <p:sldId id="306" r:id="rId14"/>
    <p:sldId id="307" r:id="rId15"/>
    <p:sldId id="308" r:id="rId16"/>
    <p:sldId id="303" r:id="rId17"/>
  </p:sldIdLst>
  <p:sldSz cx="12192000" cy="6858000"/>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94" autoAdjust="0"/>
    <p:restoredTop sz="94660"/>
  </p:normalViewPr>
  <p:slideViewPr>
    <p:cSldViewPr snapToGrid="0">
      <p:cViewPr varScale="1">
        <p:scale>
          <a:sx n="71" d="100"/>
          <a:sy n="71" d="100"/>
        </p:scale>
        <p:origin x="9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 xmlns:a16="http://schemas.microsoft.com/office/drawing/2014/main" id="{D049F577-F92A-4405-A19E-48EB947980F5}"/>
              </a:ext>
            </a:extLst>
          </p:cNvPr>
          <p:cNvSpPr txBox="1"/>
          <p:nvPr/>
        </p:nvSpPr>
        <p:spPr>
          <a:xfrm>
            <a:off x="3107421" y="290067"/>
            <a:ext cx="6755037"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3814128" y="3764222"/>
            <a:ext cx="5844222" cy="707886"/>
          </a:xfrm>
          <a:prstGeom prst="rect">
            <a:avLst/>
          </a:prstGeom>
          <a:noFill/>
        </p:spPr>
        <p:txBody>
          <a:bodyPr wrap="square" rtlCol="0">
            <a:spAutoFit/>
          </a:bodyPr>
          <a:lstStyle/>
          <a:p>
            <a:r>
              <a:rPr lang="en-US" sz="4000" dirty="0" err="1">
                <a:solidFill>
                  <a:schemeClr val="bg1"/>
                </a:solidFill>
                <a:latin typeface="+mj-lt"/>
              </a:rPr>
              <a:t>Tiết</a:t>
            </a:r>
            <a:r>
              <a:rPr lang="en-US" sz="4000" dirty="0">
                <a:solidFill>
                  <a:schemeClr val="bg1"/>
                </a:solidFill>
                <a:latin typeface="+mj-lt"/>
              </a:rPr>
              <a:t> 2- </a:t>
            </a:r>
            <a:r>
              <a:rPr lang="en-US" sz="4000" dirty="0" err="1">
                <a:solidFill>
                  <a:schemeClr val="bg1"/>
                </a:solidFill>
                <a:latin typeface="+mj-lt"/>
              </a:rPr>
              <a:t>Luyện</a:t>
            </a:r>
            <a:r>
              <a:rPr lang="en-US" sz="4000" dirty="0">
                <a:solidFill>
                  <a:schemeClr val="bg1"/>
                </a:solidFill>
                <a:latin typeface="+mj-lt"/>
              </a:rPr>
              <a:t> </a:t>
            </a:r>
            <a:r>
              <a:rPr lang="en-US" sz="4000" dirty="0" err="1">
                <a:solidFill>
                  <a:schemeClr val="bg1"/>
                </a:solidFill>
                <a:latin typeface="+mj-lt"/>
              </a:rPr>
              <a:t>tập</a:t>
            </a:r>
            <a:r>
              <a:rPr lang="en-US" sz="4000" dirty="0">
                <a:solidFill>
                  <a:schemeClr val="bg1"/>
                </a:solidFill>
                <a:latin typeface="+mj-lt"/>
              </a:rPr>
              <a:t> </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518" y="1438835"/>
            <a:ext cx="5269391" cy="2308324"/>
          </a:xfrm>
          <a:prstGeom prst="rect">
            <a:avLst/>
          </a:prstGeom>
          <a:noFill/>
        </p:spPr>
        <p:txBody>
          <a:bodyPr wrap="none" rtlCol="0">
            <a:spAutoFit/>
          </a:bodyPr>
          <a:lstStyle/>
          <a:p>
            <a:r>
              <a:rPr lang="en-US" sz="3600" dirty="0" err="1" smtClean="0">
                <a:solidFill>
                  <a:prstClr val="black"/>
                </a:solidFill>
                <a:latin typeface="Times New Roman" panose="02020603050405020304" pitchFamily="18" charset="0"/>
                <a:cs typeface="Times New Roman" panose="02020603050405020304" pitchFamily="18" charset="0"/>
              </a:rPr>
              <a:t>Bài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smtClean="0">
                <a:solidFill>
                  <a:prstClr val="black"/>
                </a:solidFill>
                <a:latin typeface="Times New Roman" panose="02020603050405020304" pitchFamily="18" charset="0"/>
                <a:cs typeface="Times New Roman" panose="02020603050405020304" pitchFamily="18" charset="0"/>
              </a:rPr>
              <a:t>4: </a:t>
            </a:r>
          </a:p>
          <a:p>
            <a:r>
              <a:rPr lang="en-US" sz="3600" dirty="0" smtClean="0">
                <a:solidFill>
                  <a:prstClr val="black"/>
                </a:solidFill>
                <a:latin typeface="Times New Roman" panose="02020603050405020304" pitchFamily="18" charset="0"/>
                <a:cs typeface="Times New Roman" panose="02020603050405020304" pitchFamily="18" charset="0"/>
              </a:rPr>
              <a:t>a, </a:t>
            </a:r>
            <a:r>
              <a:rPr lang="en-US" sz="3600" dirty="0" err="1" smtClean="0">
                <a:solidFill>
                  <a:prstClr val="black"/>
                </a:solidFill>
                <a:latin typeface="Times New Roman" panose="02020603050405020304" pitchFamily="18" charset="0"/>
                <a:cs typeface="Times New Roman" panose="02020603050405020304" pitchFamily="18" charset="0"/>
              </a:rPr>
              <a:t>Số</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liền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trước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của</a:t>
            </a:r>
            <a:r>
              <a:rPr lang="en-US" sz="3600" dirty="0" smtClean="0">
                <a:solidFill>
                  <a:prstClr val="black"/>
                </a:solidFill>
                <a:latin typeface="Times New Roman" panose="02020603050405020304" pitchFamily="18" charset="0"/>
                <a:cs typeface="Times New Roman" panose="02020603050405020304" pitchFamily="18" charset="0"/>
              </a:rPr>
              <a:t> 300 </a:t>
            </a:r>
            <a:r>
              <a:rPr lang="en-US" sz="3600" dirty="0" err="1" smtClean="0">
                <a:solidFill>
                  <a:prstClr val="black"/>
                </a:solidFill>
                <a:latin typeface="Times New Roman" panose="02020603050405020304" pitchFamily="18" charset="0"/>
                <a:cs typeface="Times New Roman" panose="02020603050405020304" pitchFamily="18" charset="0"/>
              </a:rPr>
              <a:t>là</a:t>
            </a:r>
            <a:r>
              <a:rPr lang="en-US" sz="3600" dirty="0" smtClean="0">
                <a:solidFill>
                  <a:prstClr val="black"/>
                </a:solidFill>
                <a:latin typeface="Times New Roman" panose="02020603050405020304" pitchFamily="18" charset="0"/>
                <a:cs typeface="Times New Roman" panose="02020603050405020304" pitchFamily="18" charset="0"/>
              </a:rPr>
              <a:t>: </a:t>
            </a:r>
          </a:p>
          <a:p>
            <a:r>
              <a:rPr lang="en-US" sz="3600" dirty="0" smtClean="0">
                <a:solidFill>
                  <a:prstClr val="black"/>
                </a:solidFill>
                <a:latin typeface="Times New Roman" panose="02020603050405020304" pitchFamily="18" charset="0"/>
                <a:cs typeface="Times New Roman" panose="02020603050405020304" pitchFamily="18" charset="0"/>
              </a:rPr>
              <a:t>b, </a:t>
            </a:r>
            <a:r>
              <a:rPr lang="en-US" sz="3600" dirty="0" err="1" smtClean="0">
                <a:solidFill>
                  <a:prstClr val="black"/>
                </a:solidFill>
                <a:latin typeface="Times New Roman" panose="02020603050405020304" pitchFamily="18" charset="0"/>
                <a:cs typeface="Times New Roman" panose="02020603050405020304" pitchFamily="18" charset="0"/>
              </a:rPr>
              <a:t>Số</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liền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trước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của</a:t>
            </a:r>
            <a:r>
              <a:rPr lang="en-US" sz="3600" dirty="0" smtClean="0">
                <a:solidFill>
                  <a:prstClr val="black"/>
                </a:solidFill>
                <a:latin typeface="Times New Roman" panose="02020603050405020304" pitchFamily="18" charset="0"/>
                <a:cs typeface="Times New Roman" panose="02020603050405020304" pitchFamily="18" charset="0"/>
              </a:rPr>
              <a:t> 999 </a:t>
            </a:r>
            <a:r>
              <a:rPr lang="en-US" sz="3600" dirty="0" err="1" smtClean="0">
                <a:solidFill>
                  <a:prstClr val="black"/>
                </a:solidFill>
                <a:latin typeface="Times New Roman" panose="02020603050405020304" pitchFamily="18" charset="0"/>
                <a:cs typeface="Times New Roman" panose="02020603050405020304" pitchFamily="18" charset="0"/>
              </a:rPr>
              <a:t>là</a:t>
            </a:r>
            <a:r>
              <a:rPr lang="en-US" sz="3600" dirty="0" smtClean="0">
                <a:solidFill>
                  <a:prstClr val="black"/>
                </a:solidFill>
                <a:latin typeface="Times New Roman" panose="02020603050405020304" pitchFamily="18" charset="0"/>
                <a:cs typeface="Times New Roman" panose="02020603050405020304" pitchFamily="18" charset="0"/>
              </a:rPr>
              <a:t>:</a:t>
            </a:r>
          </a:p>
          <a:p>
            <a:r>
              <a:rPr lang="en-US" sz="3600" dirty="0" smtClean="0">
                <a:solidFill>
                  <a:prstClr val="black"/>
                </a:solidFill>
                <a:latin typeface="Times New Roman" panose="02020603050405020304" pitchFamily="18" charset="0"/>
                <a:cs typeface="Times New Roman" panose="02020603050405020304" pitchFamily="18" charset="0"/>
              </a:rPr>
              <a:t>c, </a:t>
            </a:r>
            <a:r>
              <a:rPr lang="en-US" sz="3600" dirty="0" err="1" smtClean="0">
                <a:solidFill>
                  <a:prstClr val="black"/>
                </a:solidFill>
                <a:latin typeface="Times New Roman" panose="02020603050405020304" pitchFamily="18" charset="0"/>
                <a:cs typeface="Times New Roman" panose="02020603050405020304" pitchFamily="18" charset="0"/>
              </a:rPr>
              <a:t>Số</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liền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sau</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của</a:t>
            </a:r>
            <a:r>
              <a:rPr lang="en-US" sz="3600" dirty="0" smtClean="0">
                <a:solidFill>
                  <a:prstClr val="black"/>
                </a:solidFill>
                <a:latin typeface="Times New Roman" panose="02020603050405020304" pitchFamily="18" charset="0"/>
                <a:cs typeface="Times New Roman" panose="02020603050405020304" pitchFamily="18" charset="0"/>
              </a:rPr>
              <a:t> 999 </a:t>
            </a:r>
            <a:r>
              <a:rPr lang="en-US" sz="3600" dirty="0" err="1" smtClean="0">
                <a:solidFill>
                  <a:prstClr val="black"/>
                </a:solidFill>
                <a:latin typeface="Times New Roman" panose="02020603050405020304" pitchFamily="18" charset="0"/>
                <a:cs typeface="Times New Roman" panose="02020603050405020304" pitchFamily="18" charset="0"/>
              </a:rPr>
              <a:t>là</a:t>
            </a:r>
            <a:r>
              <a:rPr lang="en-US" sz="3600" dirty="0" smtClean="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8358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12855" y="639731"/>
            <a:ext cx="904564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 TẠM </a:t>
            </a:r>
            <a:r>
              <a:rPr kumimoji="0" lang="en-US" sz="4800" b="1" i="0" u="none" strike="noStrike" kern="1200" cap="none" spc="0" normalizeH="0" baseline="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 CÁC</a:t>
            </a:r>
            <a:r>
              <a:rPr kumimoji="0" lang="en-US" sz="4800" b="1" i="0" u="none" strike="noStrike" kern="1200" cap="none" spc="0" normalizeH="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CON!</a:t>
            </a:r>
            <a:r>
              <a:rPr kumimoji="0" lang="en-US" sz="4800" b="1" i="0" u="none" strike="noStrike" kern="1200" cap="none" spc="0" normalizeH="0" baseline="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endParaRPr kumimoji="0" lang="en-US" sz="48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15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785935" y="1989215"/>
            <a:ext cx="2461893" cy="707702"/>
          </a:xfrm>
          <a:prstGeom prst="rect">
            <a:avLst/>
          </a:prstGeom>
          <a:noFill/>
        </p:spPr>
        <p:txBody>
          <a:bodyPr wrap="none" rtlCol="0">
            <a:spAutoFit/>
          </a:bodyPr>
          <a:lstStyle/>
          <a:p>
            <a:r>
              <a:rPr lang="en-US" sz="3999" dirty="0">
                <a:solidFill>
                  <a:srgbClr val="00B0F0"/>
                </a:solidFill>
                <a:latin typeface="UTM Zebrawood" panose="02040603050506020204" pitchFamily="18" charset="0"/>
              </a:rPr>
              <a:t>MỤC TIÊU</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518" y="1438835"/>
            <a:ext cx="5698996" cy="1754326"/>
          </a:xfrm>
          <a:prstGeom prst="rect">
            <a:avLst/>
          </a:prstGeom>
          <a:noFill/>
        </p:spPr>
        <p:txBody>
          <a:bodyPr wrap="none" rtlCol="0">
            <a:spAutoFit/>
          </a:bodyPr>
          <a:lstStyle/>
          <a:p>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a, 814                            b, 752</a:t>
            </a:r>
          </a:p>
          <a:p>
            <a:r>
              <a:rPr lang="en-US" sz="3600" dirty="0" smtClean="0">
                <a:latin typeface="Times New Roman" panose="02020603050405020304" pitchFamily="18" charset="0"/>
                <a:cs typeface="Times New Roman" panose="02020603050405020304" pitchFamily="18" charset="0"/>
              </a:rPr>
              <a:t>c, 641                            d, 475</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286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Freeform 10">
            <a:extLst>
              <a:ext uri="{FF2B5EF4-FFF2-40B4-BE49-F238E27FC236}">
                <a16:creationId xmlns=""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Freeform 11">
            <a:extLst>
              <a:ext uri="{FF2B5EF4-FFF2-40B4-BE49-F238E27FC236}">
                <a16:creationId xmlns=""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6" name="Up Arrow 5">
            <a:extLst>
              <a:ext uri="{FF2B5EF4-FFF2-40B4-BE49-F238E27FC236}">
                <a16:creationId xmlns=""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2" name="Up Arrow 5">
            <a:extLst>
              <a:ext uri="{FF2B5EF4-FFF2-40B4-BE49-F238E27FC236}">
                <a16:creationId xmlns=""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3" name="Up Arrow 5">
            <a:extLst>
              <a:ext uri="{FF2B5EF4-FFF2-40B4-BE49-F238E27FC236}">
                <a16:creationId xmlns=""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4" name="Up Arrow 5">
            <a:extLst>
              <a:ext uri="{FF2B5EF4-FFF2-40B4-BE49-F238E27FC236}">
                <a16:creationId xmlns=""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5" name="Up Arrow 5">
            <a:extLst>
              <a:ext uri="{FF2B5EF4-FFF2-40B4-BE49-F238E27FC236}">
                <a16:creationId xmlns=""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6" name="Up Arrow 5">
            <a:extLst>
              <a:ext uri="{FF2B5EF4-FFF2-40B4-BE49-F238E27FC236}">
                <a16:creationId xmlns=""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7" name="Up Arrow 5">
            <a:extLst>
              <a:ext uri="{FF2B5EF4-FFF2-40B4-BE49-F238E27FC236}">
                <a16:creationId xmlns=""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7" name="Oval 6">
            <a:extLst>
              <a:ext uri="{FF2B5EF4-FFF2-40B4-BE49-F238E27FC236}">
                <a16:creationId xmlns=""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1" name="Oval 20">
            <a:extLst>
              <a:ext uri="{FF2B5EF4-FFF2-40B4-BE49-F238E27FC236}">
                <a16:creationId xmlns=""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2" name="Oval 21">
            <a:extLst>
              <a:ext uri="{FF2B5EF4-FFF2-40B4-BE49-F238E27FC236}">
                <a16:creationId xmlns=""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3" name="Oval 22">
            <a:extLst>
              <a:ext uri="{FF2B5EF4-FFF2-40B4-BE49-F238E27FC236}">
                <a16:creationId xmlns=""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4" name="Oval 23">
            <a:extLst>
              <a:ext uri="{FF2B5EF4-FFF2-40B4-BE49-F238E27FC236}">
                <a16:creationId xmlns=""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5" name="Oval 24">
            <a:extLst>
              <a:ext uri="{FF2B5EF4-FFF2-40B4-BE49-F238E27FC236}">
                <a16:creationId xmlns=""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6" name="Oval 25">
            <a:extLst>
              <a:ext uri="{FF2B5EF4-FFF2-40B4-BE49-F238E27FC236}">
                <a16:creationId xmlns=""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7" name="Oval 26">
            <a:extLst>
              <a:ext uri="{FF2B5EF4-FFF2-40B4-BE49-F238E27FC236}">
                <a16:creationId xmlns=""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9" name="TextBox 8">
            <a:extLst>
              <a:ext uri="{FF2B5EF4-FFF2-40B4-BE49-F238E27FC236}">
                <a16:creationId xmlns=""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x-none" sz="2400" dirty="0"/>
              <a:t>125</a:t>
            </a:r>
          </a:p>
        </p:txBody>
      </p:sp>
      <p:sp>
        <p:nvSpPr>
          <p:cNvPr id="28" name="TextBox 27">
            <a:extLst>
              <a:ext uri="{FF2B5EF4-FFF2-40B4-BE49-F238E27FC236}">
                <a16:creationId xmlns=""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x-none" sz="2400" dirty="0"/>
              <a:t>234</a:t>
            </a:r>
          </a:p>
        </p:txBody>
      </p:sp>
      <p:sp>
        <p:nvSpPr>
          <p:cNvPr id="29" name="TextBox 28">
            <a:extLst>
              <a:ext uri="{FF2B5EF4-FFF2-40B4-BE49-F238E27FC236}">
                <a16:creationId xmlns=""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x-none" sz="2400" dirty="0"/>
              <a:t>342</a:t>
            </a:r>
          </a:p>
        </p:txBody>
      </p:sp>
      <p:sp>
        <p:nvSpPr>
          <p:cNvPr id="30" name="TextBox 29">
            <a:extLst>
              <a:ext uri="{FF2B5EF4-FFF2-40B4-BE49-F238E27FC236}">
                <a16:creationId xmlns=""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x-none" sz="2400" dirty="0"/>
              <a:t>423</a:t>
            </a:r>
          </a:p>
        </p:txBody>
      </p:sp>
      <p:sp>
        <p:nvSpPr>
          <p:cNvPr id="31" name="TextBox 30">
            <a:extLst>
              <a:ext uri="{FF2B5EF4-FFF2-40B4-BE49-F238E27FC236}">
                <a16:creationId xmlns=""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x-none" sz="2400" dirty="0" smtClean="0"/>
              <a:t>5</a:t>
            </a:r>
            <a:r>
              <a:rPr lang="en-US" sz="2400" dirty="0" smtClean="0"/>
              <a:t>12</a:t>
            </a:r>
            <a:endParaRPr lang="x-none" sz="2400" dirty="0"/>
          </a:p>
        </p:txBody>
      </p:sp>
      <p:sp>
        <p:nvSpPr>
          <p:cNvPr id="32" name="TextBox 31">
            <a:extLst>
              <a:ext uri="{FF2B5EF4-FFF2-40B4-BE49-F238E27FC236}">
                <a16:creationId xmlns=""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x-none" sz="2400" dirty="0"/>
              <a:t>652</a:t>
            </a:r>
          </a:p>
        </p:txBody>
      </p:sp>
      <p:sp>
        <p:nvSpPr>
          <p:cNvPr id="33" name="TextBox 32">
            <a:extLst>
              <a:ext uri="{FF2B5EF4-FFF2-40B4-BE49-F238E27FC236}">
                <a16:creationId xmlns=""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x-none" sz="2400" dirty="0"/>
              <a:t>706</a:t>
            </a:r>
          </a:p>
        </p:txBody>
      </p:sp>
      <p:pic>
        <p:nvPicPr>
          <p:cNvPr id="5" name="Picture 4">
            <a:extLst>
              <a:ext uri="{FF2B5EF4-FFF2-40B4-BE49-F238E27FC236}">
                <a16:creationId xmlns=""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x-none" sz="1200" b="1" dirty="0">
                  <a:ln w="9525">
                    <a:solidFill>
                      <a:schemeClr val="bg1"/>
                    </a:solidFill>
                  </a:ln>
                  <a:solidFill>
                    <a:schemeClr val="bg1"/>
                  </a:solidFill>
                </a:rPr>
                <a:t>Bảy trăm </a:t>
              </a:r>
            </a:p>
            <a:p>
              <a:pPr algn="ctr"/>
              <a:r>
                <a:rPr lang="x-none" sz="1200" b="1" dirty="0">
                  <a:ln w="9525">
                    <a:solidFill>
                      <a:schemeClr val="bg1"/>
                    </a:solidFill>
                  </a:ln>
                  <a:solidFill>
                    <a:schemeClr val="bg1"/>
                  </a:solidFill>
                </a:rPr>
                <a:t>linh sáu</a:t>
              </a:r>
            </a:p>
          </p:txBody>
        </p:sp>
        <p:sp>
          <p:nvSpPr>
            <p:cNvPr id="37" name="TextBox 36">
              <a:extLst>
                <a:ext uri="{FF2B5EF4-FFF2-40B4-BE49-F238E27FC236}">
                  <a16:creationId xmlns=""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x-none" sz="1200" b="1" dirty="0">
                  <a:ln w="9525">
                    <a:noFill/>
                  </a:ln>
                </a:rPr>
                <a:t>Bảy trăm </a:t>
              </a:r>
            </a:p>
            <a:p>
              <a:pPr algn="ctr"/>
              <a:r>
                <a:rPr lang="x-none" sz="1200" b="1" dirty="0">
                  <a:ln w="9525">
                    <a:noFill/>
                  </a:ln>
                </a:rPr>
                <a:t>linh sáu</a:t>
              </a:r>
            </a:p>
          </p:txBody>
        </p:sp>
      </p:grpSp>
      <p:sp>
        <p:nvSpPr>
          <p:cNvPr id="36" name="Freeform 35">
            <a:extLst>
              <a:ext uri="{FF2B5EF4-FFF2-40B4-BE49-F238E27FC236}">
                <a16:creationId xmlns=""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Freeform 37">
            <a:extLst>
              <a:ext uri="{FF2B5EF4-FFF2-40B4-BE49-F238E27FC236}">
                <a16:creationId xmlns=""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Freeform 40">
            <a:extLst>
              <a:ext uri="{FF2B5EF4-FFF2-40B4-BE49-F238E27FC236}">
                <a16:creationId xmlns=""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Freeform 41">
            <a:extLst>
              <a:ext uri="{FF2B5EF4-FFF2-40B4-BE49-F238E27FC236}">
                <a16:creationId xmlns=""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Freeform 42">
            <a:extLst>
              <a:ext uri="{FF2B5EF4-FFF2-40B4-BE49-F238E27FC236}">
                <a16:creationId xmlns=""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Freeform 43">
            <a:extLst>
              <a:ext uri="{FF2B5EF4-FFF2-40B4-BE49-F238E27FC236}">
                <a16:creationId xmlns=""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x-none" sz="3600" dirty="0">
                <a:solidFill>
                  <a:srgbClr val="FF0000"/>
                </a:solidFill>
                <a:sym typeface="Wingdings" pitchFamily="2" charset="2"/>
              </a:rPr>
              <a:t> Số liền trước của 300 là: 299</a:t>
            </a:r>
            <a:endParaRPr lang="x-none"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 xmlns:a16="http://schemas.microsoft.com/office/drawing/2014/main" id="{F16104E9-8036-194F-86BD-F77CE8367D2C}"/>
              </a:ext>
            </a:extLst>
          </p:cNvPr>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x-none" sz="3200" dirty="0">
                <a:solidFill>
                  <a:srgbClr val="FF0000"/>
                </a:solidFill>
                <a:sym typeface="Wingdings" pitchFamily="2" charset="2"/>
              </a:rPr>
              <a:t> </a:t>
            </a:r>
            <a:r>
              <a:rPr lang="x-none" sz="3200" dirty="0">
                <a:sym typeface="Wingdings" pitchFamily="2" charset="2"/>
              </a:rPr>
              <a:t>Số liền trước của 999 là: </a:t>
            </a:r>
            <a:r>
              <a:rPr lang="x-none" sz="3200" dirty="0">
                <a:solidFill>
                  <a:srgbClr val="FF0000"/>
                </a:solidFill>
                <a:sym typeface="Wingdings" pitchFamily="2" charset="2"/>
              </a:rPr>
              <a:t>998</a:t>
            </a:r>
            <a:endParaRPr lang="x-none" sz="3200" dirty="0">
              <a:solidFill>
                <a:srgbClr val="FF0000"/>
              </a:solidFill>
            </a:endParaRPr>
          </a:p>
        </p:txBody>
      </p:sp>
      <p:sp>
        <p:nvSpPr>
          <p:cNvPr id="2" name="Rounded Rectangle 1">
            <a:extLst>
              <a:ext uri="{FF2B5EF4-FFF2-40B4-BE49-F238E27FC236}">
                <a16:creationId xmlns=""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a:t>998</a:t>
            </a:r>
          </a:p>
        </p:txBody>
      </p:sp>
      <p:sp>
        <p:nvSpPr>
          <p:cNvPr id="8" name="Rounded Rectangle 7">
            <a:extLst>
              <a:ext uri="{FF2B5EF4-FFF2-40B4-BE49-F238E27FC236}">
                <a16:creationId xmlns="" xmlns:a16="http://schemas.microsoft.com/office/drawing/2014/main" id="{781286F4-B685-8B4F-9B76-E69CC147AA6A}"/>
              </a:ext>
            </a:extLst>
          </p:cNvPr>
          <p:cNvSpPr/>
          <p:nvPr/>
        </p:nvSpPr>
        <p:spPr>
          <a:xfrm>
            <a:off x="8093847" y="2490437"/>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smtClean="0">
                <a:solidFill>
                  <a:srgbClr val="FF0000"/>
                </a:solidFill>
              </a:rPr>
              <a:t>1</a:t>
            </a:r>
            <a:r>
              <a:rPr lang="en-US" sz="5400" dirty="0" smtClean="0">
                <a:solidFill>
                  <a:srgbClr val="FF0000"/>
                </a:solidFill>
              </a:rPr>
              <a:t>000</a:t>
            </a:r>
            <a:r>
              <a:rPr lang="x-none" sz="5400" dirty="0" smtClean="0"/>
              <a:t>000</a:t>
            </a:r>
            <a:endParaRPr lang="x-none" sz="5400" dirty="0"/>
          </a:p>
        </p:txBody>
      </p:sp>
      <p:sp>
        <p:nvSpPr>
          <p:cNvPr id="9" name="Rounded Rectangle 8">
            <a:extLst>
              <a:ext uri="{FF2B5EF4-FFF2-40B4-BE49-F238E27FC236}">
                <a16:creationId xmlns=""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spc="300" dirty="0">
                <a:solidFill>
                  <a:schemeClr val="tx1"/>
                </a:solidFill>
              </a:rPr>
              <a:t>999</a:t>
            </a:r>
          </a:p>
        </p:txBody>
      </p:sp>
      <p:sp>
        <p:nvSpPr>
          <p:cNvPr id="5" name="Curved Down Arrow 4">
            <a:extLst>
              <a:ext uri="{FF2B5EF4-FFF2-40B4-BE49-F238E27FC236}">
                <a16:creationId xmlns=""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chemeClr val="tx1"/>
              </a:solidFill>
            </a:endParaRPr>
          </a:p>
        </p:txBody>
      </p:sp>
      <p:sp>
        <p:nvSpPr>
          <p:cNvPr id="11" name="Rectangle 10">
            <a:extLst>
              <a:ext uri="{FF2B5EF4-FFF2-40B4-BE49-F238E27FC236}">
                <a16:creationId xmlns="" xmlns:a16="http://schemas.microsoft.com/office/drawing/2014/main" id="{98E6C65E-E6D8-8847-A9A3-9DC1988A6007}"/>
              </a:ext>
            </a:extLst>
          </p:cNvPr>
          <p:cNvSpPr/>
          <p:nvPr/>
        </p:nvSpPr>
        <p:spPr>
          <a:xfrm>
            <a:off x="2428671"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Curved Down Arrow 12">
            <a:extLst>
              <a:ext uri="{FF2B5EF4-FFF2-40B4-BE49-F238E27FC236}">
                <a16:creationId xmlns=""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chemeClr val="tx1"/>
              </a:solidFill>
            </a:endParaRPr>
          </a:p>
        </p:txBody>
      </p:sp>
      <p:sp>
        <p:nvSpPr>
          <p:cNvPr id="14" name="Rectangle 13">
            <a:extLst>
              <a:ext uri="{FF2B5EF4-FFF2-40B4-BE49-F238E27FC236}">
                <a16:creationId xmlns="" xmlns:a16="http://schemas.microsoft.com/office/drawing/2014/main" id="{3042E108-3520-364C-94EC-1A7F760563B6}"/>
              </a:ext>
            </a:extLst>
          </p:cNvPr>
          <p:cNvSpPr/>
          <p:nvPr/>
        </p:nvSpPr>
        <p:spPr>
          <a:xfrm>
            <a:off x="8209446"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x-none" sz="3200" dirty="0">
                <a:solidFill>
                  <a:srgbClr val="FF0000"/>
                </a:solidFill>
                <a:sym typeface="Wingdings" pitchFamily="2" charset="2"/>
              </a:rPr>
              <a:t> </a:t>
            </a:r>
            <a:r>
              <a:rPr lang="x-none" sz="3200" dirty="0">
                <a:sym typeface="Wingdings" pitchFamily="2" charset="2"/>
              </a:rPr>
              <a:t>Số liền sau của 999 là: </a:t>
            </a:r>
            <a:r>
              <a:rPr lang="x-none" sz="3200" dirty="0">
                <a:solidFill>
                  <a:srgbClr val="FF0000"/>
                </a:solidFill>
                <a:sym typeface="Wingdings" pitchFamily="2" charset="2"/>
              </a:rPr>
              <a:t>1000</a:t>
            </a:r>
            <a:endParaRPr lang="x-none" sz="3200" dirty="0">
              <a:solidFill>
                <a:srgbClr val="FF0000"/>
              </a:solidFill>
            </a:endParaRPr>
          </a:p>
        </p:txBody>
      </p:sp>
      <p:sp>
        <p:nvSpPr>
          <p:cNvPr id="17" name="Rounded Rectangle 8">
            <a:extLst>
              <a:ext uri="{FF2B5EF4-FFF2-40B4-BE49-F238E27FC236}">
                <a16:creationId xmlns="" xmlns:a16="http://schemas.microsoft.com/office/drawing/2014/main" id="{EE2D02F4-6F03-4045-A165-0D1F6FB0FB05}"/>
              </a:ext>
            </a:extLst>
          </p:cNvPr>
          <p:cNvSpPr/>
          <p:nvPr/>
        </p:nvSpPr>
        <p:spPr>
          <a:xfrm>
            <a:off x="1988746" y="2120468"/>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pc="300" dirty="0" smtClean="0">
                <a:solidFill>
                  <a:srgbClr val="FF0000"/>
                </a:solidFill>
              </a:rPr>
              <a:t>998</a:t>
            </a:r>
            <a:endParaRPr lang="x-none" sz="5400" spc="3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TotalTime>
  <Words>331</Words>
  <Application>Microsoft Office PowerPoint</Application>
  <PresentationFormat>Widescreen</PresentationFormat>
  <Paragraphs>72</Paragraphs>
  <Slides>16</Slides>
  <Notes>1</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Times New Roman</vt:lpstr>
      <vt:lpstr>UTM Cookies</vt:lpstr>
      <vt:lpstr>UTM Zebrawood</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ThaoPC</cp:lastModifiedBy>
  <cp:revision>198</cp:revision>
  <dcterms:created xsi:type="dcterms:W3CDTF">2021-06-02T01:34:28Z</dcterms:created>
  <dcterms:modified xsi:type="dcterms:W3CDTF">2022-03-09T13:46:50Z</dcterms:modified>
</cp:coreProperties>
</file>