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9" r:id="rId2"/>
    <p:sldMasterId id="2147483702" r:id="rId3"/>
    <p:sldMasterId id="2147483715" r:id="rId4"/>
    <p:sldMasterId id="2147483728" r:id="rId5"/>
  </p:sldMasterIdLst>
  <p:notesMasterIdLst>
    <p:notesMasterId r:id="rId33"/>
  </p:notesMasterIdLst>
  <p:sldIdLst>
    <p:sldId id="313" r:id="rId6"/>
    <p:sldId id="393" r:id="rId7"/>
    <p:sldId id="370" r:id="rId8"/>
    <p:sldId id="345" r:id="rId9"/>
    <p:sldId id="392" r:id="rId10"/>
    <p:sldId id="346" r:id="rId11"/>
    <p:sldId id="377" r:id="rId12"/>
    <p:sldId id="378" r:id="rId13"/>
    <p:sldId id="379" r:id="rId14"/>
    <p:sldId id="380" r:id="rId15"/>
    <p:sldId id="381" r:id="rId16"/>
    <p:sldId id="360" r:id="rId17"/>
    <p:sldId id="382" r:id="rId18"/>
    <p:sldId id="383" r:id="rId19"/>
    <p:sldId id="384" r:id="rId20"/>
    <p:sldId id="389" r:id="rId21"/>
    <p:sldId id="391" r:id="rId22"/>
    <p:sldId id="325" r:id="rId23"/>
    <p:sldId id="339" r:id="rId24"/>
    <p:sldId id="385" r:id="rId25"/>
    <p:sldId id="359" r:id="rId26"/>
    <p:sldId id="386" r:id="rId27"/>
    <p:sldId id="390" r:id="rId28"/>
    <p:sldId id="388" r:id="rId29"/>
    <p:sldId id="387" r:id="rId30"/>
    <p:sldId id="327" r:id="rId31"/>
    <p:sldId id="394" r:id="rId32"/>
  </p:sldIdLst>
  <p:sldSz cx="12161838" cy="6858000"/>
  <p:notesSz cx="6858000" cy="9144000"/>
  <p:embeddedFontLst>
    <p:embeddedFont>
      <p:font typeface="Source Sans Pro" charset="0"/>
      <p:regular r:id="rId34"/>
      <p:bold r:id="rId35"/>
      <p:italic r:id="rId36"/>
      <p:boldItalic r:id="rId37"/>
    </p:embeddedFont>
    <p:embeddedFont>
      <p:font typeface="Cambria" pitchFamily="18" charset="0"/>
      <p:regular r:id="rId38"/>
      <p:bold r:id="rId39"/>
      <p:italic r:id="rId40"/>
      <p:boldItalic r:id="rId41"/>
    </p:embeddedFont>
    <p:embeddedFont>
      <p:font typeface="Calibri" pitchFamily="34" charset="0"/>
      <p:regular r:id="rId42"/>
      <p:bold r:id="rId43"/>
      <p:italic r:id="rId44"/>
      <p:boldItalic r:id="rId45"/>
    </p:embeddedFont>
    <p:embeddedFont>
      <p:font typeface="Roboto Condensed Light" charset="0"/>
      <p:regular r:id="rId46"/>
      <p:italic r:id="rId47"/>
    </p:embeddedFont>
    <p:embeddedFont>
      <p:font typeface="Fira Sans Extra Condensed Medium" charset="0"/>
      <p:regular r:id="rId48"/>
      <p:bold r:id="rId49"/>
      <p:italic r:id="rId50"/>
      <p:boldItalic r:id="rId51"/>
    </p:embeddedFont>
    <p:embeddedFont>
      <p:font typeface="Montserrat" charset="0"/>
      <p:regular r:id="rId52"/>
      <p:bold r:id="rId53"/>
      <p:italic r:id="rId54"/>
      <p:boldItalic r:id="rId55"/>
    </p:embeddedFont>
    <p:embeddedFont>
      <p:font typeface="Titan One" charset="0"/>
      <p:regular r:id="rId56"/>
    </p:embeddedFont>
    <p:embeddedFont>
      <p:font typeface="Lato" charset="0"/>
      <p:regular r:id="rId57"/>
      <p:bold r:id="rId58"/>
    </p:embeddedFont>
    <p:embeddedFont>
      <p:font typeface="Bebas Neue" charset="0"/>
      <p:regular r:id="rId59"/>
    </p:embeddedFont>
    <p:embeddedFont>
      <p:font typeface="Arial-Rounded" charset="0"/>
      <p:regular r:id="rId60"/>
    </p:embeddedFont>
    <p:embeddedFont>
      <p:font typeface="Dosis" charset="0"/>
      <p:regular r:id="rId61"/>
      <p:bold r:id="rId62"/>
    </p:embeddedFont>
    <p:embeddedFont>
      <p:font typeface="HP001 4 hàng" pitchFamily="34" charset="0"/>
      <p:regular r:id="rId63"/>
      <p:bold r:id="rId64"/>
    </p:embeddedFont>
    <p:embeddedFont>
      <p:font typeface="Kalam" charset="0"/>
      <p:regular r:id="rId65"/>
      <p:bold r:id="rId66"/>
    </p:embeddedFont>
    <p:embeddedFont>
      <p:font typeface="Quicksand"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9C9"/>
    <a:srgbClr val="FFFF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CB95AF5-CCCD-4433-B029-0209CC4ECF57}">
  <a:tblStyle styleId="{2CB95AF5-CCCD-4433-B029-0209CC4ECF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20" autoAdjust="0"/>
  </p:normalViewPr>
  <p:slideViewPr>
    <p:cSldViewPr>
      <p:cViewPr varScale="1">
        <p:scale>
          <a:sx n="63" d="100"/>
          <a:sy n="63" d="100"/>
        </p:scale>
        <p:origin x="-984" y="-9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font" Target="fonts/font30.fntdata"/><Relationship Id="rId68" Type="http://schemas.openxmlformats.org/officeDocument/2006/relationships/font" Target="fonts/font35.fnt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font" Target="fonts/font2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8.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7465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p:txBody>
      </p:sp>
    </p:spTree>
    <p:extLst>
      <p:ext uri="{BB962C8B-B14F-4D97-AF65-F5344CB8AC3E}">
        <p14:creationId xmlns:p14="http://schemas.microsoft.com/office/powerpoint/2010/main" val="786538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a:solidFill>
                  <a:srgbClr val="212529"/>
                </a:solidFill>
                <a:effectLst/>
                <a:latin typeface="NotoSerif"/>
              </a:rPr>
              <a:t>El Salvador là một quốc gia Trung Mỹ </a:t>
            </a:r>
            <a:endParaRPr lang="en-US"/>
          </a:p>
          <a:p>
            <a:endParaRPr lang="en-US"/>
          </a:p>
        </p:txBody>
      </p:sp>
    </p:spTree>
    <p:extLst>
      <p:ext uri="{BB962C8B-B14F-4D97-AF65-F5344CB8AC3E}">
        <p14:creationId xmlns:p14="http://schemas.microsoft.com/office/powerpoint/2010/main" val="3014692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Đồi chè</a:t>
            </a:r>
          </a:p>
          <a:p>
            <a:endParaRPr lang="en-US"/>
          </a:p>
          <a:p>
            <a:pPr marL="158750" indent="0">
              <a:buNone/>
            </a:pPr>
            <a:endParaRPr lang="en-US"/>
          </a:p>
        </p:txBody>
      </p:sp>
    </p:spTree>
    <p:extLst>
      <p:ext uri="{BB962C8B-B14F-4D97-AF65-F5344CB8AC3E}">
        <p14:creationId xmlns:p14="http://schemas.microsoft.com/office/powerpoint/2010/main" val="217703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58750" indent="0">
              <a:buNone/>
            </a:pPr>
            <a:endParaRPr lang="en-US"/>
          </a:p>
        </p:txBody>
      </p:sp>
    </p:spTree>
    <p:extLst>
      <p:ext uri="{BB962C8B-B14F-4D97-AF65-F5344CB8AC3E}">
        <p14:creationId xmlns:p14="http://schemas.microsoft.com/office/powerpoint/2010/main" val="315069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6532119b_0_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65321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52726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acae539fd4_4_9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acae539fd4_4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22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Nếu dài quá, GV cho xem 1 nửa rồi hẹn HS cuối tiết học hoặc tiết học sau cho HS xem tiếp ạ</a:t>
            </a:r>
          </a:p>
        </p:txBody>
      </p:sp>
    </p:spTree>
    <p:extLst>
      <p:ext uri="{BB962C8B-B14F-4D97-AF65-F5344CB8AC3E}">
        <p14:creationId xmlns:p14="http://schemas.microsoft.com/office/powerpoint/2010/main" val="42705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Khuyến khích HS kể lại toàn bộ câu chuyện</a:t>
            </a:r>
          </a:p>
        </p:txBody>
      </p:sp>
    </p:spTree>
    <p:extLst>
      <p:ext uri="{BB962C8B-B14F-4D97-AF65-F5344CB8AC3E}">
        <p14:creationId xmlns:p14="http://schemas.microsoft.com/office/powerpoint/2010/main" val="863779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408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a19421708_0_24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a19421708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25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305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666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816225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5103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37531" y="2578533"/>
            <a:ext cx="656452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37531" y="4774100"/>
            <a:ext cx="656452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1765" y="1437000"/>
            <a:ext cx="6301572"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2877" y="490827"/>
            <a:ext cx="10842281"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
        <p:nvSpPr>
          <p:cNvPr id="12" name="TextBox 11"/>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3006438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17" name="Group 16"/>
          <p:cNvGrpSpPr/>
          <p:nvPr userDrawn="1"/>
        </p:nvGrpSpPr>
        <p:grpSpPr>
          <a:xfrm>
            <a:off x="374279" y="1762125"/>
            <a:ext cx="1141490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13" name="Group 12"/>
          <p:cNvGrpSpPr/>
          <p:nvPr userDrawn="1"/>
        </p:nvGrpSpPr>
        <p:grpSpPr>
          <a:xfrm>
            <a:off x="501487" y="341095"/>
            <a:ext cx="256837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2024862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844582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2997612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607939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3523773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13419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880882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437060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33716" y="2209800"/>
            <a:ext cx="7094406"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33716" y="4406167"/>
            <a:ext cx="7094406"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5374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79" name="Google Shape;79;p4"/>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57625" y="1590467"/>
            <a:ext cx="10255765"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62954" y="697175"/>
            <a:ext cx="910116"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741528" y="4496985"/>
            <a:ext cx="1065710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29918" y="3247533"/>
            <a:ext cx="7902003"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67345" y="4211333"/>
            <a:ext cx="5827148"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30628" y="2061033"/>
            <a:ext cx="1700582"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00421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
        <p:nvSpPr>
          <p:cNvPr id="3" name="TextBox 2"/>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645199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
        <p:nvSpPr>
          <p:cNvPr id="12" name="TextBox 11"/>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601366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17" name="Group 16"/>
          <p:cNvGrpSpPr/>
          <p:nvPr userDrawn="1"/>
        </p:nvGrpSpPr>
        <p:grpSpPr>
          <a:xfrm>
            <a:off x="374279" y="1762125"/>
            <a:ext cx="1141490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13" name="Group 12"/>
          <p:cNvGrpSpPr/>
          <p:nvPr userDrawn="1"/>
        </p:nvGrpSpPr>
        <p:grpSpPr>
          <a:xfrm>
            <a:off x="501487" y="341095"/>
            <a:ext cx="256837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2404346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566033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2261567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406757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3297498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74000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6609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8"/>
        <p:cNvGrpSpPr/>
        <p:nvPr/>
      </p:nvGrpSpPr>
      <p:grpSpPr>
        <a:xfrm>
          <a:off x="0" y="0"/>
          <a:ext cx="0" cy="0"/>
          <a:chOff x="0" y="0"/>
          <a:chExt cx="0" cy="0"/>
        </a:xfrm>
      </p:grpSpPr>
      <p:sp>
        <p:nvSpPr>
          <p:cNvPr id="289" name="Google Shape;289;p18"/>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958011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33716" y="2209800"/>
            <a:ext cx="7094406"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33716" y="4406167"/>
            <a:ext cx="7094406"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3444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29918" y="3247533"/>
            <a:ext cx="7902003"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67345" y="4211333"/>
            <a:ext cx="5827148"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30628" y="2061033"/>
            <a:ext cx="1700582"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022200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
        <p:nvSpPr>
          <p:cNvPr id="3" name="TextBox 2"/>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655892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
        <p:nvSpPr>
          <p:cNvPr id="12" name="TextBox 11"/>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555748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17" name="Group 16"/>
          <p:cNvGrpSpPr/>
          <p:nvPr userDrawn="1"/>
        </p:nvGrpSpPr>
        <p:grpSpPr>
          <a:xfrm>
            <a:off x="374279" y="1762125"/>
            <a:ext cx="1141490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13" name="Group 12"/>
          <p:cNvGrpSpPr/>
          <p:nvPr userDrawn="1"/>
        </p:nvGrpSpPr>
        <p:grpSpPr>
          <a:xfrm>
            <a:off x="501487" y="341095"/>
            <a:ext cx="256837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2459168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4271878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3186355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4251576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28858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59"/>
        <p:cNvGrpSpPr/>
        <p:nvPr/>
      </p:nvGrpSpPr>
      <p:grpSpPr>
        <a:xfrm>
          <a:off x="0" y="0"/>
          <a:ext cx="0" cy="0"/>
          <a:chOff x="0" y="0"/>
          <a:chExt cx="0" cy="0"/>
        </a:xfrm>
      </p:grpSpPr>
      <p:sp>
        <p:nvSpPr>
          <p:cNvPr id="360" name="Google Shape;360;p23"/>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1" name="Google Shape;361;p23"/>
          <p:cNvSpPr txBox="1">
            <a:spLocks noGrp="1"/>
          </p:cNvSpPr>
          <p:nvPr>
            <p:ph type="title"/>
          </p:nvPr>
        </p:nvSpPr>
        <p:spPr>
          <a:xfrm>
            <a:off x="948448" y="2119000"/>
            <a:ext cx="4335248"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48448" y="2944600"/>
            <a:ext cx="4335248"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11700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4163911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3209691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33716" y="2209800"/>
            <a:ext cx="7094406"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33716" y="4406167"/>
            <a:ext cx="7094406"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86758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29918" y="3247533"/>
            <a:ext cx="7902003"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67345" y="4211333"/>
            <a:ext cx="5827148"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30628" y="2061033"/>
            <a:ext cx="1700582"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4131214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
        <p:nvSpPr>
          <p:cNvPr id="3" name="TextBox 2"/>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3209820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
        <p:nvSpPr>
          <p:cNvPr id="12" name="TextBox 11"/>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96638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17" name="Group 16"/>
          <p:cNvGrpSpPr/>
          <p:nvPr userDrawn="1"/>
        </p:nvGrpSpPr>
        <p:grpSpPr>
          <a:xfrm>
            <a:off x="374279" y="1762125"/>
            <a:ext cx="1141490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13" name="Group 12"/>
          <p:cNvGrpSpPr/>
          <p:nvPr userDrawn="1"/>
        </p:nvGrpSpPr>
        <p:grpSpPr>
          <a:xfrm>
            <a:off x="501487" y="341095"/>
            <a:ext cx="256837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3246653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3912343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312408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1"/>
        <p:cNvGrpSpPr/>
        <p:nvPr/>
      </p:nvGrpSpPr>
      <p:grpSpPr>
        <a:xfrm>
          <a:off x="0" y="0"/>
          <a:ext cx="0" cy="0"/>
          <a:chOff x="0" y="0"/>
          <a:chExt cx="0" cy="0"/>
        </a:xfrm>
      </p:grpSpPr>
      <p:sp>
        <p:nvSpPr>
          <p:cNvPr id="502" name="Google Shape;502;p36"/>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03" name="Google Shape;503;p36"/>
          <p:cNvGrpSpPr/>
          <p:nvPr/>
        </p:nvGrpSpPr>
        <p:grpSpPr>
          <a:xfrm>
            <a:off x="622877" y="490827"/>
            <a:ext cx="10842281"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36"/>
          <p:cNvGrpSpPr/>
          <p:nvPr/>
        </p:nvGrpSpPr>
        <p:grpSpPr>
          <a:xfrm>
            <a:off x="622889" y="3132933"/>
            <a:ext cx="591124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897611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4850" y="233253"/>
            <a:ext cx="1135758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4" name="Group 3"/>
          <p:cNvGrpSpPr/>
          <p:nvPr userDrawn="1"/>
        </p:nvGrpSpPr>
        <p:grpSpPr>
          <a:xfrm>
            <a:off x="374279" y="1762125"/>
            <a:ext cx="1141490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grpSp>
        <p:nvGrpSpPr>
          <p:cNvPr id="8" name="Group 7"/>
          <p:cNvGrpSpPr/>
          <p:nvPr userDrawn="1"/>
        </p:nvGrpSpPr>
        <p:grpSpPr>
          <a:xfrm>
            <a:off x="501487" y="341095"/>
            <a:ext cx="256837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spTree>
    <p:extLst>
      <p:ext uri="{BB962C8B-B14F-4D97-AF65-F5344CB8AC3E}">
        <p14:creationId xmlns:p14="http://schemas.microsoft.com/office/powerpoint/2010/main" val="1061262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879265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43876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752909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33716" y="2209800"/>
            <a:ext cx="7094406"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33716" y="4406167"/>
            <a:ext cx="7094406"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20696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29918" y="3247533"/>
            <a:ext cx="7902003"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67345" y="4211333"/>
            <a:ext cx="5827148"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30628" y="2061033"/>
            <a:ext cx="1700582"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92722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2"/>
        <p:cNvGrpSpPr/>
        <p:nvPr/>
      </p:nvGrpSpPr>
      <p:grpSpPr>
        <a:xfrm>
          <a:off x="0" y="0"/>
          <a:ext cx="0" cy="0"/>
          <a:chOff x="0" y="0"/>
          <a:chExt cx="0" cy="0"/>
        </a:xfrm>
      </p:grpSpPr>
      <p:sp>
        <p:nvSpPr>
          <p:cNvPr id="553" name="Google Shape;553;p37"/>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54" name="Google Shape;554;p37"/>
          <p:cNvGrpSpPr/>
          <p:nvPr/>
        </p:nvGrpSpPr>
        <p:grpSpPr>
          <a:xfrm>
            <a:off x="981533" y="757468"/>
            <a:ext cx="10224290"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7"/>
          <p:cNvGrpSpPr/>
          <p:nvPr/>
        </p:nvGrpSpPr>
        <p:grpSpPr>
          <a:xfrm>
            <a:off x="1877781" y="1478931"/>
            <a:ext cx="7970735"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09552" y="2393000"/>
            <a:ext cx="7067273"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14"/>
          <p:cNvSpPr/>
          <p:nvPr/>
        </p:nvSpPr>
        <p:spPr>
          <a:xfrm>
            <a:off x="10898588" y="18457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01466" y="22128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53502" y="11373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14"/>
          <p:cNvSpPr/>
          <p:nvPr/>
        </p:nvSpPr>
        <p:spPr>
          <a:xfrm>
            <a:off x="463685" y="60660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3437" y="64331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389601" y="53914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420" y="3755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389600" y="58765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0" name="Google Shape;170;p14"/>
          <p:cNvSpPr/>
          <p:nvPr/>
        </p:nvSpPr>
        <p:spPr>
          <a:xfrm>
            <a:off x="1317765" y="-125316"/>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1" name="Google Shape;171;p14"/>
          <p:cNvSpPr/>
          <p:nvPr/>
        </p:nvSpPr>
        <p:spPr>
          <a:xfrm rot="7641468">
            <a:off x="12049569" y="2655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2" name="Google Shape;172;p14"/>
          <p:cNvSpPr/>
          <p:nvPr/>
        </p:nvSpPr>
        <p:spPr>
          <a:xfrm rot="7641468">
            <a:off x="-88295" y="558657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subTitle" idx="1"/>
          </p:nvPr>
        </p:nvSpPr>
        <p:spPr>
          <a:xfrm flipH="1">
            <a:off x="983161" y="911800"/>
            <a:ext cx="5604501"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2636" y="4436800"/>
            <a:ext cx="3656532"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967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428" y="4948644"/>
            <a:ext cx="3780225"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59281" y="5473167"/>
            <a:ext cx="3124651"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57803" y="2583513"/>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67964" y="5473167"/>
            <a:ext cx="3243157"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40645" y="2583491"/>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497446" y="5473167"/>
            <a:ext cx="3166946"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14612" y="2229297"/>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44570" y="4948644"/>
            <a:ext cx="4072699"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67966" y="4948644"/>
            <a:ext cx="2272364"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79483" y="374285"/>
            <a:ext cx="9002872"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136" y="2615651"/>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13"/>
          <p:cNvSpPr/>
          <p:nvPr/>
        </p:nvSpPr>
        <p:spPr>
          <a:xfrm rot="7641468">
            <a:off x="10691837" y="159502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13"/>
          <p:cNvSpPr/>
          <p:nvPr/>
        </p:nvSpPr>
        <p:spPr>
          <a:xfrm>
            <a:off x="11252278" y="1974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01825" y="2341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458" y="3122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2995" y="3489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1531" y="6007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2221" y="10126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26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89853" y="319893"/>
            <a:ext cx="11199026"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
        <p:nvSpPr>
          <p:cNvPr id="3" name="TextBox 2"/>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43242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200"/>
            <a:ext cx="10264942"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448" y="1648939"/>
            <a:ext cx="10264942"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64" r:id="rId3"/>
    <p:sldLayoutId id="2147483669" r:id="rId4"/>
    <p:sldLayoutId id="2147483682" r:id="rId5"/>
    <p:sldLayoutId id="2147483683" r:id="rId6"/>
    <p:sldLayoutId id="2147483687" r:id="rId7"/>
    <p:sldLayoutId id="214748368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6" y="719333"/>
            <a:ext cx="10264543"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48681" y="1583467"/>
            <a:ext cx="10264543"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127490310"/>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6" y="719333"/>
            <a:ext cx="10264543"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48681" y="1583467"/>
            <a:ext cx="10264543"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212884820"/>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6" y="719333"/>
            <a:ext cx="10264543"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48681" y="1583467"/>
            <a:ext cx="10264543"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39327907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6" y="719333"/>
            <a:ext cx="10264543"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48681" y="1583467"/>
            <a:ext cx="10264543"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p:cNvSpPr txBox="1"/>
          <p:nvPr userDrawn="1"/>
        </p:nvSpPr>
        <p:spPr>
          <a:xfrm>
            <a:off x="7952634" y="6502400"/>
            <a:ext cx="2846388"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3707165182"/>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10.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audio" Target="../media/audio3.wav"/><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audio" Target="../media/audio3.wav"/><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2AA25E2B-3AF2-4556-BE26-5D8424A30A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3" y="0"/>
            <a:ext cx="12157087" cy="6858000"/>
          </a:xfrm>
          <a:prstGeom prst="rect">
            <a:avLst/>
          </a:prstGeom>
        </p:spPr>
      </p:pic>
      <p:sp>
        <p:nvSpPr>
          <p:cNvPr id="11" name="Title 1">
            <a:extLst>
              <a:ext uri="{FF2B5EF4-FFF2-40B4-BE49-F238E27FC236}">
                <a16:creationId xmlns="" xmlns:a16="http://schemas.microsoft.com/office/drawing/2014/main" id="{C1D98BCC-AD63-4C63-8647-780FC84230A4}"/>
              </a:ext>
            </a:extLst>
          </p:cNvPr>
          <p:cNvSpPr txBox="1">
            <a:spLocks/>
          </p:cNvSpPr>
          <p:nvPr/>
        </p:nvSpPr>
        <p:spPr>
          <a:xfrm>
            <a:off x="33499" y="2743200"/>
            <a:ext cx="7970839" cy="1371600"/>
          </a:xfrm>
          <a:prstGeom prst="rect">
            <a:avLst/>
          </a:prstGeom>
          <a:solidFill>
            <a:srgbClr val="FFFFFF"/>
          </a:solidFill>
        </p:spPr>
        <p:txBody>
          <a:bodyPr vert="horz" lIns="121719" tIns="60859" rIns="121719" bIns="60859"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a:latin typeface="Arial" pitchFamily="34" charset="0"/>
                <a:ea typeface="Arial-Rounded" pitchFamily="34" charset="0"/>
                <a:cs typeface="Arial" pitchFamily="34" charset="0"/>
              </a:rPr>
              <a:t>TIẾNG VIỆT 2</a:t>
            </a:r>
          </a:p>
        </p:txBody>
      </p:sp>
    </p:spTree>
    <p:extLst>
      <p:ext uri="{BB962C8B-B14F-4D97-AF65-F5344CB8AC3E}">
        <p14:creationId xmlns:p14="http://schemas.microsoft.com/office/powerpoint/2010/main" val="55181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 xmlns:a16="http://schemas.microsoft.com/office/drawing/2014/main"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4" name="Picture 3">
            <a:extLst>
              <a:ext uri="{FF2B5EF4-FFF2-40B4-BE49-F238E27FC236}">
                <a16:creationId xmlns="" xmlns:a16="http://schemas.microsoft.com/office/drawing/2014/main" id="{D5A6D549-637E-4C8E-B0AF-53CAF1F4A01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33179" y="1274997"/>
            <a:ext cx="4695480" cy="4454210"/>
          </a:xfrm>
          <a:prstGeom prst="rect">
            <a:avLst/>
          </a:prstGeom>
        </p:spPr>
      </p:pic>
      <p:sp>
        <p:nvSpPr>
          <p:cNvPr id="6" name="Google Shape;1333;p36">
            <a:extLst>
              <a:ext uri="{FF2B5EF4-FFF2-40B4-BE49-F238E27FC236}">
                <a16:creationId xmlns="" xmlns:a16="http://schemas.microsoft.com/office/drawing/2014/main" id="{501FB457-0930-434B-8F89-8C38AB168898}"/>
              </a:ext>
            </a:extLst>
          </p:cNvPr>
          <p:cNvSpPr txBox="1">
            <a:spLocks/>
          </p:cNvSpPr>
          <p:nvPr/>
        </p:nvSpPr>
        <p:spPr>
          <a:xfrm>
            <a:off x="3908274" y="5541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Quả đồi đã thay đổi như thế nào?</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223598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 xmlns:a16="http://schemas.microsoft.com/office/drawing/2014/main" id="{3FEB222C-A5E7-4022-82F8-1A64C22D0DDD}"/>
              </a:ext>
            </a:extLst>
          </p:cNvPr>
          <p:cNvSpPr txBox="1">
            <a:spLocks/>
          </p:cNvSpPr>
          <p:nvPr/>
        </p:nvSpPr>
        <p:spPr>
          <a:xfrm>
            <a:off x="594519" y="3048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mj-lt"/>
                <a:ea typeface="Arial-Rounded" pitchFamily="34" charset="0"/>
                <a:cs typeface="Arial-Rounded" pitchFamily="34" charset="0"/>
              </a:rPr>
              <a:t>2. Nghe kể câu chuyện.</a:t>
            </a:r>
          </a:p>
        </p:txBody>
      </p:sp>
    </p:spTree>
    <p:extLst>
      <p:ext uri="{BB962C8B-B14F-4D97-AF65-F5344CB8AC3E}">
        <p14:creationId xmlns:p14="http://schemas.microsoft.com/office/powerpoint/2010/main" val="577395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 xmlns:a16="http://schemas.microsoft.com/office/drawing/2014/main"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mj-lt"/>
                <a:ea typeface="Arial-Rounded" pitchFamily="34" charset="0"/>
                <a:cs typeface="Arial-Rounded" pitchFamily="34" charset="0"/>
              </a:rPr>
              <a:t>3. Kể lại từng đoạn của câu chuyện trong tranh.</a:t>
            </a:r>
          </a:p>
        </p:txBody>
      </p:sp>
      <p:pic>
        <p:nvPicPr>
          <p:cNvPr id="12" name="Picture 11">
            <a:extLst>
              <a:ext uri="{FF2B5EF4-FFF2-40B4-BE49-F238E27FC236}">
                <a16:creationId xmlns="" xmlns:a16="http://schemas.microsoft.com/office/drawing/2014/main" id="{AE28BD49-6E54-46BF-9A56-8D5E714A38A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528649" y="2332446"/>
            <a:ext cx="4193379" cy="4007380"/>
          </a:xfrm>
          <a:prstGeom prst="rect">
            <a:avLst/>
          </a:prstGeom>
        </p:spPr>
      </p:pic>
      <p:sp>
        <p:nvSpPr>
          <p:cNvPr id="13" name="Google Shape;1333;p36">
            <a:extLst>
              <a:ext uri="{FF2B5EF4-FFF2-40B4-BE49-F238E27FC236}">
                <a16:creationId xmlns="" xmlns:a16="http://schemas.microsoft.com/office/drawing/2014/main" id="{5DCFED1C-22B4-4ED8-B412-8E7CB295BB9B}"/>
              </a:ext>
            </a:extLst>
          </p:cNvPr>
          <p:cNvSpPr txBox="1">
            <a:spLocks/>
          </p:cNvSpPr>
          <p:nvPr/>
        </p:nvSpPr>
        <p:spPr>
          <a:xfrm>
            <a:off x="1250095" y="1148101"/>
            <a:ext cx="4750486"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ctr">
              <a:buNone/>
            </a:pPr>
            <a:r>
              <a:rPr lang="en-US" sz="3600">
                <a:solidFill>
                  <a:srgbClr val="FF0000"/>
                </a:solidFill>
                <a:latin typeface="+mj-lt"/>
                <a:ea typeface="Arial-Rounded" pitchFamily="34" charset="0"/>
                <a:cs typeface="Arial-Rounded" pitchFamily="34" charset="0"/>
              </a:rPr>
              <a:t>Hạt giống nhỏ</a:t>
            </a:r>
          </a:p>
        </p:txBody>
      </p:sp>
      <p:sp>
        <p:nvSpPr>
          <p:cNvPr id="14" name="Google Shape;1333;p36">
            <a:extLst>
              <a:ext uri="{FF2B5EF4-FFF2-40B4-BE49-F238E27FC236}">
                <a16:creationId xmlns="" xmlns:a16="http://schemas.microsoft.com/office/drawing/2014/main" id="{C12BFD7F-CB6B-40CB-81A8-1252D02D4C00}"/>
              </a:ext>
            </a:extLst>
          </p:cNvPr>
          <p:cNvSpPr txBox="1">
            <a:spLocks/>
          </p:cNvSpPr>
          <p:nvPr/>
        </p:nvSpPr>
        <p:spPr>
          <a:xfrm>
            <a:off x="2804319" y="1794332"/>
            <a:ext cx="904159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000">
                <a:solidFill>
                  <a:srgbClr val="FF0000"/>
                </a:solidFill>
                <a:latin typeface="+mj-lt"/>
                <a:ea typeface="Arial-Rounded" pitchFamily="34" charset="0"/>
                <a:cs typeface="Arial-Rounded" pitchFamily="34" charset="0"/>
              </a:rPr>
              <a:t>(Theo </a:t>
            </a:r>
            <a:r>
              <a:rPr lang="en-US" sz="2000" i="1">
                <a:solidFill>
                  <a:srgbClr val="FF0000"/>
                </a:solidFill>
                <a:latin typeface="+mj-lt"/>
                <a:ea typeface="Arial-Rounded" pitchFamily="34" charset="0"/>
                <a:cs typeface="Arial-Rounded" pitchFamily="34" charset="0"/>
              </a:rPr>
              <a:t>Tuyển tập truyện, thơ, câu đố cho trẻ Mầm non)</a:t>
            </a:r>
          </a:p>
        </p:txBody>
      </p:sp>
      <p:sp>
        <p:nvSpPr>
          <p:cNvPr id="15" name="Google Shape;1333;p36">
            <a:extLst>
              <a:ext uri="{FF2B5EF4-FFF2-40B4-BE49-F238E27FC236}">
                <a16:creationId xmlns="" xmlns:a16="http://schemas.microsoft.com/office/drawing/2014/main" id="{84FB5349-5430-449A-B007-464F8D11F50F}"/>
              </a:ext>
            </a:extLst>
          </p:cNvPr>
          <p:cNvSpPr txBox="1">
            <a:spLocks/>
          </p:cNvSpPr>
          <p:nvPr/>
        </p:nvSpPr>
        <p:spPr>
          <a:xfrm>
            <a:off x="5852319" y="34290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Nhờ đâu hạt giống nhỏ trở thành một cái cây cao, to và khoẻ mạnh?</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703451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 xmlns:a16="http://schemas.microsoft.com/office/drawing/2014/main"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a:t>
            </a:r>
          </a:p>
        </p:txBody>
      </p:sp>
      <p:pic>
        <p:nvPicPr>
          <p:cNvPr id="7" name="Picture 6">
            <a:extLst>
              <a:ext uri="{FF2B5EF4-FFF2-40B4-BE49-F238E27FC236}">
                <a16:creationId xmlns="" xmlns:a16="http://schemas.microsoft.com/office/drawing/2014/main" id="{7F9AEB1B-F625-46B6-8139-322E084A652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80560" y="1050749"/>
            <a:ext cx="4676921" cy="4435651"/>
          </a:xfrm>
          <a:prstGeom prst="rect">
            <a:avLst/>
          </a:prstGeom>
        </p:spPr>
      </p:pic>
      <p:sp>
        <p:nvSpPr>
          <p:cNvPr id="8" name="Google Shape;1333;p36">
            <a:extLst>
              <a:ext uri="{FF2B5EF4-FFF2-40B4-BE49-F238E27FC236}">
                <a16:creationId xmlns="" xmlns:a16="http://schemas.microsoft.com/office/drawing/2014/main" id="{7D02FD7C-8881-453F-BE83-558218F34973}"/>
              </a:ext>
            </a:extLst>
          </p:cNvPr>
          <p:cNvSpPr txBox="1">
            <a:spLocks/>
          </p:cNvSpPr>
          <p:nvPr/>
        </p:nvSpPr>
        <p:spPr>
          <a:xfrm>
            <a:off x="3993147" y="5486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Sống trên đồi vắng, cây mong muốn điều gì?</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940920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 xmlns:a16="http://schemas.microsoft.com/office/drawing/2014/main"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t>
            </a:r>
          </a:p>
        </p:txBody>
      </p:sp>
      <p:pic>
        <p:nvPicPr>
          <p:cNvPr id="5" name="Picture 4">
            <a:extLst>
              <a:ext uri="{FF2B5EF4-FFF2-40B4-BE49-F238E27FC236}">
                <a16:creationId xmlns="" xmlns:a16="http://schemas.microsoft.com/office/drawing/2014/main" id="{86A17C03-F091-4965-BE51-9617A470E7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79575" y="1229733"/>
            <a:ext cx="4602687" cy="4398533"/>
          </a:xfrm>
          <a:prstGeom prst="rect">
            <a:avLst/>
          </a:prstGeom>
        </p:spPr>
      </p:pic>
      <p:sp>
        <p:nvSpPr>
          <p:cNvPr id="6" name="Google Shape;1333;p36">
            <a:extLst>
              <a:ext uri="{FF2B5EF4-FFF2-40B4-BE49-F238E27FC236}">
                <a16:creationId xmlns="" xmlns:a16="http://schemas.microsoft.com/office/drawing/2014/main" id="{F55BE252-7CEE-42CA-8C20-38972DEF3307}"/>
              </a:ext>
            </a:extLst>
          </p:cNvPr>
          <p:cNvSpPr txBox="1">
            <a:spLocks/>
          </p:cNvSpPr>
          <p:nvPr/>
        </p:nvSpPr>
        <p:spPr>
          <a:xfrm>
            <a:off x="3786450" y="5472192"/>
            <a:ext cx="475477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Bằng cách nào mong muốn của cây được thực hiện?</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283071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 xmlns:a16="http://schemas.microsoft.com/office/drawing/2014/main"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t>
            </a:r>
          </a:p>
        </p:txBody>
      </p:sp>
      <p:pic>
        <p:nvPicPr>
          <p:cNvPr id="7" name="Picture 6">
            <a:extLst>
              <a:ext uri="{FF2B5EF4-FFF2-40B4-BE49-F238E27FC236}">
                <a16:creationId xmlns="" xmlns:a16="http://schemas.microsoft.com/office/drawing/2014/main" id="{71BAEF57-26D6-4509-904B-AD7820BE24D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33179" y="1274997"/>
            <a:ext cx="4695480" cy="4454210"/>
          </a:xfrm>
          <a:prstGeom prst="rect">
            <a:avLst/>
          </a:prstGeom>
        </p:spPr>
      </p:pic>
      <p:sp>
        <p:nvSpPr>
          <p:cNvPr id="8" name="Google Shape;1333;p36">
            <a:extLst>
              <a:ext uri="{FF2B5EF4-FFF2-40B4-BE49-F238E27FC236}">
                <a16:creationId xmlns="" xmlns:a16="http://schemas.microsoft.com/office/drawing/2014/main" id="{68BAFE82-7FED-40DD-A729-5D2FEE904ADF}"/>
              </a:ext>
            </a:extLst>
          </p:cNvPr>
          <p:cNvSpPr txBox="1">
            <a:spLocks/>
          </p:cNvSpPr>
          <p:nvPr/>
        </p:nvSpPr>
        <p:spPr>
          <a:xfrm>
            <a:off x="3908274" y="5541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Quả đồi đã thay đổi như thế nào?</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002124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1D3FC1-C7E2-43CB-B963-B9BBA22607FB}"/>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100618D-29E3-4034-81AA-A8D47E09B32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718718" y="381000"/>
            <a:ext cx="4909003" cy="6019800"/>
          </a:xfrm>
          <a:prstGeom prst="rect">
            <a:avLst/>
          </a:prstGeom>
        </p:spPr>
      </p:pic>
    </p:spTree>
    <p:extLst>
      <p:ext uri="{BB962C8B-B14F-4D97-AF65-F5344CB8AC3E}">
        <p14:creationId xmlns:p14="http://schemas.microsoft.com/office/powerpoint/2010/main" val="3722413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Cloud Callout 2"/>
          <p:cNvSpPr/>
          <p:nvPr/>
        </p:nvSpPr>
        <p:spPr>
          <a:xfrm>
            <a:off x="3461770" y="529223"/>
            <a:ext cx="6274924" cy="37610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rgbClr val="BAE5E4"/>
              </a:solidFill>
            </a:endParaRPr>
          </a:p>
        </p:txBody>
      </p:sp>
      <p:grpSp>
        <p:nvGrpSpPr>
          <p:cNvPr id="398" name="Google Shape;398;p38"/>
          <p:cNvGrpSpPr/>
          <p:nvPr/>
        </p:nvGrpSpPr>
        <p:grpSpPr>
          <a:xfrm flipH="1">
            <a:off x="8470647" y="170632"/>
            <a:ext cx="1779725" cy="1179947"/>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415" name="Google Shape;415;p38"/>
          <p:cNvGrpSpPr/>
          <p:nvPr/>
        </p:nvGrpSpPr>
        <p:grpSpPr>
          <a:xfrm>
            <a:off x="1740992" y="204993"/>
            <a:ext cx="1070255" cy="1026955"/>
            <a:chOff x="-3118700" y="2365900"/>
            <a:chExt cx="741250" cy="792000"/>
          </a:xfrm>
          <a:solidFill>
            <a:schemeClr val="accent1">
              <a:lumMod val="75000"/>
            </a:schemeClr>
          </a:solidFill>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grpFill/>
            <a:ln>
              <a:noFill/>
            </a:ln>
          </p:spPr>
          <p:txBody>
            <a:bodyPr spcFirstLastPara="1" wrap="square" lIns="121900" tIns="121900" rIns="121900" bIns="121900" anchor="ctr" anchorCtr="0">
              <a:noAutofit/>
            </a:bodyPr>
            <a:lstStyle/>
            <a:p>
              <a:endParaRPr sz="1867"/>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grpFill/>
            <a:ln>
              <a:noFill/>
            </a:ln>
          </p:spPr>
          <p:txBody>
            <a:bodyPr spcFirstLastPara="1" wrap="square" lIns="121900" tIns="121900" rIns="121900" bIns="121900" anchor="ctr" anchorCtr="0">
              <a:noAutofit/>
            </a:bodyPr>
            <a:lstStyle/>
            <a:p>
              <a:endParaRPr sz="1867"/>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grpFill/>
            <a:ln>
              <a:noFill/>
            </a:ln>
          </p:spPr>
          <p:txBody>
            <a:bodyPr spcFirstLastPara="1" wrap="square" lIns="121900" tIns="121900" rIns="121900" bIns="121900" anchor="ctr" anchorCtr="0">
              <a:noAutofit/>
            </a:bodyPr>
            <a:lstStyle/>
            <a:p>
              <a:endParaRPr sz="1867"/>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grpFill/>
            <a:ln>
              <a:noFill/>
            </a:ln>
          </p:spPr>
          <p:txBody>
            <a:bodyPr spcFirstLastPara="1" wrap="square" lIns="121900" tIns="121900" rIns="121900" bIns="121900" anchor="ctr" anchorCtr="0">
              <a:noAutofit/>
            </a:bodyPr>
            <a:lstStyle/>
            <a:p>
              <a:endParaRPr sz="1867"/>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grpFill/>
            <a:ln>
              <a:noFill/>
            </a:ln>
          </p:spPr>
          <p:txBody>
            <a:bodyPr spcFirstLastPara="1" wrap="square" lIns="121900" tIns="121900" rIns="121900" bIns="121900" anchor="ctr" anchorCtr="0">
              <a:noAutofit/>
            </a:bodyPr>
            <a:lstStyle/>
            <a:p>
              <a:endParaRPr sz="1867"/>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grpFill/>
            <a:ln>
              <a:noFill/>
            </a:ln>
          </p:spPr>
          <p:txBody>
            <a:bodyPr spcFirstLastPara="1" wrap="square" lIns="121900" tIns="121900" rIns="121900" bIns="121900" anchor="ctr" anchorCtr="0">
              <a:noAutofit/>
            </a:bodyPr>
            <a:lstStyle/>
            <a:p>
              <a:endParaRPr sz="1867"/>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grpFill/>
            <a:ln>
              <a:noFill/>
            </a:ln>
          </p:spPr>
          <p:txBody>
            <a:bodyPr spcFirstLastPara="1" wrap="square" lIns="121900" tIns="121900" rIns="121900" bIns="121900" anchor="ctr" anchorCtr="0">
              <a:noAutofit/>
            </a:bodyPr>
            <a:lstStyle/>
            <a:p>
              <a:endParaRPr sz="1867"/>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grpFill/>
            <a:ln>
              <a:noFill/>
            </a:ln>
          </p:spPr>
          <p:txBody>
            <a:bodyPr spcFirstLastPara="1" wrap="square" lIns="121900" tIns="121900" rIns="121900" bIns="121900" anchor="ctr" anchorCtr="0">
              <a:noAutofit/>
            </a:bodyPr>
            <a:lstStyle/>
            <a:p>
              <a:endParaRPr sz="1867"/>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grpFill/>
            <a:ln>
              <a:noFill/>
            </a:ln>
          </p:spPr>
          <p:txBody>
            <a:bodyPr spcFirstLastPara="1" wrap="square" lIns="121900" tIns="121900" rIns="121900" bIns="121900" anchor="ctr" anchorCtr="0">
              <a:noAutofit/>
            </a:bodyPr>
            <a:lstStyle/>
            <a:p>
              <a:endParaRPr sz="1867"/>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grpFill/>
            <a:ln>
              <a:noFill/>
            </a:ln>
          </p:spPr>
          <p:txBody>
            <a:bodyPr spcFirstLastPara="1" wrap="square" lIns="121900" tIns="121900" rIns="121900" bIns="121900" anchor="ctr" anchorCtr="0">
              <a:noAutofit/>
            </a:bodyPr>
            <a:lstStyle/>
            <a:p>
              <a:endParaRPr sz="1867"/>
            </a:p>
          </p:txBody>
        </p:sp>
      </p:grpSp>
      <p:grpSp>
        <p:nvGrpSpPr>
          <p:cNvPr id="426" name="Google Shape;426;p38"/>
          <p:cNvGrpSpPr/>
          <p:nvPr/>
        </p:nvGrpSpPr>
        <p:grpSpPr>
          <a:xfrm>
            <a:off x="5758933" y="6279135"/>
            <a:ext cx="643951" cy="260900"/>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sp>
        <p:nvSpPr>
          <p:cNvPr id="40" name="TextBox 39"/>
          <p:cNvSpPr txBox="1"/>
          <p:nvPr/>
        </p:nvSpPr>
        <p:spPr>
          <a:xfrm>
            <a:off x="4106586" y="1609527"/>
            <a:ext cx="5345380" cy="1569660"/>
          </a:xfrm>
          <a:prstGeom prst="rect">
            <a:avLst/>
          </a:prstGeom>
          <a:noFill/>
        </p:spPr>
        <p:txBody>
          <a:bodyPr wrap="square" rtlCol="0">
            <a:spAutoFit/>
          </a:bodyPr>
          <a:lstStyle/>
          <a:p>
            <a:r>
              <a:rPr lang="en-US" sz="3200" b="1" dirty="0" err="1">
                <a:latin typeface="HP001 4 hàng" pitchFamily="34" charset="0"/>
              </a:rPr>
              <a:t>Cùng</a:t>
            </a:r>
            <a:r>
              <a:rPr lang="en-US" sz="3200" b="1" dirty="0">
                <a:latin typeface="HP001 4 hàng" pitchFamily="34" charset="0"/>
              </a:rPr>
              <a:t> </a:t>
            </a:r>
            <a:r>
              <a:rPr lang="en-US" sz="3200" b="1" dirty="0" err="1">
                <a:latin typeface="HP001 4 hàng" pitchFamily="34" charset="0"/>
              </a:rPr>
              <a:t>người</a:t>
            </a:r>
            <a:r>
              <a:rPr lang="en-US" sz="3200" b="1" dirty="0">
                <a:latin typeface="HP001 4 hàng" pitchFamily="34" charset="0"/>
              </a:rPr>
              <a:t> </a:t>
            </a:r>
            <a:r>
              <a:rPr lang="en-US" sz="3200" b="1" dirty="0" err="1">
                <a:latin typeface="HP001 4 hàng" pitchFamily="34" charset="0"/>
              </a:rPr>
              <a:t>thân</a:t>
            </a:r>
            <a:r>
              <a:rPr lang="en-US" sz="3200" b="1" dirty="0">
                <a:latin typeface="HP001 4 hàng" pitchFamily="34" charset="0"/>
              </a:rPr>
              <a:t> </a:t>
            </a:r>
            <a:r>
              <a:rPr lang="en-US" sz="3200" b="1" dirty="0" err="1">
                <a:latin typeface="HP001 4 hàng" pitchFamily="34" charset="0"/>
              </a:rPr>
              <a:t>nói</a:t>
            </a:r>
            <a:r>
              <a:rPr lang="en-US" sz="3200" b="1" dirty="0">
                <a:latin typeface="HP001 4 hàng" pitchFamily="34" charset="0"/>
              </a:rPr>
              <a:t> </a:t>
            </a:r>
            <a:r>
              <a:rPr lang="en-US" sz="3200" b="1" dirty="0" err="1">
                <a:latin typeface="HP001 4 hàng" pitchFamily="34" charset="0"/>
              </a:rPr>
              <a:t>về</a:t>
            </a:r>
            <a:r>
              <a:rPr lang="en-US" sz="3200" b="1" dirty="0">
                <a:latin typeface="HP001 4 hàng" pitchFamily="34" charset="0"/>
              </a:rPr>
              <a:t> </a:t>
            </a:r>
            <a:r>
              <a:rPr lang="en-US" sz="3200" b="1" dirty="0" err="1">
                <a:latin typeface="HP001 4 hàng" pitchFamily="34" charset="0"/>
              </a:rPr>
              <a:t>ích</a:t>
            </a:r>
            <a:r>
              <a:rPr lang="en-US" sz="3200" b="1" dirty="0">
                <a:latin typeface="HP001 4 hàng" pitchFamily="34" charset="0"/>
              </a:rPr>
              <a:t> </a:t>
            </a:r>
            <a:r>
              <a:rPr lang="en-US" sz="3200" b="1" dirty="0" err="1">
                <a:latin typeface="HP001 4 hàng" pitchFamily="34" charset="0"/>
              </a:rPr>
              <a:t>lợi</a:t>
            </a:r>
            <a:r>
              <a:rPr lang="en-US" sz="3200" b="1" dirty="0">
                <a:latin typeface="HP001 4 hàng" pitchFamily="34" charset="0"/>
              </a:rPr>
              <a:t> </a:t>
            </a:r>
            <a:r>
              <a:rPr lang="en-US" sz="3200" b="1" dirty="0" err="1">
                <a:latin typeface="HP001 4 hàng" pitchFamily="34" charset="0"/>
              </a:rPr>
              <a:t>của</a:t>
            </a:r>
            <a:r>
              <a:rPr lang="en-US" sz="3200" b="1" dirty="0">
                <a:latin typeface="HP001 4 hàng" pitchFamily="34" charset="0"/>
              </a:rPr>
              <a:t> </a:t>
            </a:r>
            <a:r>
              <a:rPr lang="en-US" sz="3200" b="1" dirty="0" err="1">
                <a:latin typeface="HP001 4 hàng" pitchFamily="34" charset="0"/>
              </a:rPr>
              <a:t>cây</a:t>
            </a:r>
            <a:r>
              <a:rPr lang="en-US" sz="3200" b="1" dirty="0">
                <a:latin typeface="HP001 4 hàng" pitchFamily="34" charset="0"/>
              </a:rPr>
              <a:t> </a:t>
            </a:r>
            <a:r>
              <a:rPr lang="en-US" sz="3200" b="1" dirty="0" err="1">
                <a:latin typeface="HP001 4 hàng" pitchFamily="34" charset="0"/>
              </a:rPr>
              <a:t>cối</a:t>
            </a:r>
            <a:r>
              <a:rPr lang="en-US" sz="3200" b="1" dirty="0">
                <a:latin typeface="HP001 4 hàng" pitchFamily="34" charset="0"/>
              </a:rPr>
              <a:t> </a:t>
            </a:r>
            <a:r>
              <a:rPr lang="en-US" sz="3200" b="1" dirty="0" err="1">
                <a:latin typeface="HP001 4 hàng" pitchFamily="34" charset="0"/>
              </a:rPr>
              <a:t>đối</a:t>
            </a:r>
            <a:r>
              <a:rPr lang="en-US" sz="3200" b="1" dirty="0">
                <a:latin typeface="HP001 4 hàng" pitchFamily="34" charset="0"/>
              </a:rPr>
              <a:t> </a:t>
            </a:r>
            <a:r>
              <a:rPr lang="en-US" sz="3200" b="1" dirty="0" err="1">
                <a:latin typeface="HP001 4 hàng" pitchFamily="34" charset="0"/>
              </a:rPr>
              <a:t>với</a:t>
            </a:r>
            <a:r>
              <a:rPr lang="en-US" sz="3200" b="1" dirty="0">
                <a:latin typeface="HP001 4 hàng" pitchFamily="34" charset="0"/>
              </a:rPr>
              <a:t> </a:t>
            </a:r>
            <a:r>
              <a:rPr lang="en-US" sz="3200" b="1" dirty="0" err="1">
                <a:latin typeface="HP001 4 hàng" pitchFamily="34" charset="0"/>
              </a:rPr>
              <a:t>cuộc</a:t>
            </a:r>
            <a:r>
              <a:rPr lang="en-US" sz="3200" b="1" dirty="0">
                <a:latin typeface="HP001 4 hàng" pitchFamily="34" charset="0"/>
              </a:rPr>
              <a:t> </a:t>
            </a:r>
            <a:r>
              <a:rPr lang="en-US" sz="3200" b="1" dirty="0" err="1">
                <a:latin typeface="HP001 4 hàng" pitchFamily="34" charset="0"/>
              </a:rPr>
              <a:t>sống</a:t>
            </a:r>
            <a:r>
              <a:rPr lang="en-US" sz="3200" b="1" dirty="0">
                <a:latin typeface="HP001 4 hàng" pitchFamily="34" charset="0"/>
              </a:rPr>
              <a:t> </a:t>
            </a:r>
            <a:r>
              <a:rPr lang="en-US" sz="3200" b="1" dirty="0" err="1">
                <a:latin typeface="HP001 4 hàng" pitchFamily="34" charset="0"/>
              </a:rPr>
              <a:t>của</a:t>
            </a:r>
            <a:r>
              <a:rPr lang="en-US" sz="3200" b="1" dirty="0">
                <a:latin typeface="HP001 4 hàng" pitchFamily="34" charset="0"/>
              </a:rPr>
              <a:t> con </a:t>
            </a:r>
            <a:r>
              <a:rPr lang="en-US" sz="3200" b="1" dirty="0" err="1">
                <a:latin typeface="HP001 4 hàng" pitchFamily="34" charset="0"/>
              </a:rPr>
              <a:t>người</a:t>
            </a:r>
            <a:r>
              <a:rPr lang="en-US" sz="3200" b="1">
                <a:latin typeface="HP001 4 hàng" pitchFamily="34" charset="0"/>
              </a:rPr>
              <a:t>.</a:t>
            </a:r>
            <a:endParaRPr lang="en-US" sz="3200" b="1" dirty="0">
              <a:latin typeface="HP001 4 hàng" pitchFamily="34" charset="0"/>
            </a:endParaRPr>
          </a:p>
        </p:txBody>
      </p:sp>
      <p:pic>
        <p:nvPicPr>
          <p:cNvPr id="409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1809313" y="2654647"/>
            <a:ext cx="2741391" cy="3655188"/>
          </a:xfrm>
          <a:prstGeom prst="rect">
            <a:avLst/>
          </a:prstGeom>
          <a:noFill/>
          <a:extLst>
            <a:ext uri="{909E8E84-426E-40DD-AFC4-6F175D3DCCD1}">
              <a14:hiddenFill xmlns:a14="http://schemas.microsoft.com/office/drawing/2010/main">
                <a:solidFill>
                  <a:srgbClr val="FFFFFF"/>
                </a:solidFill>
              </a14:hiddenFill>
            </a:ext>
          </a:extLst>
        </p:spPr>
      </p:pic>
      <p:pic>
        <p:nvPicPr>
          <p:cNvPr id="36" name="13"/>
          <p:cNvPicPr>
            <a:picLocks noChangeAspect="1"/>
          </p:cNvPicPr>
          <p:nvPr/>
        </p:nvPicPr>
        <p:blipFill>
          <a:blip r:embed="rId5"/>
          <a:stretch>
            <a:fillRect/>
          </a:stretch>
        </p:blipFill>
        <p:spPr>
          <a:xfrm>
            <a:off x="7559729" y="3498450"/>
            <a:ext cx="2969711" cy="3300660"/>
          </a:xfrm>
          <a:prstGeom prst="rect">
            <a:avLst/>
          </a:prstGeom>
        </p:spPr>
      </p:pic>
    </p:spTree>
    <p:extLst>
      <p:ext uri="{BB962C8B-B14F-4D97-AF65-F5344CB8AC3E}">
        <p14:creationId xmlns:p14="http://schemas.microsoft.com/office/powerpoint/2010/main" val="59142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7" name="Google Shape;227;p47"/>
          <p:cNvPicPr preferRelativeResize="0"/>
          <p:nvPr/>
        </p:nvPicPr>
        <p:blipFill>
          <a:blip r:embed="rId3">
            <a:alphaModFix/>
          </a:blip>
          <a:stretch>
            <a:fillRect/>
          </a:stretch>
        </p:blipFill>
        <p:spPr>
          <a:xfrm rot="10800000">
            <a:off x="3442174" y="823212"/>
            <a:ext cx="5513385" cy="3926116"/>
          </a:xfrm>
          <a:prstGeom prst="rect">
            <a:avLst/>
          </a:prstGeom>
          <a:noFill/>
          <a:ln>
            <a:noFill/>
          </a:ln>
        </p:spPr>
      </p:pic>
      <p:sp>
        <p:nvSpPr>
          <p:cNvPr id="229" name="Google Shape;229;p47"/>
          <p:cNvSpPr txBox="1">
            <a:spLocks noGrp="1"/>
          </p:cNvSpPr>
          <p:nvPr>
            <p:ph type="title"/>
          </p:nvPr>
        </p:nvSpPr>
        <p:spPr>
          <a:xfrm>
            <a:off x="3913295" y="2373469"/>
            <a:ext cx="4335248" cy="825600"/>
          </a:xfrm>
          <a:prstGeom prst="rect">
            <a:avLst/>
          </a:prstGeom>
        </p:spPr>
        <p:txBody>
          <a:bodyPr spcFirstLastPara="1" wrap="square" lIns="121699" tIns="121699" rIns="121699" bIns="121699" anchor="ctr" anchorCtr="0">
            <a:noAutofit/>
          </a:bodyPr>
          <a:lstStyle/>
          <a:p>
            <a:pPr algn="ctr"/>
            <a:r>
              <a:rPr lang="en" sz="7200">
                <a:solidFill>
                  <a:schemeClr val="dk2"/>
                </a:solidFill>
                <a:latin typeface="Arial-Rounded" pitchFamily="34" charset="0"/>
                <a:ea typeface="Arial-Rounded" pitchFamily="34" charset="0"/>
                <a:cs typeface="Arial-Rounded" pitchFamily="34" charset="0"/>
              </a:rPr>
              <a:t>VẬN DỤNG</a:t>
            </a:r>
            <a:endParaRPr sz="6600">
              <a:latin typeface="Arial-Rounded" pitchFamily="34" charset="0"/>
              <a:ea typeface="Arial-Rounded" pitchFamily="34" charset="0"/>
              <a:cs typeface="Arial-Rounded" pitchFamily="34" charset="0"/>
            </a:endParaRPr>
          </a:p>
        </p:txBody>
      </p:sp>
      <p:pic>
        <p:nvPicPr>
          <p:cNvPr id="235" name="Google Shape;235;p47"/>
          <p:cNvPicPr preferRelativeResize="0"/>
          <p:nvPr/>
        </p:nvPicPr>
        <p:blipFill>
          <a:blip r:embed="rId4">
            <a:alphaModFix/>
          </a:blip>
          <a:stretch>
            <a:fillRect/>
          </a:stretch>
        </p:blipFill>
        <p:spPr>
          <a:xfrm rot="862747">
            <a:off x="1119979" y="4552854"/>
            <a:ext cx="1352006" cy="1481731"/>
          </a:xfrm>
          <a:prstGeom prst="rect">
            <a:avLst/>
          </a:prstGeom>
          <a:noFill/>
          <a:ln>
            <a:noFill/>
          </a:ln>
        </p:spPr>
      </p:pic>
      <p:pic>
        <p:nvPicPr>
          <p:cNvPr id="236" name="Google Shape;236;p47"/>
          <p:cNvPicPr preferRelativeResize="0"/>
          <p:nvPr/>
        </p:nvPicPr>
        <p:blipFill>
          <a:blip r:embed="rId4">
            <a:alphaModFix/>
          </a:blip>
          <a:stretch>
            <a:fillRect/>
          </a:stretch>
        </p:blipFill>
        <p:spPr>
          <a:xfrm rot="4500007">
            <a:off x="9599179" y="4736860"/>
            <a:ext cx="1388713" cy="1514421"/>
          </a:xfrm>
          <a:prstGeom prst="rect">
            <a:avLst/>
          </a:prstGeom>
          <a:noFill/>
          <a:ln>
            <a:noFill/>
          </a:ln>
        </p:spPr>
      </p:pic>
      <p:pic>
        <p:nvPicPr>
          <p:cNvPr id="14" name="Google Shape;604;p73"/>
          <p:cNvPicPr preferRelativeResize="0"/>
          <p:nvPr/>
        </p:nvPicPr>
        <p:blipFill>
          <a:blip r:embed="rId3">
            <a:alphaModFix/>
          </a:blip>
          <a:stretch>
            <a:fillRect/>
          </a:stretch>
        </p:blipFill>
        <p:spPr>
          <a:xfrm rot="10800000">
            <a:off x="-1423835" y="734700"/>
            <a:ext cx="2921755" cy="1385000"/>
          </a:xfrm>
          <a:prstGeom prst="rect">
            <a:avLst/>
          </a:prstGeom>
          <a:noFill/>
          <a:ln>
            <a:noFill/>
          </a:ln>
        </p:spPr>
      </p:pic>
    </p:spTree>
    <p:extLst>
      <p:ext uri="{BB962C8B-B14F-4D97-AF65-F5344CB8AC3E}">
        <p14:creationId xmlns:p14="http://schemas.microsoft.com/office/powerpoint/2010/main" val="27467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66119" y="5155526"/>
            <a:ext cx="8229600" cy="1013706"/>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lvl="0">
              <a:buClrTx/>
              <a:defRPr/>
            </a:pPr>
            <a:r>
              <a:rPr lang="en-US" sz="3600">
                <a:latin typeface="Arial" panose="020B0604020202020204" pitchFamily="34" charset="0"/>
                <a:ea typeface="Arial-Rounded" pitchFamily="34" charset="0"/>
                <a:cs typeface="Arial" panose="020B0604020202020204" pitchFamily="34" charset="0"/>
              </a:rPr>
              <a:t>C. Cả hai ý trên đều đúng.</a:t>
            </a:r>
            <a:endParaRPr lang="vi-VN" sz="3600" dirty="0">
              <a:latin typeface="Arial" panose="020B0604020202020204" pitchFamily="34" charset="0"/>
              <a:ea typeface="Arial-Rounded" pitchFamily="34" charset="0"/>
              <a:cs typeface="Arial" panose="020B0604020202020204" pitchFamily="34" charset="0"/>
            </a:endParaRPr>
          </a:p>
        </p:txBody>
      </p:sp>
      <p:sp>
        <p:nvSpPr>
          <p:cNvPr id="8" name="Rectangle 7"/>
          <p:cNvSpPr/>
          <p:nvPr/>
        </p:nvSpPr>
        <p:spPr>
          <a:xfrm>
            <a:off x="1963953" y="3962400"/>
            <a:ext cx="8229600" cy="1010483"/>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r>
              <a:rPr lang="en-US" sz="3600">
                <a:latin typeface="Arial" panose="020B0604020202020204" pitchFamily="34" charset="0"/>
                <a:ea typeface="Arial-Rounded" pitchFamily="34" charset="0"/>
                <a:cs typeface="Arial" panose="020B0604020202020204" pitchFamily="34" charset="0"/>
              </a:rPr>
              <a:t>B. Nhờ ông mặt trời chiếu nắng ấm</a:t>
            </a:r>
            <a:endParaRPr lang="en-US" sz="3600" dirty="0">
              <a:latin typeface="Arial" panose="020B0604020202020204" pitchFamily="34" charset="0"/>
              <a:ea typeface="Arial-Rounded" pitchFamily="34" charset="0"/>
              <a:cs typeface="Arial" panose="020B0604020202020204" pitchFamily="34" charset="0"/>
            </a:endParaRPr>
          </a:p>
        </p:txBody>
      </p:sp>
      <p:sp>
        <p:nvSpPr>
          <p:cNvPr id="9" name="Rectangle 8"/>
          <p:cNvSpPr/>
          <p:nvPr/>
        </p:nvSpPr>
        <p:spPr>
          <a:xfrm>
            <a:off x="1142168" y="566857"/>
            <a:ext cx="9957816" cy="1477130"/>
          </a:xfrm>
          <a:prstGeom prst="rect">
            <a:avLst/>
          </a:prstGeom>
          <a:solidFill>
            <a:schemeClr val="tx2">
              <a:lumMod val="90000"/>
            </a:schemeClr>
          </a:solidFill>
        </p:spPr>
        <p:txBody>
          <a:bodyPr wrap="square" lIns="121725" tIns="60862" rIns="121725" bIns="60862">
            <a:spAutoFit/>
          </a:bodyPr>
          <a:lstStyle/>
          <a:p>
            <a:pPr algn="ctr"/>
            <a:r>
              <a:rPr lang="en-US" sz="4400" b="1">
                <a:latin typeface="Arial" panose="020B0604020202020204" pitchFamily="34" charset="0"/>
                <a:ea typeface="Arial-Rounded" pitchFamily="34" charset="0"/>
                <a:cs typeface="Arial" panose="020B0604020202020204" pitchFamily="34" charset="0"/>
              </a:rPr>
              <a:t>Nhờ đâu mà hạt giống trở thành </a:t>
            </a:r>
          </a:p>
          <a:p>
            <a:pPr algn="ctr"/>
            <a:r>
              <a:rPr lang="en-US" sz="4400" b="1">
                <a:latin typeface="Arial" panose="020B0604020202020204" pitchFamily="34" charset="0"/>
                <a:ea typeface="Arial-Rounded" pitchFamily="34" charset="0"/>
                <a:cs typeface="Arial" panose="020B0604020202020204" pitchFamily="34" charset="0"/>
              </a:rPr>
              <a:t>một cái cây cao, to và khoẻ mạnh?</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21" y="5314331"/>
            <a:ext cx="633852" cy="659161"/>
          </a:xfrm>
          <a:prstGeom prst="rect">
            <a:avLst/>
          </a:prstGeom>
          <a:noFill/>
          <a:ln>
            <a:noFill/>
          </a:ln>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4355" y="4145043"/>
            <a:ext cx="565888" cy="645195"/>
          </a:xfrm>
          <a:prstGeom prst="rect">
            <a:avLst/>
          </a:prstGeom>
          <a:noFill/>
          <a:ln>
            <a:noFill/>
          </a:ln>
          <a:effectLst/>
        </p:spPr>
      </p:pic>
      <p:sp>
        <p:nvSpPr>
          <p:cNvPr id="13" name="Rectangle 12">
            <a:extLst>
              <a:ext uri="{FF2B5EF4-FFF2-40B4-BE49-F238E27FC236}">
                <a16:creationId xmlns="" xmlns:a16="http://schemas.microsoft.com/office/drawing/2014/main" id="{C372C3D9-55AB-4566-BB81-19060C95F4F6}"/>
              </a:ext>
            </a:extLst>
          </p:cNvPr>
          <p:cNvSpPr/>
          <p:nvPr/>
        </p:nvSpPr>
        <p:spPr>
          <a:xfrm>
            <a:off x="1966119" y="2641330"/>
            <a:ext cx="8229600" cy="1039634"/>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r>
              <a:rPr lang="en-US" sz="3600">
                <a:latin typeface="Arial" panose="020B0604020202020204" pitchFamily="34" charset="0"/>
                <a:ea typeface="Arial-Rounded" pitchFamily="34" charset="0"/>
                <a:cs typeface="Arial" panose="020B0604020202020204" pitchFamily="34" charset="0"/>
              </a:rPr>
              <a:t>A. Nhờ cô mây tưới nước mát</a:t>
            </a:r>
            <a:endParaRPr lang="en-US" sz="3600" dirty="0">
              <a:latin typeface="Arial" panose="020B0604020202020204" pitchFamily="34" charset="0"/>
              <a:ea typeface="Arial-Rounded" pitchFamily="34" charset="0"/>
              <a:cs typeface="Arial" panose="020B0604020202020204" pitchFamily="34" charset="0"/>
            </a:endParaRPr>
          </a:p>
        </p:txBody>
      </p:sp>
      <p:pic>
        <p:nvPicPr>
          <p:cNvPr id="14" name="Picture 2">
            <a:extLst>
              <a:ext uri="{FF2B5EF4-FFF2-40B4-BE49-F238E27FC236}">
                <a16:creationId xmlns="" xmlns:a16="http://schemas.microsoft.com/office/drawing/2014/main" id="{228741DD-6C1A-4631-89F4-A696A3F410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2950" y="2920504"/>
            <a:ext cx="565888" cy="645195"/>
          </a:xfrm>
          <a:prstGeom prst="rect">
            <a:avLst/>
          </a:prstGeom>
          <a:noFill/>
          <a:ln>
            <a:noFill/>
          </a:ln>
          <a:effectLst/>
        </p:spPr>
      </p:pic>
    </p:spTree>
    <p:extLst>
      <p:ext uri="{BB962C8B-B14F-4D97-AF65-F5344CB8AC3E}">
        <p14:creationId xmlns:p14="http://schemas.microsoft.com/office/powerpoint/2010/main" val="26106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8"/>
                                        </p:tgtEl>
                                        <p:attrNameLst>
                                          <p:attrName>fillcolor</p:attrName>
                                        </p:attrNameLst>
                                      </p:cBhvr>
                                      <p:to>
                                        <a:schemeClr val="accent1"/>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8"/>
                                        </p:tgtEl>
                                        <p:attrNameLst>
                                          <p:attrName>fillcolor</p:attrName>
                                        </p:attrNameLst>
                                      </p:cBhvr>
                                      <p:to>
                                        <a:srgbClr val="DBE5F1"/>
                                      </p:to>
                                    </p:animClr>
                                    <p:set>
                                      <p:cBhvr>
                                        <p:cTn id="46" dur="250" fill="hold"/>
                                        <p:tgtEl>
                                          <p:spTgt spid="8"/>
                                        </p:tgtEl>
                                        <p:attrNameLst>
                                          <p:attrName>fill.type</p:attrName>
                                        </p:attrNameLst>
                                      </p:cBhvr>
                                      <p:to>
                                        <p:strVal val="solid"/>
                                      </p:to>
                                    </p:set>
                                    <p:set>
                                      <p:cBhvr>
                                        <p:cTn id="47" dur="250" fill="hold"/>
                                        <p:tgtEl>
                                          <p:spTgt spid="8"/>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chemeClr val="accent1"/>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3"/>
                                        </p:tgtEl>
                                        <p:attrNameLst>
                                          <p:attrName>fillcolor</p:attrName>
                                        </p:attrNameLst>
                                      </p:cBhvr>
                                      <p:to>
                                        <a:srgbClr val="DBE5F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childTnLst>
        </p:cTn>
      </p:par>
    </p:tnLst>
    <p:bldLst>
      <p:bldP spid="6" grpId="0" animBg="1"/>
      <p:bldP spid="8" grpId="0" animBg="1"/>
      <p:bldP spid="9"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01561"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8506" y="2211571"/>
            <a:ext cx="2434304" cy="3375026"/>
          </a:xfrm>
          <a:prstGeom prst="rect">
            <a:avLst/>
          </a:prstGeom>
          <a:noFill/>
        </p:spPr>
        <p:txBody>
          <a:bodyPr wrap="square" rtlCol="0">
            <a:spAutoFit/>
          </a:bodyPr>
          <a:lstStyle/>
          <a:p>
            <a:pPr algn="ctr"/>
            <a:r>
              <a:rPr lang="en-US" sz="5333" dirty="0">
                <a:solidFill>
                  <a:srgbClr val="FB5B53"/>
                </a:solidFill>
                <a:latin typeface="UTM Cookies" panose="02040603050506020204" pitchFamily="18" charset="0"/>
              </a:rPr>
              <a:t>HÀNH TINH XANH CỦA EM</a:t>
            </a:r>
          </a:p>
        </p:txBody>
      </p:sp>
      <p:pic>
        <p:nvPicPr>
          <p:cNvPr id="4" name="Picture 3"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4205418" y="629264"/>
            <a:ext cx="5801115" cy="5680715"/>
          </a:xfrm>
          <a:prstGeom prst="ellipse">
            <a:avLst/>
          </a:prstGeom>
          <a:effectLst>
            <a:glow rad="101600">
              <a:srgbClr val="92D050">
                <a:alpha val="60000"/>
              </a:srgbClr>
            </a:glow>
          </a:effectLst>
        </p:spPr>
      </p:pic>
    </p:spTree>
    <p:extLst>
      <p:ext uri="{BB962C8B-B14F-4D97-AF65-F5344CB8AC3E}">
        <p14:creationId xmlns:p14="http://schemas.microsoft.com/office/powerpoint/2010/main" val="324958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4120" y="1090439"/>
            <a:ext cx="10953598" cy="738466"/>
          </a:xfrm>
          <a:prstGeom prst="rect">
            <a:avLst/>
          </a:prstGeom>
          <a:solidFill>
            <a:schemeClr val="tx2">
              <a:lumMod val="90000"/>
            </a:schemeClr>
          </a:solidFill>
        </p:spPr>
        <p:txBody>
          <a:bodyPr wrap="square" lIns="121725" tIns="60862" rIns="121725" bIns="60862">
            <a:spAutoFit/>
          </a:bodyPr>
          <a:lstStyle/>
          <a:p>
            <a:pPr algn="ctr"/>
            <a:r>
              <a:rPr lang="en-US" sz="4000" b="1">
                <a:latin typeface="+mj-lt"/>
                <a:ea typeface="Arial-Rounded" pitchFamily="34" charset="0"/>
                <a:cs typeface="Arial-Rounded" pitchFamily="34" charset="0"/>
              </a:rPr>
              <a:t>Cây to trở nên vui vẻ, hạnh phúc khi nào? </a:t>
            </a:r>
          </a:p>
        </p:txBody>
      </p:sp>
      <p:sp>
        <p:nvSpPr>
          <p:cNvPr id="12" name="Rectangle 11">
            <a:extLst>
              <a:ext uri="{FF2B5EF4-FFF2-40B4-BE49-F238E27FC236}">
                <a16:creationId xmlns="" xmlns:a16="http://schemas.microsoft.com/office/drawing/2014/main" id="{4E46787B-72A0-41D5-BDC9-0926E437FBE4}"/>
              </a:ext>
            </a:extLst>
          </p:cNvPr>
          <p:cNvSpPr/>
          <p:nvPr/>
        </p:nvSpPr>
        <p:spPr>
          <a:xfrm>
            <a:off x="1935540" y="2310981"/>
            <a:ext cx="8229600" cy="1605304"/>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marL="139700" algn="just"/>
            <a:r>
              <a:rPr lang="en-US" sz="2400">
                <a:latin typeface="+mj-lt"/>
                <a:ea typeface="Arial-Rounded" pitchFamily="34" charset="0"/>
                <a:cs typeface="Arial-Rounded" pitchFamily="34" charset="0"/>
              </a:rPr>
              <a:t>A. Khi quả đồi có nhiều cây xanh bên nhau, vươn lên giữa bầu trời lộng gió. Hằng ngày, các chú chim bay tới đậu trên cành cây, vừa bắt sâu vừa ca hát líu lo.</a:t>
            </a:r>
          </a:p>
        </p:txBody>
      </p:sp>
      <p:sp>
        <p:nvSpPr>
          <p:cNvPr id="15" name="Rectangle 14">
            <a:extLst>
              <a:ext uri="{FF2B5EF4-FFF2-40B4-BE49-F238E27FC236}">
                <a16:creationId xmlns="" xmlns:a16="http://schemas.microsoft.com/office/drawing/2014/main" id="{34955832-BC6F-47F3-9166-7AF729EB36CC}"/>
              </a:ext>
            </a:extLst>
          </p:cNvPr>
          <p:cNvSpPr/>
          <p:nvPr/>
        </p:nvSpPr>
        <p:spPr>
          <a:xfrm>
            <a:off x="1966119" y="4191000"/>
            <a:ext cx="8229600" cy="1600200"/>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marL="139700" algn="just"/>
            <a:r>
              <a:rPr lang="en-US" sz="2400">
                <a:latin typeface="+mj-lt"/>
                <a:ea typeface="Arial-Rounded" pitchFamily="34" charset="0"/>
                <a:cs typeface="Arial-Rounded" pitchFamily="34" charset="0"/>
              </a:rPr>
              <a:t>B. Khi quả đồi chỉ có một mình cây to.</a:t>
            </a:r>
          </a:p>
        </p:txBody>
      </p:sp>
      <p:pic>
        <p:nvPicPr>
          <p:cNvPr id="16" name="Picture 15">
            <a:extLst>
              <a:ext uri="{FF2B5EF4-FFF2-40B4-BE49-F238E27FC236}">
                <a16:creationId xmlns="" xmlns:a16="http://schemas.microsoft.com/office/drawing/2014/main" id="{04DDD2F8-2FC6-44BC-ACF0-C82F5436E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1018" y="2573792"/>
            <a:ext cx="633852" cy="659161"/>
          </a:xfrm>
          <a:prstGeom prst="rect">
            <a:avLst/>
          </a:prstGeom>
        </p:spPr>
      </p:pic>
      <p:pic>
        <p:nvPicPr>
          <p:cNvPr id="17" name="Picture 2">
            <a:extLst>
              <a:ext uri="{FF2B5EF4-FFF2-40B4-BE49-F238E27FC236}">
                <a16:creationId xmlns="" xmlns:a16="http://schemas.microsoft.com/office/drawing/2014/main" id="{FFE31BBE-4C98-4B02-A2CB-497C490420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5719" y="4668502"/>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00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strVal val="#ppt_w*0.70"/>
                                          </p:val>
                                        </p:tav>
                                        <p:tav tm="100000">
                                          <p:val>
                                            <p:strVal val="#ppt_w"/>
                                          </p:val>
                                        </p:tav>
                                      </p:tavLst>
                                    </p:anim>
                                    <p:anim calcmode="lin" valueType="num">
                                      <p:cBhvr>
                                        <p:cTn id="16" dur="1000" fill="hold"/>
                                        <p:tgtEl>
                                          <p:spTgt spid="15"/>
                                        </p:tgtEl>
                                        <p:attrNameLst>
                                          <p:attrName>ppt_h</p:attrName>
                                        </p:attrNameLst>
                                      </p:cBhvr>
                                      <p:tavLst>
                                        <p:tav tm="0">
                                          <p:val>
                                            <p:strVal val="#ppt_h"/>
                                          </p:val>
                                        </p:tav>
                                        <p:tav tm="100000">
                                          <p:val>
                                            <p:strVal val="#ppt_h"/>
                                          </p:val>
                                        </p:tav>
                                      </p:tavLst>
                                    </p:anim>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12"/>
                                        </p:tgtEl>
                                        <p:attrNameLst>
                                          <p:attrName>fillcolor</p:attrName>
                                        </p:attrNameLst>
                                      </p:cBhvr>
                                      <p:to>
                                        <a:schemeClr val="bg2"/>
                                      </p:to>
                                    </p:animClr>
                                    <p:set>
                                      <p:cBhvr>
                                        <p:cTn id="23" dur="250" fill="hold"/>
                                        <p:tgtEl>
                                          <p:spTgt spid="12"/>
                                        </p:tgtEl>
                                        <p:attrNameLst>
                                          <p:attrName>fill.type</p:attrName>
                                        </p:attrNameLst>
                                      </p:cBhvr>
                                      <p:to>
                                        <p:strVal val="solid"/>
                                      </p:to>
                                    </p:set>
                                    <p:set>
                                      <p:cBhvr>
                                        <p:cTn id="24" dur="250" fill="hold"/>
                                        <p:tgtEl>
                                          <p:spTgt spid="1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12"/>
                                        </p:tgtEl>
                                        <p:attrNameLst>
                                          <p:attrName>fillcolor</p:attrName>
                                        </p:attrNameLst>
                                      </p:cBhvr>
                                      <p:to>
                                        <a:srgbClr val="FFFF00"/>
                                      </p:to>
                                    </p:animClr>
                                    <p:set>
                                      <p:cBhvr>
                                        <p:cTn id="27" dur="250" fill="hold"/>
                                        <p:tgtEl>
                                          <p:spTgt spid="12"/>
                                        </p:tgtEl>
                                        <p:attrNameLst>
                                          <p:attrName>fill.type</p:attrName>
                                        </p:attrNameLst>
                                      </p:cBhvr>
                                      <p:to>
                                        <p:strVal val="solid"/>
                                      </p:to>
                                    </p:set>
                                    <p:set>
                                      <p:cBhvr>
                                        <p:cTn id="28" dur="250" fill="hold"/>
                                        <p:tgtEl>
                                          <p:spTgt spid="12"/>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5"/>
                                        </p:tgtEl>
                                        <p:attrNameLst>
                                          <p:attrName>fillcolor</p:attrName>
                                        </p:attrNameLst>
                                      </p:cBhvr>
                                      <p:to>
                                        <a:schemeClr val="accent1"/>
                                      </p:to>
                                    </p:animClr>
                                    <p:set>
                                      <p:cBhvr>
                                        <p:cTn id="37" dur="250" fill="hold"/>
                                        <p:tgtEl>
                                          <p:spTgt spid="15"/>
                                        </p:tgtEl>
                                        <p:attrNameLst>
                                          <p:attrName>fill.type</p:attrName>
                                        </p:attrNameLst>
                                      </p:cBhvr>
                                      <p:to>
                                        <p:strVal val="solid"/>
                                      </p:to>
                                    </p:set>
                                    <p:set>
                                      <p:cBhvr>
                                        <p:cTn id="38" dur="250" fill="hold"/>
                                        <p:tgtEl>
                                          <p:spTgt spid="1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5"/>
                                        </p:tgtEl>
                                        <p:attrNameLst>
                                          <p:attrName>fillcolor</p:attrName>
                                        </p:attrNameLst>
                                      </p:cBhvr>
                                      <p:to>
                                        <a:schemeClr val="accent1"/>
                                      </p:to>
                                    </p:animClr>
                                    <p:set>
                                      <p:cBhvr>
                                        <p:cTn id="41" dur="250" fill="hold"/>
                                        <p:tgtEl>
                                          <p:spTgt spid="15"/>
                                        </p:tgtEl>
                                        <p:attrNameLst>
                                          <p:attrName>fill.type</p:attrName>
                                        </p:attrNameLst>
                                      </p:cBhvr>
                                      <p:to>
                                        <p:strVal val="solid"/>
                                      </p:to>
                                    </p:set>
                                    <p:set>
                                      <p:cBhvr>
                                        <p:cTn id="42" dur="250" fill="hold"/>
                                        <p:tgtEl>
                                          <p:spTgt spid="15"/>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5"/>
                  </p:tgtEl>
                </p:cond>
              </p:nextCondLst>
            </p:seq>
          </p:childTnLst>
        </p:cTn>
      </p:par>
    </p:tnLst>
    <p:bldLst>
      <p:bldP spid="9" grpId="0" animBg="1"/>
      <p:bldP spid="1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ức Dụp từ huyền thoại đến sự thật 100% - Báo Cần Thơ Online">
            <a:extLst>
              <a:ext uri="{FF2B5EF4-FFF2-40B4-BE49-F238E27FC236}">
                <a16:creationId xmlns="" xmlns:a16="http://schemas.microsoft.com/office/drawing/2014/main" id="{AB6E0366-C5BF-49C8-8321-E8B593F48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734" y="382101"/>
            <a:ext cx="8538369" cy="609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78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áng 6 - Đồi chè Mộc Châu đẹp nhất">
            <a:extLst>
              <a:ext uri="{FF2B5EF4-FFF2-40B4-BE49-F238E27FC236}">
                <a16:creationId xmlns="" xmlns:a16="http://schemas.microsoft.com/office/drawing/2014/main" id="{90168FE7-7728-4CE9-8EF5-8AF2A4044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519" y="6096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2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 lịch El Salvador - đất nước là &amp;#39;phép thử lớn nhất của Bitcoin&amp;#39;">
            <a:extLst>
              <a:ext uri="{FF2B5EF4-FFF2-40B4-BE49-F238E27FC236}">
                <a16:creationId xmlns="" xmlns:a16="http://schemas.microsoft.com/office/drawing/2014/main" id="{2F79A5A9-A9F9-4E6E-8242-F357A95E2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399" y="609600"/>
            <a:ext cx="451104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12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hé thăm đồi chè tuyệt đẹp ở Tân Trào, Tuyên Quang - Tổng cục Du lịch">
            <a:extLst>
              <a:ext uri="{FF2B5EF4-FFF2-40B4-BE49-F238E27FC236}">
                <a16:creationId xmlns="" xmlns:a16="http://schemas.microsoft.com/office/drawing/2014/main" id="{AC131C07-05B9-430E-9834-B06775C0D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19" y="838200"/>
            <a:ext cx="10240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65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í ẩn chưa có lời giải về những ngọn đồi &amp;#39;kim tự tháp&amp;#39; - VnExpress Du lịch">
            <a:extLst>
              <a:ext uri="{FF2B5EF4-FFF2-40B4-BE49-F238E27FC236}">
                <a16:creationId xmlns="" xmlns:a16="http://schemas.microsoft.com/office/drawing/2014/main" id="{34F434EC-DA12-4BB0-8C6D-1E65BE865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19" y="514350"/>
            <a:ext cx="77724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44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ctrTitle" idx="4294967295"/>
          </p:nvPr>
        </p:nvSpPr>
        <p:spPr>
          <a:xfrm>
            <a:off x="1585119" y="381000"/>
            <a:ext cx="9002713" cy="1260475"/>
          </a:xfrm>
          <a:prstGeom prst="rect">
            <a:avLst/>
          </a:prstGeom>
        </p:spPr>
        <p:txBody>
          <a:bodyPr spcFirstLastPara="1" wrap="square" lIns="121705" tIns="121705" rIns="121705" bIns="121705" anchor="t" anchorCtr="0">
            <a:noAutofit/>
          </a:bodyPr>
          <a:lstStyle/>
          <a:p>
            <a:pPr algn="ctr"/>
            <a:r>
              <a:rPr lang="en" sz="4400" b="1">
                <a:latin typeface="+mj-lt"/>
              </a:rPr>
              <a:t>DẶN DÒ</a:t>
            </a:r>
            <a:endParaRPr sz="4400" b="1">
              <a:latin typeface="+mj-lt"/>
            </a:endParaRPr>
          </a:p>
        </p:txBody>
      </p:sp>
      <p:sp>
        <p:nvSpPr>
          <p:cNvPr id="416" name="Google Shape;416;p36"/>
          <p:cNvSpPr/>
          <p:nvPr/>
        </p:nvSpPr>
        <p:spPr>
          <a:xfrm>
            <a:off x="7452519" y="2057400"/>
            <a:ext cx="3200400" cy="32004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418" name="Google Shape;418;p36"/>
          <p:cNvSpPr/>
          <p:nvPr/>
        </p:nvSpPr>
        <p:spPr>
          <a:xfrm>
            <a:off x="1661319" y="2057400"/>
            <a:ext cx="3200400" cy="3200400"/>
          </a:xfrm>
          <a:prstGeom prst="ellipse">
            <a:avLst/>
          </a:prstGeom>
          <a:solidFill>
            <a:schemeClr val="accent1"/>
          </a:solidFill>
          <a:ln>
            <a:noFill/>
          </a:ln>
        </p:spPr>
        <p:txBody>
          <a:bodyPr spcFirstLastPara="1" wrap="square" lIns="121705" tIns="121705" rIns="121705" bIns="121705" anchor="ctr" anchorCtr="0">
            <a:noAutofit/>
          </a:bodyPr>
          <a:lstStyle/>
          <a:p>
            <a:endParaRPr/>
          </a:p>
        </p:txBody>
      </p:sp>
      <p:sp>
        <p:nvSpPr>
          <p:cNvPr id="419" name="Google Shape;419;p36"/>
          <p:cNvSpPr/>
          <p:nvPr/>
        </p:nvSpPr>
        <p:spPr>
          <a:xfrm>
            <a:off x="4538397" y="1721833"/>
            <a:ext cx="3200400" cy="3200400"/>
          </a:xfrm>
          <a:prstGeom prst="ellipse">
            <a:avLst/>
          </a:prstGeom>
          <a:solidFill>
            <a:schemeClr val="accent2"/>
          </a:solidFill>
          <a:ln>
            <a:noFill/>
          </a:ln>
        </p:spPr>
        <p:txBody>
          <a:bodyPr spcFirstLastPara="1" wrap="square" lIns="121705" tIns="121705" rIns="121705" bIns="121705" anchor="ctr" anchorCtr="0">
            <a:noAutofit/>
          </a:bodyPr>
          <a:lstStyle/>
          <a:p>
            <a:endParaRPr/>
          </a:p>
        </p:txBody>
      </p:sp>
      <p:sp>
        <p:nvSpPr>
          <p:cNvPr id="426" name="Google Shape;426;p36"/>
          <p:cNvSpPr txBox="1">
            <a:spLocks noGrp="1"/>
          </p:cNvSpPr>
          <p:nvPr>
            <p:ph type="title" idx="4294967295"/>
          </p:nvPr>
        </p:nvSpPr>
        <p:spPr>
          <a:xfrm>
            <a:off x="4743184" y="2887662"/>
            <a:ext cx="2995613" cy="769938"/>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H</a:t>
            </a:r>
            <a:r>
              <a:rPr lang="en" sz="4400">
                <a:solidFill>
                  <a:srgbClr val="FFFFFF"/>
                </a:solidFill>
                <a:latin typeface="+mj-lt"/>
              </a:rPr>
              <a:t>oàn thành bài</a:t>
            </a:r>
            <a:endParaRPr sz="4400">
              <a:solidFill>
                <a:srgbClr val="FFFFFF"/>
              </a:solidFill>
              <a:latin typeface="+mj-lt"/>
            </a:endParaRPr>
          </a:p>
        </p:txBody>
      </p:sp>
      <p:sp>
        <p:nvSpPr>
          <p:cNvPr id="423" name="Google Shape;423;p36"/>
          <p:cNvSpPr txBox="1">
            <a:spLocks noGrp="1"/>
          </p:cNvSpPr>
          <p:nvPr>
            <p:ph type="title"/>
          </p:nvPr>
        </p:nvSpPr>
        <p:spPr>
          <a:xfrm>
            <a:off x="1737519" y="3289376"/>
            <a:ext cx="2933700" cy="710800"/>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Xe</a:t>
            </a:r>
            <a:r>
              <a:rPr lang="en" sz="4400">
                <a:solidFill>
                  <a:srgbClr val="FFFFFF"/>
                </a:solidFill>
                <a:latin typeface="+mj-lt"/>
              </a:rPr>
              <a:t>m lại bài đã học </a:t>
            </a:r>
            <a:endParaRPr sz="4400">
              <a:solidFill>
                <a:srgbClr val="FFFFFF"/>
              </a:solidFill>
              <a:latin typeface="+mj-lt"/>
            </a:endParaRPr>
          </a:p>
        </p:txBody>
      </p:sp>
      <p:sp>
        <p:nvSpPr>
          <p:cNvPr id="417" name="Google Shape;417;p36"/>
          <p:cNvSpPr txBox="1">
            <a:spLocks noGrp="1"/>
          </p:cNvSpPr>
          <p:nvPr>
            <p:ph type="title" idx="4294967295"/>
          </p:nvPr>
        </p:nvSpPr>
        <p:spPr>
          <a:xfrm>
            <a:off x="7886700" y="3271837"/>
            <a:ext cx="2332038" cy="771525"/>
          </a:xfrm>
          <a:prstGeom prst="rect">
            <a:avLst/>
          </a:prstGeom>
        </p:spPr>
        <p:txBody>
          <a:bodyPr spcFirstLastPara="1" wrap="square" lIns="121705" tIns="121705" rIns="121705" bIns="121705" anchor="ctr" anchorCtr="0">
            <a:noAutofit/>
          </a:bodyPr>
          <a:lstStyle/>
          <a:p>
            <a:pPr algn="ctr"/>
            <a:r>
              <a:rPr lang="en" sz="4000">
                <a:solidFill>
                  <a:srgbClr val="FFFFFF"/>
                </a:solidFill>
                <a:latin typeface="+mj-lt"/>
              </a:rPr>
              <a:t>C</a:t>
            </a:r>
            <a:r>
              <a:rPr lang="en-US" sz="4000">
                <a:solidFill>
                  <a:srgbClr val="FFFFFF"/>
                </a:solidFill>
                <a:latin typeface="+mj-lt"/>
              </a:rPr>
              <a:t>h</a:t>
            </a:r>
            <a:r>
              <a:rPr lang="en" sz="4000">
                <a:solidFill>
                  <a:srgbClr val="FFFFFF"/>
                </a:solidFill>
                <a:latin typeface="+mj-lt"/>
              </a:rPr>
              <a:t>uẩn bị bài mới</a:t>
            </a:r>
            <a:endParaRPr sz="4000">
              <a:solidFill>
                <a:srgbClr val="FFFFFF"/>
              </a:solidFill>
              <a:latin typeface="+mj-lt"/>
            </a:endParaRPr>
          </a:p>
        </p:txBody>
      </p:sp>
    </p:spTree>
    <p:extLst>
      <p:ext uri="{BB962C8B-B14F-4D97-AF65-F5344CB8AC3E}">
        <p14:creationId xmlns:p14="http://schemas.microsoft.com/office/powerpoint/2010/main" val="3762226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67"/>
          <p:cNvSpPr txBox="1">
            <a:spLocks noGrp="1"/>
          </p:cNvSpPr>
          <p:nvPr>
            <p:ph type="title" idx="4294967295"/>
          </p:nvPr>
        </p:nvSpPr>
        <p:spPr>
          <a:xfrm>
            <a:off x="2575719" y="1447800"/>
            <a:ext cx="7477647" cy="2103967"/>
          </a:xfrm>
          <a:prstGeom prst="rect">
            <a:avLst/>
          </a:prstGeom>
        </p:spPr>
        <p:txBody>
          <a:bodyPr spcFirstLastPara="1" wrap="square" lIns="121900" tIns="121900" rIns="121900" bIns="121900" anchor="b" anchorCtr="0">
            <a:noAutofit/>
          </a:bodyPr>
          <a:lstStyle/>
          <a:p>
            <a:r>
              <a:rPr lang="en-US" sz="6000" dirty="0" err="1" smtClean="0">
                <a:solidFill>
                  <a:schemeClr val="accent3"/>
                </a:solidFill>
                <a:latin typeface="Cambria" panose="02040503050406030204" pitchFamily="18" charset="0"/>
                <a:ea typeface="Cambria" panose="02040503050406030204" pitchFamily="18" charset="0"/>
              </a:rPr>
              <a:t>Hẹn</a:t>
            </a:r>
            <a:r>
              <a:rPr lang="en-US" sz="6000" dirty="0" smtClean="0">
                <a:solidFill>
                  <a:schemeClr val="accent3"/>
                </a:solidFill>
                <a:latin typeface="Cambria" panose="02040503050406030204" pitchFamily="18" charset="0"/>
                <a:ea typeface="Cambria" panose="02040503050406030204" pitchFamily="18" charset="0"/>
              </a:rPr>
              <a:t> </a:t>
            </a:r>
            <a:r>
              <a:rPr lang="en-US" sz="6000" dirty="0" err="1" smtClean="0">
                <a:solidFill>
                  <a:schemeClr val="accent3"/>
                </a:solidFill>
                <a:latin typeface="Cambria" panose="02040503050406030204" pitchFamily="18" charset="0"/>
                <a:ea typeface="Cambria" panose="02040503050406030204" pitchFamily="18" charset="0"/>
              </a:rPr>
              <a:t>gặp</a:t>
            </a:r>
            <a:r>
              <a:rPr lang="en-US" sz="6000" dirty="0" smtClean="0">
                <a:solidFill>
                  <a:schemeClr val="accent3"/>
                </a:solidFill>
                <a:latin typeface="Cambria" panose="02040503050406030204" pitchFamily="18" charset="0"/>
                <a:ea typeface="Cambria" panose="02040503050406030204" pitchFamily="18" charset="0"/>
              </a:rPr>
              <a:t> </a:t>
            </a:r>
            <a:r>
              <a:rPr lang="en-US" sz="6000" dirty="0" err="1" smtClean="0">
                <a:solidFill>
                  <a:schemeClr val="accent3"/>
                </a:solidFill>
                <a:latin typeface="Cambria" panose="02040503050406030204" pitchFamily="18" charset="0"/>
                <a:ea typeface="Cambria" panose="02040503050406030204" pitchFamily="18" charset="0"/>
              </a:rPr>
              <a:t>lại</a:t>
            </a:r>
            <a:r>
              <a:rPr lang="en-US" sz="6000" dirty="0" smtClean="0">
                <a:solidFill>
                  <a:schemeClr val="accent3"/>
                </a:solidFill>
                <a:latin typeface="Cambria" panose="02040503050406030204" pitchFamily="18" charset="0"/>
                <a:ea typeface="Cambria" panose="02040503050406030204" pitchFamily="18" charset="0"/>
              </a:rPr>
              <a:t> </a:t>
            </a:r>
            <a:r>
              <a:rPr lang="en-US" sz="6000" dirty="0" err="1" smtClean="0">
                <a:solidFill>
                  <a:schemeClr val="accent3"/>
                </a:solidFill>
                <a:latin typeface="Cambria" panose="02040503050406030204" pitchFamily="18" charset="0"/>
                <a:ea typeface="Cambria" panose="02040503050406030204" pitchFamily="18" charset="0"/>
              </a:rPr>
              <a:t>các</a:t>
            </a:r>
            <a:r>
              <a:rPr lang="en-US" sz="6000" dirty="0" smtClean="0">
                <a:solidFill>
                  <a:schemeClr val="accent3"/>
                </a:solidFill>
                <a:latin typeface="Cambria" panose="02040503050406030204" pitchFamily="18" charset="0"/>
                <a:ea typeface="Cambria" panose="02040503050406030204" pitchFamily="18" charset="0"/>
              </a:rPr>
              <a:t> con!</a:t>
            </a:r>
            <a:endParaRPr sz="6000" dirty="0">
              <a:solidFill>
                <a:schemeClr val="accent3"/>
              </a:solidFill>
              <a:latin typeface="Cambria" panose="02040503050406030204" pitchFamily="18" charset="0"/>
              <a:ea typeface="Cambria" panose="02040503050406030204" pitchFamily="18" charset="0"/>
            </a:endParaRPr>
          </a:p>
        </p:txBody>
      </p:sp>
      <p:pic>
        <p:nvPicPr>
          <p:cNvPr id="30"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6119" y="3841316"/>
            <a:ext cx="1899459" cy="3016684"/>
          </a:xfrm>
          <a:prstGeom prst="rect">
            <a:avLst/>
          </a:prstGeom>
        </p:spPr>
      </p:pic>
      <p:pic>
        <p:nvPicPr>
          <p:cNvPr id="31"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319" y="381000"/>
            <a:ext cx="1293273" cy="1724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555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B9D44C0-FAC4-4BAE-B112-8FFDFB4E6124}"/>
              </a:ext>
            </a:extLst>
          </p:cNvPr>
          <p:cNvSpPr>
            <a:spLocks noGrp="1"/>
          </p:cNvSpPr>
          <p:nvPr>
            <p:ph type="title"/>
          </p:nvPr>
        </p:nvSpPr>
        <p:spPr/>
        <p:txBody>
          <a:bodyPr/>
          <a:lstStyle/>
          <a:p>
            <a:endParaRPr lang="en-US"/>
          </a:p>
        </p:txBody>
      </p:sp>
      <p:pic>
        <p:nvPicPr>
          <p:cNvPr id="7" name="Video Animation - Phim hoạt hình Bé bảo vệ môi trường">
            <a:hlinkClick r:id="" action="ppaction://media"/>
            <a:extLst>
              <a:ext uri="{FF2B5EF4-FFF2-40B4-BE49-F238E27FC236}">
                <a16:creationId xmlns="" xmlns:a16="http://schemas.microsoft.com/office/drawing/2014/main" id="{F5B11BCC-1AC7-46A0-A4D8-C97B61491F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38"/>
            <a:ext cx="12161838" cy="6840537"/>
          </a:xfrm>
          <a:prstGeom prst="rect">
            <a:avLst/>
          </a:prstGeom>
        </p:spPr>
      </p:pic>
    </p:spTree>
    <p:extLst>
      <p:ext uri="{BB962C8B-B14F-4D97-AF65-F5344CB8AC3E}">
        <p14:creationId xmlns:p14="http://schemas.microsoft.com/office/powerpoint/2010/main" val="153725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FA74C84-B1C3-4F19-B9AB-5EDEA63528F0}"/>
              </a:ext>
            </a:extLst>
          </p:cNvPr>
          <p:cNvSpPr/>
          <p:nvPr/>
        </p:nvSpPr>
        <p:spPr>
          <a:xfrm>
            <a:off x="1905075" y="699401"/>
            <a:ext cx="8351688" cy="5459197"/>
          </a:xfrm>
          <a:prstGeom prst="rect">
            <a:avLst/>
          </a:prstGeom>
          <a:solidFill>
            <a:srgbClr val="FFFFFF"/>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000000"/>
              </a:solidFill>
              <a:latin typeface="+mj-lt"/>
            </a:endParaRPr>
          </a:p>
        </p:txBody>
      </p:sp>
      <p:sp>
        <p:nvSpPr>
          <p:cNvPr id="4" name="TextBox 3">
            <a:extLst>
              <a:ext uri="{FF2B5EF4-FFF2-40B4-BE49-F238E27FC236}">
                <a16:creationId xmlns="" xmlns:a16="http://schemas.microsoft.com/office/drawing/2014/main" id="{C4653E8D-DA9D-47D4-9C84-53F5914C8091}"/>
              </a:ext>
            </a:extLst>
          </p:cNvPr>
          <p:cNvSpPr txBox="1"/>
          <p:nvPr/>
        </p:nvSpPr>
        <p:spPr>
          <a:xfrm>
            <a:off x="1825081" y="957994"/>
            <a:ext cx="8431683" cy="646327"/>
          </a:xfrm>
          <a:prstGeom prst="rect">
            <a:avLst/>
          </a:prstGeom>
          <a:noFill/>
        </p:spPr>
        <p:txBody>
          <a:bodyPr wrap="square" lIns="91436" tIns="45718" rIns="91436" bIns="45718" rtlCol="0">
            <a:spAutoFit/>
          </a:bodyPr>
          <a:lstStyle/>
          <a:p>
            <a:pPr algn="ctr"/>
            <a:r>
              <a:rPr lang="en-US" sz="3600" dirty="0" err="1">
                <a:latin typeface="+mj-lt"/>
                <a:ea typeface="Arial-Rounded" pitchFamily="34" charset="0"/>
                <a:cs typeface="Arial-Rounded" pitchFamily="34" charset="0"/>
              </a:rPr>
              <a:t>Thứ</a:t>
            </a:r>
            <a:r>
              <a:rPr lang="en-US" sz="3600" dirty="0">
                <a:latin typeface="+mj-lt"/>
                <a:ea typeface="Arial-Rounded" pitchFamily="34" charset="0"/>
                <a:cs typeface="Arial-Rounded" pitchFamily="34" charset="0"/>
              </a:rPr>
              <a:t> …. </a:t>
            </a:r>
            <a:r>
              <a:rPr lang="en-US" sz="3600" dirty="0" err="1">
                <a:latin typeface="+mj-lt"/>
                <a:ea typeface="Arial-Rounded" pitchFamily="34" charset="0"/>
                <a:cs typeface="Arial-Rounded" pitchFamily="34" charset="0"/>
              </a:rPr>
              <a:t>ngày</a:t>
            </a:r>
            <a:r>
              <a:rPr lang="en-US" sz="3600" dirty="0">
                <a:latin typeface="+mj-lt"/>
                <a:ea typeface="Arial-Rounded" pitchFamily="34" charset="0"/>
                <a:cs typeface="Arial-Rounded" pitchFamily="34" charset="0"/>
              </a:rPr>
              <a:t> … </a:t>
            </a:r>
            <a:r>
              <a:rPr lang="en-US" sz="3600" dirty="0" err="1">
                <a:latin typeface="+mj-lt"/>
                <a:ea typeface="Arial-Rounded" pitchFamily="34" charset="0"/>
                <a:cs typeface="Arial-Rounded" pitchFamily="34" charset="0"/>
              </a:rPr>
              <a:t>tháng</a:t>
            </a:r>
            <a:r>
              <a:rPr lang="en-US" sz="3600" dirty="0">
                <a:latin typeface="+mj-lt"/>
                <a:ea typeface="Arial-Rounded" pitchFamily="34" charset="0"/>
                <a:cs typeface="Arial-Rounded" pitchFamily="34" charset="0"/>
              </a:rPr>
              <a:t> ….. </a:t>
            </a:r>
            <a:r>
              <a:rPr lang="en-US" sz="3600" dirty="0" err="1">
                <a:latin typeface="+mj-lt"/>
                <a:ea typeface="Arial-Rounded" pitchFamily="34" charset="0"/>
                <a:cs typeface="Arial-Rounded" pitchFamily="34" charset="0"/>
              </a:rPr>
              <a:t>năm</a:t>
            </a:r>
            <a:r>
              <a:rPr lang="en-US" sz="3600" dirty="0">
                <a:latin typeface="+mj-lt"/>
                <a:ea typeface="Arial-Rounded" pitchFamily="34" charset="0"/>
                <a:cs typeface="Arial-Rounded" pitchFamily="34" charset="0"/>
              </a:rPr>
              <a:t> 2022</a:t>
            </a:r>
          </a:p>
        </p:txBody>
      </p:sp>
      <p:sp>
        <p:nvSpPr>
          <p:cNvPr id="5" name="TextBox 4">
            <a:extLst>
              <a:ext uri="{FF2B5EF4-FFF2-40B4-BE49-F238E27FC236}">
                <a16:creationId xmlns="" xmlns:a16="http://schemas.microsoft.com/office/drawing/2014/main" id="{F88340FB-0109-4362-AC77-36EDAB3F8440}"/>
              </a:ext>
            </a:extLst>
          </p:cNvPr>
          <p:cNvSpPr txBox="1"/>
          <p:nvPr/>
        </p:nvSpPr>
        <p:spPr>
          <a:xfrm>
            <a:off x="8120916" y="5277370"/>
            <a:ext cx="1365256" cy="707872"/>
          </a:xfrm>
          <a:prstGeom prst="rect">
            <a:avLst/>
          </a:prstGeom>
          <a:solidFill>
            <a:schemeClr val="accent1">
              <a:lumMod val="20000"/>
              <a:lumOff val="80000"/>
            </a:schemeClr>
          </a:solidFill>
          <a:ln>
            <a:noFill/>
          </a:ln>
        </p:spPr>
        <p:txBody>
          <a:bodyPr wrap="square" lIns="91424" tIns="45711" rIns="91424" bIns="45711" rtlCol="0">
            <a:spAutoFit/>
          </a:bodyPr>
          <a:lstStyle/>
          <a:p>
            <a:pPr algn="ctr"/>
            <a:r>
              <a:rPr lang="en-US" sz="4000">
                <a:latin typeface="+mj-lt"/>
                <a:ea typeface="Arial-Rounded" pitchFamily="34" charset="0"/>
                <a:cs typeface="Arial-Rounded" pitchFamily="34" charset="0"/>
              </a:rPr>
              <a:t>S/55</a:t>
            </a:r>
          </a:p>
        </p:txBody>
      </p:sp>
      <p:sp>
        <p:nvSpPr>
          <p:cNvPr id="8" name="TextBox 7">
            <a:extLst>
              <a:ext uri="{FF2B5EF4-FFF2-40B4-BE49-F238E27FC236}">
                <a16:creationId xmlns="" xmlns:a16="http://schemas.microsoft.com/office/drawing/2014/main" id="{424ECBE9-59BE-4A6B-8AFC-9385AAA14BE3}"/>
              </a:ext>
            </a:extLst>
          </p:cNvPr>
          <p:cNvSpPr txBox="1"/>
          <p:nvPr/>
        </p:nvSpPr>
        <p:spPr>
          <a:xfrm>
            <a:off x="1865077" y="2133600"/>
            <a:ext cx="8431683" cy="1877433"/>
          </a:xfrm>
          <a:prstGeom prst="rect">
            <a:avLst/>
          </a:prstGeom>
          <a:noFill/>
        </p:spPr>
        <p:txBody>
          <a:bodyPr wrap="square" lIns="91436" tIns="45718" rIns="91436" bIns="45718" rtlCol="0">
            <a:spAutoFit/>
          </a:bodyPr>
          <a:lstStyle/>
          <a:p>
            <a:pPr algn="ctr">
              <a:spcBef>
                <a:spcPts val="1200"/>
              </a:spcBef>
              <a:spcAft>
                <a:spcPts val="1200"/>
              </a:spcAft>
            </a:pPr>
            <a:r>
              <a:rPr lang="en-US" sz="4800" b="1" dirty="0" err="1">
                <a:latin typeface="+mj-lt"/>
                <a:ea typeface="Arial-Rounded" pitchFamily="34" charset="0"/>
                <a:cs typeface="Arial-Rounded" pitchFamily="34" charset="0"/>
              </a:rPr>
              <a:t>Nói</a:t>
            </a:r>
            <a:r>
              <a:rPr lang="en-US" sz="4800" b="1" dirty="0">
                <a:latin typeface="+mj-lt"/>
                <a:ea typeface="Arial-Rounded" pitchFamily="34" charset="0"/>
                <a:cs typeface="Arial-Rounded" pitchFamily="34" charset="0"/>
              </a:rPr>
              <a:t> </a:t>
            </a:r>
            <a:r>
              <a:rPr lang="en-US" sz="4800" b="1" dirty="0" err="1">
                <a:latin typeface="+mj-lt"/>
                <a:ea typeface="Arial-Rounded" pitchFamily="34" charset="0"/>
                <a:cs typeface="Arial-Rounded" pitchFamily="34" charset="0"/>
              </a:rPr>
              <a:t>và</a:t>
            </a:r>
            <a:r>
              <a:rPr lang="en-US" sz="4800" b="1" dirty="0">
                <a:latin typeface="+mj-lt"/>
                <a:ea typeface="Arial-Rounded" pitchFamily="34" charset="0"/>
                <a:cs typeface="Arial-Rounded" pitchFamily="34" charset="0"/>
              </a:rPr>
              <a:t> </a:t>
            </a:r>
            <a:r>
              <a:rPr lang="en-US" sz="4800" b="1" dirty="0" err="1">
                <a:latin typeface="+mj-lt"/>
                <a:ea typeface="Arial-Rounded" pitchFamily="34" charset="0"/>
                <a:cs typeface="Arial-Rounded" pitchFamily="34" charset="0"/>
              </a:rPr>
              <a:t>nghe</a:t>
            </a:r>
            <a:r>
              <a:rPr lang="en-US" sz="4800" b="1" dirty="0">
                <a:latin typeface="+mj-lt"/>
                <a:ea typeface="Arial-Rounded" pitchFamily="34" charset="0"/>
                <a:cs typeface="Arial-Rounded" pitchFamily="34" charset="0"/>
              </a:rPr>
              <a:t>: </a:t>
            </a:r>
          </a:p>
          <a:p>
            <a:pPr marL="0" indent="0" algn="ctr">
              <a:spcBef>
                <a:spcPts val="1200"/>
              </a:spcBef>
              <a:spcAft>
                <a:spcPts val="1200"/>
              </a:spcAft>
              <a:buNone/>
            </a:pPr>
            <a:r>
              <a:rPr lang="en-US" sz="4800" b="1" dirty="0">
                <a:latin typeface="+mj-lt"/>
                <a:ea typeface="Arial-Rounded" pitchFamily="34" charset="0"/>
                <a:cs typeface="Arial-Rounded" pitchFamily="34" charset="0"/>
              </a:rPr>
              <a:t>HẠT GIỐNG NHỎ</a:t>
            </a:r>
          </a:p>
        </p:txBody>
      </p:sp>
    </p:spTree>
    <p:extLst>
      <p:ext uri="{BB962C8B-B14F-4D97-AF65-F5344CB8AC3E}">
        <p14:creationId xmlns:p14="http://schemas.microsoft.com/office/powerpoint/2010/main" val="42642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3"/>
          <p:cNvPicPr>
            <a:picLocks noChangeAspect="1"/>
          </p:cNvPicPr>
          <p:nvPr/>
        </p:nvPicPr>
        <p:blipFill>
          <a:blip r:embed="rId2"/>
          <a:stretch>
            <a:fillRect/>
          </a:stretch>
        </p:blipFill>
        <p:spPr>
          <a:xfrm>
            <a:off x="7356618" y="3053079"/>
            <a:ext cx="2969711" cy="3300660"/>
          </a:xfrm>
          <a:prstGeom prst="rect">
            <a:avLst/>
          </a:prstGeom>
        </p:spPr>
      </p:pic>
      <p:sp>
        <p:nvSpPr>
          <p:cNvPr id="10" name="TextBox 9">
            <a:extLst>
              <a:ext uri="{FF2B5EF4-FFF2-40B4-BE49-F238E27FC236}">
                <a16:creationId xmlns="" xmlns:a16="http://schemas.microsoft.com/office/drawing/2014/main" id="{0B9CDA35-E2C8-48B4-A781-B266029DF0B9}"/>
              </a:ext>
            </a:extLst>
          </p:cNvPr>
          <p:cNvSpPr txBox="1"/>
          <p:nvPr/>
        </p:nvSpPr>
        <p:spPr>
          <a:xfrm>
            <a:off x="2551235" y="1309535"/>
            <a:ext cx="7330305" cy="2727029"/>
          </a:xfrm>
          <a:prstGeom prst="rect">
            <a:avLst/>
          </a:prstGeom>
          <a:noFill/>
        </p:spPr>
        <p:txBody>
          <a:bodyPr wrap="square">
            <a:spAutoFit/>
          </a:bodyPr>
          <a:lstStyle/>
          <a:p>
            <a:pPr algn="just">
              <a:lnSpc>
                <a:spcPct val="107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Nhận biết được các sự việc trong tranh minh họa nhờ đâu hạt giống nhỏ trở thành một cây cao, to, khoẻ mạnh.</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Hiểu đ</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ược</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tác dụng của cây cối với đời sống con người.</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424C1CA4-ECE1-4CC9-BC86-AD879067ABD7}"/>
              </a:ext>
            </a:extLst>
          </p:cNvPr>
          <p:cNvSpPr txBox="1"/>
          <p:nvPr/>
        </p:nvSpPr>
        <p:spPr>
          <a:xfrm>
            <a:off x="3919517" y="626272"/>
            <a:ext cx="4921956"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YÊU CẦU CẦN ĐẠT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689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 xmlns:a16="http://schemas.microsoft.com/office/drawing/2014/main"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9" name="Picture 8">
            <a:extLst>
              <a:ext uri="{FF2B5EF4-FFF2-40B4-BE49-F238E27FC236}">
                <a16:creationId xmlns="" xmlns:a16="http://schemas.microsoft.com/office/drawing/2014/main" id="{162E1424-2594-484C-9E2A-A48B8087E4D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17688" y="1143000"/>
            <a:ext cx="4202664" cy="5153632"/>
          </a:xfrm>
          <a:prstGeom prst="rect">
            <a:avLst/>
          </a:prstGeom>
        </p:spPr>
      </p:pic>
    </p:spTree>
    <p:extLst>
      <p:ext uri="{BB962C8B-B14F-4D97-AF65-F5344CB8AC3E}">
        <p14:creationId xmlns:p14="http://schemas.microsoft.com/office/powerpoint/2010/main" val="63410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 xmlns:a16="http://schemas.microsoft.com/office/drawing/2014/main" id="{3F0A5DA6-8976-48D2-88D0-47E3969E3310}"/>
              </a:ext>
            </a:extLst>
          </p:cNvPr>
          <p:cNvSpPr txBox="1">
            <a:spLocks/>
          </p:cNvSpPr>
          <p:nvPr/>
        </p:nvSpPr>
        <p:spPr>
          <a:xfrm>
            <a:off x="518320" y="30351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4" name="Picture 3">
            <a:extLst>
              <a:ext uri="{FF2B5EF4-FFF2-40B4-BE49-F238E27FC236}">
                <a16:creationId xmlns="" xmlns:a16="http://schemas.microsoft.com/office/drawing/2014/main" id="{384EA9A9-00A7-4A84-AB74-AE1EAE4BE92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528649" y="2332446"/>
            <a:ext cx="4193379" cy="4007380"/>
          </a:xfrm>
          <a:prstGeom prst="rect">
            <a:avLst/>
          </a:prstGeom>
        </p:spPr>
      </p:pic>
      <p:sp>
        <p:nvSpPr>
          <p:cNvPr id="5" name="Google Shape;1333;p36">
            <a:extLst>
              <a:ext uri="{FF2B5EF4-FFF2-40B4-BE49-F238E27FC236}">
                <a16:creationId xmlns="" xmlns:a16="http://schemas.microsoft.com/office/drawing/2014/main" id="{3394C755-6CAC-4047-93D6-3BCA32035D0F}"/>
              </a:ext>
            </a:extLst>
          </p:cNvPr>
          <p:cNvSpPr txBox="1">
            <a:spLocks/>
          </p:cNvSpPr>
          <p:nvPr/>
        </p:nvSpPr>
        <p:spPr>
          <a:xfrm>
            <a:off x="1250095" y="1148101"/>
            <a:ext cx="4750486"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ctr">
              <a:buNone/>
            </a:pPr>
            <a:r>
              <a:rPr lang="en-US" sz="3600">
                <a:solidFill>
                  <a:srgbClr val="FF0000"/>
                </a:solidFill>
                <a:latin typeface="+mj-lt"/>
                <a:ea typeface="Arial-Rounded" pitchFamily="34" charset="0"/>
                <a:cs typeface="Arial-Rounded" pitchFamily="34" charset="0"/>
              </a:rPr>
              <a:t>Hạt giống nhỏ</a:t>
            </a:r>
          </a:p>
        </p:txBody>
      </p:sp>
      <p:sp>
        <p:nvSpPr>
          <p:cNvPr id="6" name="Google Shape;1333;p36">
            <a:extLst>
              <a:ext uri="{FF2B5EF4-FFF2-40B4-BE49-F238E27FC236}">
                <a16:creationId xmlns="" xmlns:a16="http://schemas.microsoft.com/office/drawing/2014/main" id="{679D6379-000F-49D3-A846-6CCA76C9DF2E}"/>
              </a:ext>
            </a:extLst>
          </p:cNvPr>
          <p:cNvSpPr txBox="1">
            <a:spLocks/>
          </p:cNvSpPr>
          <p:nvPr/>
        </p:nvSpPr>
        <p:spPr>
          <a:xfrm>
            <a:off x="2804319" y="1794332"/>
            <a:ext cx="904159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000">
                <a:solidFill>
                  <a:srgbClr val="FF0000"/>
                </a:solidFill>
                <a:latin typeface="+mj-lt"/>
                <a:ea typeface="Arial-Rounded" pitchFamily="34" charset="0"/>
                <a:cs typeface="Arial-Rounded" pitchFamily="34" charset="0"/>
              </a:rPr>
              <a:t>(Theo </a:t>
            </a:r>
            <a:r>
              <a:rPr lang="en-US" sz="2000" i="1">
                <a:solidFill>
                  <a:srgbClr val="FF0000"/>
                </a:solidFill>
                <a:latin typeface="+mj-lt"/>
                <a:ea typeface="Arial-Rounded" pitchFamily="34" charset="0"/>
                <a:cs typeface="Arial-Rounded" pitchFamily="34" charset="0"/>
              </a:rPr>
              <a:t>Tuyển tập truyện, thơ, câu đố cho trẻ Mầm non)</a:t>
            </a:r>
          </a:p>
        </p:txBody>
      </p:sp>
      <p:sp>
        <p:nvSpPr>
          <p:cNvPr id="7" name="Google Shape;1333;p36">
            <a:extLst>
              <a:ext uri="{FF2B5EF4-FFF2-40B4-BE49-F238E27FC236}">
                <a16:creationId xmlns="" xmlns:a16="http://schemas.microsoft.com/office/drawing/2014/main" id="{B6EFC20C-0A72-4C29-AB45-AC246D658860}"/>
              </a:ext>
            </a:extLst>
          </p:cNvPr>
          <p:cNvSpPr txBox="1">
            <a:spLocks/>
          </p:cNvSpPr>
          <p:nvPr/>
        </p:nvSpPr>
        <p:spPr>
          <a:xfrm>
            <a:off x="5852319" y="34290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Nhờ đâu hạt giống nhỏ trở thành một cái cây cao, to và khoẻ mạnh?</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230095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 xmlns:a16="http://schemas.microsoft.com/office/drawing/2014/main"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5" name="Picture 4">
            <a:extLst>
              <a:ext uri="{FF2B5EF4-FFF2-40B4-BE49-F238E27FC236}">
                <a16:creationId xmlns="" xmlns:a16="http://schemas.microsoft.com/office/drawing/2014/main" id="{A05A9DC4-C8F0-4205-B3C3-D81910CFC74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80560" y="1050749"/>
            <a:ext cx="4676921" cy="4435651"/>
          </a:xfrm>
          <a:prstGeom prst="rect">
            <a:avLst/>
          </a:prstGeom>
        </p:spPr>
      </p:pic>
      <p:sp>
        <p:nvSpPr>
          <p:cNvPr id="6" name="Google Shape;1333;p36">
            <a:extLst>
              <a:ext uri="{FF2B5EF4-FFF2-40B4-BE49-F238E27FC236}">
                <a16:creationId xmlns="" xmlns:a16="http://schemas.microsoft.com/office/drawing/2014/main" id="{06952AFA-1AC5-4470-A890-B5F0B0668777}"/>
              </a:ext>
            </a:extLst>
          </p:cNvPr>
          <p:cNvSpPr txBox="1">
            <a:spLocks/>
          </p:cNvSpPr>
          <p:nvPr/>
        </p:nvSpPr>
        <p:spPr>
          <a:xfrm>
            <a:off x="3993147" y="5486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Sống trên đồi vắng, cây mong muốn điều gì?</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477368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 xmlns:a16="http://schemas.microsoft.com/office/drawing/2014/main"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7" name="Picture 6">
            <a:extLst>
              <a:ext uri="{FF2B5EF4-FFF2-40B4-BE49-F238E27FC236}">
                <a16:creationId xmlns="" xmlns:a16="http://schemas.microsoft.com/office/drawing/2014/main" id="{D5CD4BD0-514B-4439-9204-8F7CE1DE26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79575" y="1229733"/>
            <a:ext cx="4602687" cy="4398533"/>
          </a:xfrm>
          <a:prstGeom prst="rect">
            <a:avLst/>
          </a:prstGeom>
        </p:spPr>
      </p:pic>
      <p:sp>
        <p:nvSpPr>
          <p:cNvPr id="4" name="Google Shape;1333;p36">
            <a:extLst>
              <a:ext uri="{FF2B5EF4-FFF2-40B4-BE49-F238E27FC236}">
                <a16:creationId xmlns="" xmlns:a16="http://schemas.microsoft.com/office/drawing/2014/main" id="{D77DB454-7293-4B9D-B7A1-4999C2D825F6}"/>
              </a:ext>
            </a:extLst>
          </p:cNvPr>
          <p:cNvSpPr txBox="1">
            <a:spLocks/>
          </p:cNvSpPr>
          <p:nvPr/>
        </p:nvSpPr>
        <p:spPr>
          <a:xfrm>
            <a:off x="3786450" y="5472192"/>
            <a:ext cx="475477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Bằng cách nào mong muốn của cây được thực hiện?</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940078893"/>
      </p:ext>
    </p:extLst>
  </p:cSld>
  <p:clrMapOvr>
    <a:masterClrMapping/>
  </p:clrMapOvr>
</p:sld>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TotalTime>
  <Words>664</Words>
  <Application>Microsoft Office PowerPoint</Application>
  <PresentationFormat>Custom</PresentationFormat>
  <Paragraphs>62</Paragraphs>
  <Slides>27</Slides>
  <Notes>14</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27</vt:i4>
      </vt:variant>
    </vt:vector>
  </HeadingPairs>
  <TitlesOfParts>
    <vt:vector size="50" baseType="lpstr">
      <vt:lpstr>Arial</vt:lpstr>
      <vt:lpstr>Source Sans Pro</vt:lpstr>
      <vt:lpstr>Cambria</vt:lpstr>
      <vt:lpstr>NotoSerif</vt:lpstr>
      <vt:lpstr>Times New Roman</vt:lpstr>
      <vt:lpstr>Calibri</vt:lpstr>
      <vt:lpstr>Roboto Condensed Light</vt:lpstr>
      <vt:lpstr>Fira Sans Extra Condensed Medium</vt:lpstr>
      <vt:lpstr>Montserrat</vt:lpstr>
      <vt:lpstr>Titan One</vt:lpstr>
      <vt:lpstr>Lato</vt:lpstr>
      <vt:lpstr>Bebas Neue</vt:lpstr>
      <vt:lpstr>Arial-Rounded</vt:lpstr>
      <vt:lpstr>UTM Cookies</vt:lpstr>
      <vt:lpstr>Dosis</vt:lpstr>
      <vt:lpstr>HP001 4 hàng</vt:lpstr>
      <vt:lpstr>Kalam</vt:lpstr>
      <vt:lpstr>Quicksand</vt:lpstr>
      <vt:lpstr>Pre-K for Christian Schools: God Created Families to Love One Another by Slidesgo</vt:lpstr>
      <vt:lpstr>Doodle Sketchbook by Slidesgo</vt:lpstr>
      <vt:lpstr>1_Doodle Sketchbook by Slidesgo</vt:lpstr>
      <vt:lpstr>2_Doodle Sketchbook by Slidesgo</vt:lpstr>
      <vt:lpstr>3_Doodle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Hẹn gặp lại các con!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Created Families to Love One Another</dc:title>
  <dc:creator>PC</dc:creator>
  <cp:lastModifiedBy>SKY</cp:lastModifiedBy>
  <cp:revision>116</cp:revision>
  <dcterms:modified xsi:type="dcterms:W3CDTF">2024-02-26T05:49:29Z</dcterms:modified>
</cp:coreProperties>
</file>