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156" r:id="rId5"/>
    <p:sldId id="3161" r:id="rId6"/>
    <p:sldId id="277" r:id="rId7"/>
    <p:sldId id="3162" r:id="rId8"/>
    <p:sldId id="3163" r:id="rId9"/>
    <p:sldId id="259" r:id="rId10"/>
    <p:sldId id="3164" r:id="rId11"/>
    <p:sldId id="3117" r:id="rId12"/>
    <p:sldId id="3165" r:id="rId13"/>
    <p:sldId id="3166" r:id="rId14"/>
    <p:sldId id="3167" r:id="rId15"/>
    <p:sldId id="3168" r:id="rId16"/>
    <p:sldId id="3169" r:id="rId17"/>
    <p:sldId id="3170" r:id="rId18"/>
    <p:sldId id="3171" r:id="rId19"/>
    <p:sldId id="3173" r:id="rId20"/>
    <p:sldId id="3172" r:id="rId21"/>
    <p:sldId id="3174" r:id="rId22"/>
    <p:sldId id="3175" r:id="rId23"/>
    <p:sldId id="3176" r:id="rId24"/>
    <p:sldId id="3177" r:id="rId25"/>
    <p:sldId id="3181" r:id="rId26"/>
    <p:sldId id="3183" r:id="rId27"/>
    <p:sldId id="3182" r:id="rId28"/>
    <p:sldId id="3184" r:id="rId29"/>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A89"/>
    <a:srgbClr val="2387B0"/>
    <a:srgbClr val="4769A6"/>
    <a:srgbClr val="107D9A"/>
    <a:srgbClr val="386EA2"/>
    <a:srgbClr val="3E88AB"/>
    <a:srgbClr val="BC324B"/>
    <a:srgbClr val="87925A"/>
    <a:srgbClr val="E9676E"/>
    <a:srgbClr val="EFE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5196" autoAdjust="0"/>
  </p:normalViewPr>
  <p:slideViewPr>
    <p:cSldViewPr>
      <p:cViewPr varScale="1">
        <p:scale>
          <a:sx n="79" d="100"/>
          <a:sy n="79" d="100"/>
        </p:scale>
        <p:origin x="312" y="60"/>
      </p:cViewPr>
      <p:guideLst>
        <p:guide orient="horz" pos="1620"/>
        <p:guide pos="2880"/>
      </p:guideLst>
    </p:cSldViewPr>
  </p:slideViewPr>
  <p:outlineViewPr>
    <p:cViewPr>
      <p:scale>
        <a:sx n="33" d="100"/>
        <a:sy n="33" d="100"/>
      </p:scale>
      <p:origin x="0" y="-1339"/>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hoa trở về slide 3</a:t>
            </a:r>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Bấm hoa trở về slide 3</a:t>
            </a:r>
            <a:endParaRPr lang="zh-CN" altLang="en-US"/>
          </a:p>
          <a:p>
            <a:endParaRPr lang="zh-CN" altLang="en-US"/>
          </a:p>
        </p:txBody>
      </p:sp>
      <p:sp>
        <p:nvSpPr>
          <p:cNvPr id="4" name="灯片编号占位符 3"/>
          <p:cNvSpPr>
            <a:spLocks noGrp="1"/>
          </p:cNvSpPr>
          <p:nvPr>
            <p:ph type="sldNum" sz="quarter" idx="10"/>
          </p:nvPr>
        </p:nvSpPr>
        <p:spPr/>
        <p:txBody>
          <a:bodyPr/>
          <a:lstStyle/>
          <a:p>
            <a:fld id="{95F76146-C50E-4260-923A-3A109AF2B1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ADAD29-B298-4D6A-B5BF-5040F690040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488186-057B-4C07-9498-7E532EDAF00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BAC42-A521-4D5E-92BE-1A16F8ACC2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2000250" y="-2000250"/>
            <a:ext cx="5143499" cy="9144001"/>
          </a:xfrm>
          <a:prstGeom prst="rect">
            <a:avLst/>
          </a:prstGeom>
        </p:spPr>
      </p:pic>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
        <p:nvSpPr>
          <p:cNvPr id="10" name="矩形 9"/>
          <p:cNvSpPr/>
          <p:nvPr userDrawn="1"/>
        </p:nvSpPr>
        <p:spPr>
          <a:xfrm>
            <a:off x="457201" y="205979"/>
            <a:ext cx="8229598" cy="6151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457201" y="4767264"/>
            <a:ext cx="8229598" cy="61515"/>
          </a:xfrm>
          <a:prstGeom prst="rect">
            <a:avLst/>
          </a:prstGeom>
          <a:solidFill>
            <a:srgbClr val="1B6A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6.jpe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0.jpeg"/><Relationship Id="rId3" Type="http://schemas.openxmlformats.org/officeDocument/2006/relationships/image" Target="../media/image19.jpeg"/><Relationship Id="rId2" Type="http://schemas.microsoft.com/office/2007/relationships/hdphoto" Target="../media/image18.wdp"/><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0.xml"/><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0.xml"/><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0.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0.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image" Target="../media/image7.png"/><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9.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9.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4" name="文本框 3"/>
          <p:cNvSpPr txBox="1"/>
          <p:nvPr/>
        </p:nvSpPr>
        <p:spPr>
          <a:xfrm>
            <a:off x="5420954" y="2408267"/>
            <a:ext cx="2804740" cy="1015663"/>
          </a:xfrm>
          <a:prstGeom prst="rect">
            <a:avLst/>
          </a:prstGeom>
          <a:noFill/>
        </p:spPr>
        <p:txBody>
          <a:bodyPr wrap="square" rtlCol="0">
            <a:spAutoFit/>
            <a:scene3d>
              <a:camera prst="orthographicFront"/>
              <a:lightRig rig="threePt" dir="t"/>
            </a:scene3d>
            <a:sp3d contourW="12700"/>
          </a:bodyPr>
          <a:lstStyle/>
          <a:p>
            <a:pPr algn="r"/>
            <a:r>
              <a:rPr lang="en-US" altLang="zh-CN" sz="6000" b="1" i="1" spc="450">
                <a:solidFill>
                  <a:schemeClr val="accent2">
                    <a:lumMod val="75000"/>
                  </a:schemeClr>
                </a:solidFill>
                <a:latin typeface="UTM Cooper Black" panose="02040603050506020204" pitchFamily="18" charset="0"/>
                <a:cs typeface="+mn-ea"/>
                <a:sym typeface="+mn-lt"/>
              </a:rPr>
              <a:t>Lớp 5</a:t>
            </a:r>
            <a:endParaRPr lang="en-US" altLang="zh-CN" sz="6000" b="1" i="1" spc="450" dirty="0">
              <a:solidFill>
                <a:schemeClr val="accent2">
                  <a:lumMod val="75000"/>
                </a:schemeClr>
              </a:solidFill>
              <a:latin typeface="UTM Cooper Black" panose="02040603050506020204" pitchFamily="18" charset="0"/>
              <a:cs typeface="+mn-ea"/>
              <a:sym typeface="+mn-lt"/>
            </a:endParaRPr>
          </a:p>
        </p:txBody>
      </p:sp>
      <p:cxnSp>
        <p:nvCxnSpPr>
          <p:cNvPr id="28" name="直接连接符 27"/>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758408" y="1040643"/>
            <a:ext cx="4085743" cy="1186759"/>
          </a:xfrm>
          <a:prstGeom prst="rect">
            <a:avLst/>
          </a:prstGeom>
          <a:noFill/>
        </p:spPr>
        <p:txBody>
          <a:bodyPr wrap="square" rtlCol="0">
            <a:prstTxWarp prst="textPlain">
              <a:avLst>
                <a:gd name="adj" fmla="val 46562"/>
              </a:avLst>
            </a:prstTxWarp>
            <a:spAutoFit/>
            <a:scene3d>
              <a:camera prst="orthographicFront"/>
              <a:lightRig rig="threePt" dir="t"/>
            </a:scene3d>
            <a:sp3d contourW="12700"/>
          </a:bodyPr>
          <a:lstStyle/>
          <a:p>
            <a:pPr algn="ctr"/>
            <a:r>
              <a:rPr lang="en-US" altLang="zh-CN" sz="5400" b="1" spc="450">
                <a:solidFill>
                  <a:srgbClr val="BC324B">
                    <a:alpha val="52000"/>
                  </a:srgbClr>
                </a:solidFill>
                <a:latin typeface="Times New Roman" panose="02020603050405020304" pitchFamily="18" charset="0"/>
                <a:cs typeface="Times New Roman" panose="02020603050405020304" pitchFamily="18" charset="0"/>
                <a:sym typeface="+mn-lt"/>
              </a:rPr>
              <a:t>Lịch sử</a:t>
            </a:r>
            <a:endParaRPr lang="en-US" altLang="zh-CN" sz="5400" b="1" spc="450" dirty="0">
              <a:solidFill>
                <a:srgbClr val="BC324B">
                  <a:alpha val="52000"/>
                </a:srgbClr>
              </a:solidFill>
              <a:latin typeface="Times New Roman" panose="02020603050405020304" pitchFamily="18" charset="0"/>
              <a:cs typeface="Times New Roman" panose="02020603050405020304" pitchFamily="18" charset="0"/>
              <a:sym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06" y="786170"/>
            <a:ext cx="3467287" cy="256025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a:fillRect/>
          </a:stretch>
        </p:blipFill>
        <p:spPr>
          <a:xfrm rot="20981226">
            <a:off x="-350310" y="3205285"/>
            <a:ext cx="1823849" cy="20162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a:fillRect/>
          </a:stretch>
        </p:blipFill>
        <p:spPr>
          <a:xfrm rot="5400000" flipV="1">
            <a:off x="7373893" y="-775114"/>
            <a:ext cx="1823849" cy="2016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39502"/>
            <a:ext cx="8496944" cy="1051955"/>
          </a:xfrm>
          <a:prstGeom prst="rect">
            <a:avLst/>
          </a:prstGeom>
          <a:noFill/>
        </p:spPr>
        <p:txBody>
          <a:bodyPr wrap="square">
            <a:spAutoFit/>
          </a:bodyPr>
          <a:lstStyle/>
          <a:p>
            <a:pPr marL="0" marR="0">
              <a:lnSpc>
                <a:spcPct val="115000"/>
              </a:lnSpc>
              <a:spcBef>
                <a:spcPts val="0"/>
              </a:spcBef>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b. </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Tại sao Đảng và Chính phủ lại quyết định xây dựng một nhà máy cơ khí hiện đại?</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301713" y="2010256"/>
            <a:ext cx="230425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libri" panose="020F0502020204030204" pitchFamily="34" charset="0"/>
                <a:cs typeface="Times New Roman" panose="02020603050405020304" pitchFamily="18" charset="0"/>
              </a:rPr>
              <a:t>N</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hà máy cơ khí hiện đại</a:t>
            </a:r>
            <a:endParaRPr lang="en-US" sz="2800"/>
          </a:p>
        </p:txBody>
      </p:sp>
      <p:cxnSp>
        <p:nvCxnSpPr>
          <p:cNvPr id="8" name="Straight Arrow Connector 7"/>
          <p:cNvCxnSpPr/>
          <p:nvPr/>
        </p:nvCxnSpPr>
        <p:spPr>
          <a:xfrm flipV="1">
            <a:off x="2319132" y="2024959"/>
            <a:ext cx="122413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4735" y="1369056"/>
            <a:ext cx="5182004" cy="1764394"/>
          </a:xfrm>
          <a:prstGeom prst="rect">
            <a:avLst/>
          </a:prstGeom>
          <a:noFill/>
        </p:spPr>
        <p:txBody>
          <a:bodyPr wrap="square">
            <a:spAutoFit/>
          </a:bodyPr>
          <a:lstStyle/>
          <a:p>
            <a:pPr marL="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Trang bị máy móc hiện đại cho miền Bắc, thay thế các công cụ thô sơ, việc này giúp tăng năng suất và chất lượng lao động.</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a:endCxn id="14" idx="1"/>
          </p:cNvCxnSpPr>
          <p:nvPr/>
        </p:nvCxnSpPr>
        <p:spPr>
          <a:xfrm>
            <a:off x="2285458" y="2967794"/>
            <a:ext cx="1256767" cy="97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42225" y="3528194"/>
            <a:ext cx="5164513"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rPr>
              <a:t>Làm nòng cốt cho ngành công nghiệp nước ta.</a:t>
            </a:r>
            <a:endParaRPr lang="en-US" sz="2400"/>
          </a:p>
        </p:txBody>
      </p:sp>
      <p:sp>
        <p:nvSpPr>
          <p:cNvPr id="16" name="Arrow: Right 15"/>
          <p:cNvSpPr/>
          <p:nvPr/>
        </p:nvSpPr>
        <p:spPr>
          <a:xfrm>
            <a:off x="1547664" y="4362368"/>
            <a:ext cx="504056"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8" name="TextBox 17"/>
          <p:cNvSpPr txBox="1"/>
          <p:nvPr/>
        </p:nvSpPr>
        <p:spPr>
          <a:xfrm>
            <a:off x="2143791" y="4280778"/>
            <a:ext cx="5164513" cy="523220"/>
          </a:xfrm>
          <a:prstGeom prst="rect">
            <a:avLst/>
          </a:prstGeom>
          <a:noFill/>
        </p:spPr>
        <p:txBody>
          <a:bodyPr wrap="square">
            <a:spAutoFit/>
          </a:bodyPr>
          <a:lstStyle/>
          <a:p>
            <a:r>
              <a:rPr lang="en-US" sz="2800" b="1">
                <a:solidFill>
                  <a:srgbClr val="FF0000"/>
                </a:solidFill>
                <a:effectLst/>
                <a:latin typeface="Times New Roman" panose="02020603050405020304" pitchFamily="18" charset="0"/>
                <a:ea typeface="Calibri" panose="020F0502020204030204" pitchFamily="34" charset="0"/>
              </a:rPr>
              <a:t>Đó là Nhà máy Cơ khí Hà Nội </a:t>
            </a:r>
            <a:endParaRPr lang="en-US"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4" grpId="0"/>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60381"/>
            <a:ext cx="5112568" cy="2677656"/>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rPr>
              <a:t>Để xây dựng thành công chủ nghĩa xã hội, để làm hậu phương lớn cho miền Nam, chúng ta cần công nghiệp hóa nền sản xuất của nước nhà. Việc xây dựng các nhà máy hiện đại là điều tất yếu. Nhà máy Cơ khí Hà Nội là nhà máy hiện đại đầu tiên của nước ta.</a:t>
            </a:r>
            <a:endParaRPr lang="en-US" sz="2400"/>
          </a:p>
        </p:txBody>
      </p:sp>
      <p:sp>
        <p:nvSpPr>
          <p:cNvPr id="4" name="椭圆 53"/>
          <p:cNvSpPr/>
          <p:nvPr/>
        </p:nvSpPr>
        <p:spPr>
          <a:xfrm>
            <a:off x="395536" y="339502"/>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 name="TextBox 4"/>
          <p:cNvSpPr txBox="1"/>
          <p:nvPr/>
        </p:nvSpPr>
        <p:spPr>
          <a:xfrm>
            <a:off x="1021336" y="323426"/>
            <a:ext cx="7583112" cy="52322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solidFill>
                  <a:srgbClr val="C00000"/>
                </a:solidFill>
                <a:latin typeface="Times New Roman" panose="02020603050405020304" pitchFamily="18" charset="0"/>
                <a:cs typeface="Times New Roman" panose="02020603050405020304" pitchFamily="18" charset="0"/>
              </a:rPr>
              <a:t>Hoàn cảnh ra đời của Nhà máy Cơ khí Hà Nội</a:t>
            </a:r>
            <a:endParaRPr lang="vi-VN" sz="2800" b="1" i="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8149" y="1131478"/>
            <a:ext cx="1800200" cy="584775"/>
          </a:xfrm>
          <a:prstGeom prst="rect">
            <a:avLst/>
          </a:prstGeom>
          <a:noFill/>
        </p:spPr>
        <p:txBody>
          <a:bodyPr wrap="square" rtlCol="0">
            <a:spAutoFit/>
          </a:bodyPr>
          <a:lstStyle/>
          <a:p>
            <a:r>
              <a:rPr lang="en-US" sz="3200" b="1" i="1" u="sng">
                <a:solidFill>
                  <a:srgbClr val="002060"/>
                </a:solidFill>
                <a:latin typeface="Times New Roman" panose="02020603050405020304" pitchFamily="18" charset="0"/>
                <a:cs typeface="Times New Roman" panose="02020603050405020304" pitchFamily="18" charset="0"/>
              </a:rPr>
              <a:t>Kết luận:</a:t>
            </a:r>
            <a:endParaRPr lang="en-US" sz="3200" b="1" i="1" u="sng">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60438">
            <a:off x="5746257" y="1981439"/>
            <a:ext cx="3059085" cy="25114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54" name="椭圆 53"/>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2</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p:cNvSpPr txBox="1"/>
          <p:nvPr/>
        </p:nvSpPr>
        <p:spPr>
          <a:xfrm>
            <a:off x="1835696" y="2493679"/>
            <a:ext cx="5832648"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a:latin typeface="Times New Roman" panose="02020603050405020304" pitchFamily="18" charset="0"/>
                <a:cs typeface="Times New Roman" panose="02020603050405020304" pitchFamily="18" charset="0"/>
              </a:rPr>
              <a:t>Quá trình xây dựng </a:t>
            </a:r>
            <a:r>
              <a:rPr lang="vi-VN" sz="4400" b="1" i="1">
                <a:latin typeface="Times New Roman" panose="02020603050405020304" pitchFamily="18" charset="0"/>
                <a:cs typeface="Times New Roman" panose="02020603050405020304" pitchFamily="18" charset="0"/>
              </a:rPr>
              <a:t>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2">
            <a:extLst>
              <a:ext uri="{28A0092B-C50C-407E-A947-70E740481C1C}">
                <a14:useLocalDpi xmlns:a14="http://schemas.microsoft.com/office/drawing/2010/main" val="0"/>
              </a:ext>
            </a:extLst>
          </a:blip>
          <a:srcRect l="55512" t="2401" r="14563" b="52800"/>
          <a:stretch>
            <a:fillRect/>
          </a:stretch>
        </p:blipFill>
        <p:spPr>
          <a:xfrm flipH="1">
            <a:off x="-16188" y="2267648"/>
            <a:ext cx="2031096" cy="3080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452506"/>
            <a:ext cx="6192688"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Video 1: Quá trình xây dựng Nhà máy Cơ khí Hà Nội </a:t>
            </a: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1865" y="737624"/>
          <a:ext cx="8360269" cy="3682904"/>
        </p:xfrm>
        <a:graphic>
          <a:graphicData uri="http://schemas.openxmlformats.org/drawingml/2006/table">
            <a:tbl>
              <a:tblPr/>
              <a:tblGrid>
                <a:gridCol w="3316039"/>
                <a:gridCol w="5044230"/>
              </a:tblGrid>
              <a:tr h="52528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NHÀ MÁY CƠ KHÍ HÀ NỘI</a:t>
                      </a:r>
                      <a:endParaRPr kumimoji="0" lang="en-US" sz="24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Thời gian khởi công</a:t>
                      </a: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Địa điểm</a:t>
                      </a: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1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Diện tích</a:t>
                      </a: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41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Quy mô</a:t>
                      </a:r>
                      <a:endPar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05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Thời gian khánh thành</a:t>
                      </a: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Arial" panose="020B0604020202020204" pitchFamily="34"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26">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Nước giúp đỡ ta</a:t>
                      </a:r>
                      <a:endPar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endParaRPr kumimoji="0" lang="en-US" sz="2400" b="0" i="0" u="none" strike="noStrike" cap="none" normalizeH="0" baseline="0" dirty="0">
                        <a:ln>
                          <a:noFill/>
                        </a:ln>
                        <a:solidFill>
                          <a:schemeClr val="tx1"/>
                        </a:solidFill>
                        <a:effectLst/>
                        <a:latin typeface="Arial" panose="020B0604020202020204" pitchFamily="34"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 Box 65"/>
          <p:cNvSpPr txBox="1">
            <a:spLocks noChangeArrowheads="1"/>
          </p:cNvSpPr>
          <p:nvPr/>
        </p:nvSpPr>
        <p:spPr bwMode="auto">
          <a:xfrm>
            <a:off x="3635896" y="1212100"/>
            <a:ext cx="3672408"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dirty="0">
                <a:solidFill>
                  <a:srgbClr val="FF3300"/>
                </a:solidFill>
                <a:latin typeface="Times New Roman" panose="02020603050405020304" pitchFamily="18" charset="0"/>
              </a:rPr>
              <a:t>T</a:t>
            </a:r>
            <a:r>
              <a:rPr lang="en-US" sz="2400" b="1" dirty="0" err="1">
                <a:solidFill>
                  <a:srgbClr val="FF3300"/>
                </a:solidFill>
                <a:latin typeface="Times New Roman" panose="02020603050405020304" pitchFamily="18" charset="0"/>
              </a:rPr>
              <a:t>háng</a:t>
            </a:r>
            <a:r>
              <a:rPr lang="en-US" sz="2400" b="1" dirty="0">
                <a:solidFill>
                  <a:srgbClr val="FF3300"/>
                </a:solidFill>
                <a:latin typeface="Times New Roman" panose="02020603050405020304" pitchFamily="18" charset="0"/>
              </a:rPr>
              <a:t> 12/1955</a:t>
            </a:r>
            <a:endParaRPr lang="en-US" sz="2400" b="1" dirty="0">
              <a:solidFill>
                <a:srgbClr val="FF3300"/>
              </a:solidFill>
              <a:latin typeface="Times New Roman" panose="02020603050405020304" pitchFamily="18" charset="0"/>
            </a:endParaRPr>
          </a:p>
        </p:txBody>
      </p:sp>
      <p:sp>
        <p:nvSpPr>
          <p:cNvPr id="4" name="Text Box 65"/>
          <p:cNvSpPr txBox="1">
            <a:spLocks noChangeArrowheads="1"/>
          </p:cNvSpPr>
          <p:nvPr/>
        </p:nvSpPr>
        <p:spPr bwMode="auto">
          <a:xfrm>
            <a:off x="3635896" y="1639751"/>
            <a:ext cx="5328591"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a:solidFill>
                  <a:srgbClr val="FF3300"/>
                </a:solidFill>
                <a:latin typeface="Times New Roman" panose="02020603050405020304" pitchFamily="18" charset="0"/>
              </a:rPr>
              <a:t>Phía tây nam Thủ đô Hà Nội</a:t>
            </a:r>
            <a:endParaRPr lang="en-US" sz="2400" b="1">
              <a:solidFill>
                <a:srgbClr val="FF3300"/>
              </a:solidFill>
              <a:latin typeface="Times New Roman" panose="02020603050405020304" pitchFamily="18" charset="0"/>
            </a:endParaRPr>
          </a:p>
        </p:txBody>
      </p:sp>
      <p:sp>
        <p:nvSpPr>
          <p:cNvPr id="5" name="Text Box 65"/>
          <p:cNvSpPr txBox="1">
            <a:spLocks noChangeArrowheads="1"/>
          </p:cNvSpPr>
          <p:nvPr/>
        </p:nvSpPr>
        <p:spPr bwMode="auto">
          <a:xfrm>
            <a:off x="3635896" y="2104732"/>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a:solidFill>
                  <a:srgbClr val="FF3300"/>
                </a:solidFill>
                <a:latin typeface="Times New Roman" panose="02020603050405020304" pitchFamily="18" charset="0"/>
              </a:rPr>
              <a:t>Hơn 10 vạn mét vuông</a:t>
            </a:r>
            <a:endParaRPr lang="en-US" sz="2400" b="1">
              <a:solidFill>
                <a:srgbClr val="FF3300"/>
              </a:solidFill>
              <a:latin typeface="Times New Roman" panose="02020603050405020304" pitchFamily="18" charset="0"/>
            </a:endParaRPr>
          </a:p>
        </p:txBody>
      </p:sp>
      <p:sp>
        <p:nvSpPr>
          <p:cNvPr id="6" name="Text Box 65"/>
          <p:cNvSpPr txBox="1">
            <a:spLocks noChangeArrowheads="1"/>
          </p:cNvSpPr>
          <p:nvPr/>
        </p:nvSpPr>
        <p:spPr bwMode="auto">
          <a:xfrm>
            <a:off x="3635563" y="2508128"/>
            <a:ext cx="5472606" cy="102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dirty="0">
                <a:solidFill>
                  <a:srgbClr val="FF3300"/>
                </a:solidFill>
                <a:latin typeface="Times New Roman" panose="02020603050405020304" pitchFamily="18" charset="0"/>
              </a:rPr>
              <a:t>Lớn nhất khu vực Đông Nam Á thời bấy giờ</a:t>
            </a:r>
            <a:endParaRPr lang="en-US" sz="2400" b="1" dirty="0">
              <a:solidFill>
                <a:srgbClr val="FF3300"/>
              </a:solidFill>
              <a:latin typeface="Times New Roman" panose="02020603050405020304" pitchFamily="18" charset="0"/>
            </a:endParaRPr>
          </a:p>
        </p:txBody>
      </p:sp>
      <p:sp>
        <p:nvSpPr>
          <p:cNvPr id="7" name="Text Box 65"/>
          <p:cNvSpPr txBox="1">
            <a:spLocks noChangeArrowheads="1"/>
          </p:cNvSpPr>
          <p:nvPr/>
        </p:nvSpPr>
        <p:spPr bwMode="auto">
          <a:xfrm>
            <a:off x="3635896" y="3372324"/>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dirty="0">
                <a:solidFill>
                  <a:srgbClr val="FF3300"/>
                </a:solidFill>
                <a:latin typeface="Times New Roman" panose="02020603050405020304" pitchFamily="18" charset="0"/>
              </a:rPr>
              <a:t>Tháng 4/1958</a:t>
            </a:r>
            <a:endParaRPr lang="en-US" sz="2400" b="1" dirty="0">
              <a:solidFill>
                <a:srgbClr val="FF3300"/>
              </a:solidFill>
              <a:latin typeface="Times New Roman" panose="02020603050405020304" pitchFamily="18" charset="0"/>
            </a:endParaRPr>
          </a:p>
        </p:txBody>
      </p:sp>
      <p:sp>
        <p:nvSpPr>
          <p:cNvPr id="8" name="Text Box 65"/>
          <p:cNvSpPr txBox="1">
            <a:spLocks noChangeArrowheads="1"/>
          </p:cNvSpPr>
          <p:nvPr/>
        </p:nvSpPr>
        <p:spPr bwMode="auto">
          <a:xfrm>
            <a:off x="3742073" y="3846366"/>
            <a:ext cx="4464496"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vi-VN" sz="2400" b="1">
                <a:solidFill>
                  <a:srgbClr val="FF3300"/>
                </a:solidFill>
                <a:latin typeface="Times New Roman" panose="02020603050405020304" pitchFamily="18" charset="0"/>
              </a:rPr>
              <a:t>Liên Xô</a:t>
            </a:r>
            <a:endParaRPr lang="en-US" sz="2400" b="1">
              <a:solidFill>
                <a:srgbClr val="FF3300"/>
              </a:solidFill>
              <a:latin typeface="Times New Roman" panose="02020603050405020304" pitchFamily="18" charset="0"/>
            </a:endParaRPr>
          </a:p>
        </p:txBody>
      </p:sp>
      <p:sp>
        <p:nvSpPr>
          <p:cNvPr id="9" name="TextBox 8"/>
          <p:cNvSpPr txBox="1"/>
          <p:nvPr/>
        </p:nvSpPr>
        <p:spPr>
          <a:xfrm>
            <a:off x="916541" y="124275"/>
            <a:ext cx="7848872" cy="461665"/>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hoàn thành bảng sau:</a:t>
            </a:r>
            <a:endParaRPr lang="en-US" sz="2400"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ppt_w*0.7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7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0.7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ppt_w*0.7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0.7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strVal val="#ppt_w*0.7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56"/>
          <p:cNvSpPr/>
          <p:nvPr/>
        </p:nvSpPr>
        <p:spPr>
          <a:xfrm>
            <a:off x="467544" y="339502"/>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3" name="TextBox 2"/>
          <p:cNvSpPr txBox="1"/>
          <p:nvPr/>
        </p:nvSpPr>
        <p:spPr>
          <a:xfrm>
            <a:off x="971600" y="339502"/>
            <a:ext cx="7359330" cy="523220"/>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0677" y="1329019"/>
            <a:ext cx="4086976" cy="24854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07504" y="4155926"/>
            <a:ext cx="5184576"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Lễ khánh thành Nhà máy Cơ khí Hà Nội </a:t>
            </a:r>
            <a:endParaRPr lang="en-US" sz="2400" i="1">
              <a:latin typeface="Times New Roman" panose="02020603050405020304" pitchFamily="18" charset="0"/>
              <a:cs typeface="Times New Roman" panose="02020603050405020304" pitchFamily="18" charset="0"/>
            </a:endParaRPr>
          </a:p>
        </p:txBody>
      </p:sp>
      <p:sp>
        <p:nvSpPr>
          <p:cNvPr id="7" name="TextBox 6"/>
          <p:cNvSpPr txBox="1"/>
          <p:nvPr/>
        </p:nvSpPr>
        <p:spPr>
          <a:xfrm>
            <a:off x="5076056" y="1329019"/>
            <a:ext cx="3816424" cy="2677656"/>
          </a:xfrm>
          <a:prstGeom prst="rect">
            <a:avLst/>
          </a:prstGeom>
          <a:noFill/>
        </p:spPr>
        <p:txBody>
          <a:bodyPr wrap="square">
            <a:spAutoFit/>
          </a:bodyPr>
          <a:lstStyle/>
          <a:p>
            <a:pPr lvl="0" algn="just"/>
            <a:r>
              <a:rPr lang="vi-VN" sz="2800">
                <a:solidFill>
                  <a:schemeClr val="tx1"/>
                </a:solidFill>
                <a:latin typeface="Times New Roman" panose="02020603050405020304" pitchFamily="18" charset="0"/>
                <a:cs typeface="Times New Roman" panose="02020603050405020304" pitchFamily="18" charset="0"/>
              </a:rPr>
              <a:t>Nhà máy Cơ khí Hà Nội khởi công xây dựng vào tháng 12-1955 với sự giúp đỡ của Liên Xô và đến tháng 4-1958 thì hoàn thành.</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618774" flipH="1">
            <a:off x="8079234" y="3639491"/>
            <a:ext cx="1351937" cy="14945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54" name="椭圆 53"/>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3</a:t>
            </a:r>
            <a:endParaRPr lang="zh-CN" altLang="en-US" sz="7200">
              <a:latin typeface="Times New Roman" panose="02020603050405020304" pitchFamily="18" charset="0"/>
              <a:cs typeface="Times New Roman" panose="02020603050405020304" pitchFamily="18" charset="0"/>
              <a:sym typeface="+mn-lt"/>
            </a:endParaRPr>
          </a:p>
        </p:txBody>
      </p:sp>
      <p:pic>
        <p:nvPicPr>
          <p:cNvPr id="50" name="Picture 49"/>
          <p:cNvPicPr>
            <a:picLocks noChangeAspect="1"/>
          </p:cNvPicPr>
          <p:nvPr/>
        </p:nvPicPr>
        <p:blipFill rotWithShape="1">
          <a:blip r:embed="rId2">
            <a:extLst>
              <a:ext uri="{28A0092B-C50C-407E-A947-70E740481C1C}">
                <a14:useLocalDpi xmlns:a14="http://schemas.microsoft.com/office/drawing/2010/main" val="0"/>
              </a:ext>
            </a:extLst>
          </a:blip>
          <a:srcRect l="55512" t="2401" r="14563" b="52800"/>
          <a:stretch>
            <a:fillRect/>
          </a:stretch>
        </p:blipFill>
        <p:spPr>
          <a:xfrm flipH="1">
            <a:off x="-16188" y="2267648"/>
            <a:ext cx="2031096" cy="3080029"/>
          </a:xfrm>
          <a:prstGeom prst="rect">
            <a:avLst/>
          </a:prstGeom>
        </p:spPr>
      </p:pic>
      <p:sp>
        <p:nvSpPr>
          <p:cNvPr id="7" name="TextBox 6"/>
          <p:cNvSpPr txBox="1"/>
          <p:nvPr/>
        </p:nvSpPr>
        <p:spPr>
          <a:xfrm>
            <a:off x="882389" y="2334472"/>
            <a:ext cx="7488832" cy="1754326"/>
          </a:xfrm>
          <a:prstGeom prst="rect">
            <a:avLst/>
          </a:prstGeom>
          <a:noFill/>
        </p:spPr>
        <p:txBody>
          <a:bodyPr wrap="square">
            <a:spAutoFit/>
          </a:bodyPr>
          <a:lstStyle/>
          <a:p>
            <a:pPr algn="ctr"/>
            <a:r>
              <a:rPr lang="vi-VN" sz="5400" b="1" i="1">
                <a:latin typeface="Times New Roman" panose="02020603050405020304" pitchFamily="18" charset="0"/>
                <a:cs typeface="Times New Roman" panose="02020603050405020304" pitchFamily="18" charset="0"/>
              </a:rPr>
              <a:t>Những đóng góp của Nhà máy Cơ khí Hà Nội</a:t>
            </a:r>
            <a:endParaRPr lang="vi-VN" sz="54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endParaRPr lang="en-US" sz="2400" i="1">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9552" y="1311610"/>
            <a:ext cx="3528392" cy="252028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41530" y="4011910"/>
            <a:ext cx="3190384" cy="707886"/>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Bác Hồ đang xem sản phẩm đầu tiên của nhà máy</a:t>
            </a:r>
            <a:endParaRPr lang="en-US" sz="2000" i="1">
              <a:latin typeface="Times New Roman" panose="02020603050405020304" pitchFamily="18" charset="0"/>
              <a:cs typeface="Times New Roman" panose="02020603050405020304" pitchFamily="18" charset="0"/>
            </a:endParaRPr>
          </a:p>
        </p:txBody>
      </p:sp>
      <p:sp>
        <p:nvSpPr>
          <p:cNvPr id="8" name="TextBox 7"/>
          <p:cNvSpPr txBox="1"/>
          <p:nvPr/>
        </p:nvSpPr>
        <p:spPr>
          <a:xfrm>
            <a:off x="5076056" y="3977016"/>
            <a:ext cx="3190384"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phay</a:t>
            </a:r>
            <a:endParaRPr lang="en-US" sz="2000" i="1">
              <a:latin typeface="Times New Roman" panose="02020603050405020304" pitchFamily="18" charset="0"/>
              <a:cs typeface="Times New Roman" panose="02020603050405020304" pitchFamily="18" charset="0"/>
            </a:endParaRPr>
          </a:p>
        </p:txBody>
      </p:sp>
      <p:pic>
        <p:nvPicPr>
          <p:cNvPr id="9" name="Picture 4" descr="Máy phay c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555" y="1302001"/>
            <a:ext cx="3719427" cy="2529889"/>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83518"/>
            <a:ext cx="5472608" cy="369332"/>
          </a:xfrm>
          <a:prstGeom prst="rect">
            <a:avLst/>
          </a:prstGeom>
          <a:noFill/>
        </p:spPr>
        <p:txBody>
          <a:bodyPr wrap="square" rtlCol="0">
            <a:spAutoFit/>
          </a:bodyPr>
          <a:lstStyle/>
          <a:p>
            <a:r>
              <a:rPr lang="en-US"/>
              <a:t>Video 2: Những sản phẩm của nhà máy cơ khí Hà Nội</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7494"/>
            <a:ext cx="8208912" cy="830997"/>
          </a:xfrm>
          <a:prstGeom prst="rect">
            <a:avLst/>
          </a:prstGeom>
          <a:noFill/>
        </p:spPr>
        <p:txBody>
          <a:bodyPr wrap="square" rtlCol="0">
            <a:spAutoFit/>
          </a:bodyPr>
          <a:lstStyle/>
          <a:p>
            <a:r>
              <a:rPr lang="en-US" sz="2400" i="1">
                <a:solidFill>
                  <a:srgbClr val="002060"/>
                </a:solidFill>
                <a:latin typeface="Times New Roman" panose="02020603050405020304" pitchFamily="18" charset="0"/>
                <a:cs typeface="Times New Roman" panose="02020603050405020304" pitchFamily="18" charset="0"/>
              </a:rPr>
              <a:t>Sau khi xem video và đọc SGK, hãy kể tên một số sản phẩm của Nhà máy Cơ khí Hà Nội?</a:t>
            </a:r>
            <a:endParaRPr lang="en-US" sz="2400" i="1">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5576" y="4045009"/>
            <a:ext cx="2006813"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tiện</a:t>
            </a:r>
            <a:endParaRPr lang="en-US" sz="2000" i="1">
              <a:latin typeface="Times New Roman" panose="02020603050405020304" pitchFamily="18" charset="0"/>
              <a:cs typeface="Times New Roman" panose="02020603050405020304" pitchFamily="18" charset="0"/>
            </a:endParaRPr>
          </a:p>
        </p:txBody>
      </p:sp>
      <p:sp>
        <p:nvSpPr>
          <p:cNvPr id="8" name="TextBox 7"/>
          <p:cNvSpPr txBox="1"/>
          <p:nvPr/>
        </p:nvSpPr>
        <p:spPr>
          <a:xfrm>
            <a:off x="3464937" y="4026540"/>
            <a:ext cx="1944216" cy="400110"/>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Máy khoan</a:t>
            </a:r>
            <a:endParaRPr lang="en-US" sz="2000"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extLst>
              <a:ext uri="{BEBA8EAE-BF5A-486C-A8C5-ECC9F3942E4B}">
                <a14:imgProps xmlns:a14="http://schemas.microsoft.com/office/drawing/2010/main">
                  <a14:imgLayer r:embed="rId2">
                    <a14:imgEffect>
                      <a14:backgroundRemoval t="2593" b="98889" l="3209" r="91444">
                        <a14:foregroundMark x1="27807" y1="6296" x2="27807" y2="6296"/>
                        <a14:foregroundMark x1="58289" y1="2593" x2="58289" y2="2593"/>
                        <a14:foregroundMark x1="91444" y1="9259" x2="91444" y2="9259"/>
                        <a14:foregroundMark x1="30481" y1="93704" x2="30481" y2="93704"/>
                        <a14:foregroundMark x1="3209" y1="89259" x2="3209" y2="89259"/>
                        <a14:foregroundMark x1="33155" y1="98889" x2="33155" y2="98889"/>
                      </a14:backgroundRemoval>
                    </a14:imgEffect>
                  </a14:imgLayer>
                </a14:imgProps>
              </a:ext>
              <a:ext uri="{28A0092B-C50C-407E-A947-70E740481C1C}">
                <a14:useLocalDpi xmlns:a14="http://schemas.microsoft.com/office/drawing/2010/main" val="0"/>
              </a:ext>
            </a:extLst>
          </a:blip>
          <a:stretch>
            <a:fillRect/>
          </a:stretch>
        </p:blipFill>
        <p:spPr>
          <a:xfrm>
            <a:off x="3948980" y="1685063"/>
            <a:ext cx="1246806" cy="180020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2988"/>
          <a:stretch>
            <a:fillRect/>
          </a:stretch>
        </p:blipFill>
        <p:spPr>
          <a:xfrm>
            <a:off x="474705" y="1328685"/>
            <a:ext cx="3017941" cy="206755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0" name="TextBox 9"/>
          <p:cNvSpPr txBox="1"/>
          <p:nvPr/>
        </p:nvSpPr>
        <p:spPr>
          <a:xfrm>
            <a:off x="5444956" y="3626430"/>
            <a:ext cx="3600400" cy="1200329"/>
          </a:xfrm>
          <a:prstGeom prst="rect">
            <a:avLst/>
          </a:prstGeom>
          <a:noFill/>
        </p:spPr>
        <p:txBody>
          <a:bodyPr wrap="square">
            <a:spAutoFit/>
          </a:bodyPr>
          <a:lstStyle/>
          <a:p>
            <a:pPr algn="ctr"/>
            <a:r>
              <a:rPr lang="en-US" b="0" i="1">
                <a:solidFill>
                  <a:srgbClr val="000000"/>
                </a:solidFill>
                <a:effectLst/>
                <a:latin typeface="Times New Roman" panose="02020603050405020304" pitchFamily="18" charset="0"/>
                <a:cs typeface="Times New Roman" panose="02020603050405020304" pitchFamily="18" charset="0"/>
              </a:rPr>
              <a:t>Tên lửa A12: gọn nhẹ, bắn phá dữ dội vào các sân bay, khu quân sự, … gây bao nỗi kinh hoàng cho Mĩ và quân đội Sài Gòn</a:t>
            </a:r>
            <a:endParaRPr lang="en-US">
              <a:latin typeface="Times New Roman" panose="02020603050405020304" pitchFamily="18" charset="0"/>
              <a:cs typeface="Times New Roman" panose="02020603050405020304" pitchFamily="18" charset="0"/>
            </a:endParaRPr>
          </a:p>
        </p:txBody>
      </p:sp>
      <p:pic>
        <p:nvPicPr>
          <p:cNvPr id="11" name="Picture 4" descr="Tên lửa A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328684"/>
            <a:ext cx="3017941" cy="206755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p:cNvSpPr txBox="1"/>
          <p:nvPr/>
        </p:nvSpPr>
        <p:spPr>
          <a:xfrm>
            <a:off x="3010177" y="1707654"/>
            <a:ext cx="568863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Khởi động</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p:cNvGrpSpPr/>
          <p:nvPr/>
        </p:nvGrpSpPr>
        <p:grpSpPr>
          <a:xfrm>
            <a:off x="467544" y="51470"/>
            <a:ext cx="8475675" cy="1152128"/>
            <a:chOff x="226150" y="186636"/>
            <a:chExt cx="8475675" cy="1152128"/>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226150" y="186636"/>
              <a:ext cx="4417857" cy="1152128"/>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4283968" y="186636"/>
              <a:ext cx="4417857" cy="1152128"/>
            </a:xfrm>
            <a:prstGeom prst="rect">
              <a:avLst/>
            </a:prstGeom>
          </p:spPr>
        </p:pic>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5512" t="2401" r="14563" b="52800"/>
          <a:stretch>
            <a:fillRect/>
          </a:stretch>
        </p:blipFill>
        <p:spPr>
          <a:xfrm>
            <a:off x="-161527" y="1528080"/>
            <a:ext cx="3171704" cy="35543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3568" y="328474"/>
            <a:ext cx="7848872" cy="954107"/>
          </a:xfrm>
          <a:prstGeom prst="rect">
            <a:avLst/>
          </a:prstGeom>
          <a:noFill/>
        </p:spPr>
        <p:txBody>
          <a:bodyPr wrap="square">
            <a:spAutoFit/>
          </a:bodyPr>
          <a:lstStyle/>
          <a:p>
            <a:pPr algn="just"/>
            <a:r>
              <a:rPr lang="vi-VN" sz="2800" b="1">
                <a:solidFill>
                  <a:srgbClr val="C00000"/>
                </a:solidFill>
                <a:latin typeface="Times New Roman" panose="02020603050405020304" pitchFamily="18" charset="0"/>
              </a:rPr>
              <a:t>Nhà máy Cơ khí Hà Nội đã có đóng góp gì trong công cuộc xây dựng và bảo vệ đất nước ?</a:t>
            </a:r>
            <a:endParaRPr lang="en-US" sz="2800">
              <a:solidFill>
                <a:srgbClr val="C00000"/>
              </a:solidFill>
            </a:endParaRPr>
          </a:p>
        </p:txBody>
      </p:sp>
      <p:sp>
        <p:nvSpPr>
          <p:cNvPr id="10" name="Arrow: Right 9"/>
          <p:cNvSpPr/>
          <p:nvPr/>
        </p:nvSpPr>
        <p:spPr>
          <a:xfrm>
            <a:off x="395536" y="1491630"/>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TextBox 11"/>
          <p:cNvSpPr txBox="1"/>
          <p:nvPr/>
        </p:nvSpPr>
        <p:spPr>
          <a:xfrm>
            <a:off x="1115616" y="1436171"/>
            <a:ext cx="7128792" cy="830997"/>
          </a:xfrm>
          <a:prstGeom prst="rect">
            <a:avLst/>
          </a:prstGeom>
          <a:noFill/>
        </p:spPr>
        <p:txBody>
          <a:bodyPr wrap="square">
            <a:spAutoFit/>
          </a:bodyPr>
          <a:lstStyle/>
          <a:p>
            <a:pPr algn="just" eaLnBrk="1" hangingPunct="1">
              <a:spcBef>
                <a:spcPct val="50000"/>
              </a:spcBef>
              <a:buFont typeface="Wingdings" panose="05000000000000000000" pitchFamily="2" charset="2"/>
              <a:buNone/>
            </a:pPr>
            <a:r>
              <a:rPr lang="en-US" sz="2400" b="1">
                <a:latin typeface="Times New Roman" panose="02020603050405020304" pitchFamily="18" charset="0"/>
              </a:rPr>
              <a:t>Đóng góp vào c</a:t>
            </a:r>
            <a:r>
              <a:rPr lang="vi-VN" sz="2400" b="1">
                <a:latin typeface="Times New Roman" panose="02020603050405020304" pitchFamily="18" charset="0"/>
              </a:rPr>
              <a:t>ông cuộc lao động xây dựng chủ nghĩa xã hội ở miền Bắc.</a:t>
            </a:r>
            <a:endParaRPr lang="vi-VN" sz="2400" b="1">
              <a:latin typeface="Times New Roman" panose="02020603050405020304" pitchFamily="18" charset="0"/>
            </a:endParaRPr>
          </a:p>
        </p:txBody>
      </p:sp>
      <p:sp>
        <p:nvSpPr>
          <p:cNvPr id="13" name="Arrow: Right 12"/>
          <p:cNvSpPr/>
          <p:nvPr/>
        </p:nvSpPr>
        <p:spPr>
          <a:xfrm>
            <a:off x="397732" y="2500612"/>
            <a:ext cx="576064" cy="36004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TextBox 14"/>
          <p:cNvSpPr txBox="1"/>
          <p:nvPr/>
        </p:nvSpPr>
        <p:spPr>
          <a:xfrm>
            <a:off x="1043608" y="2420758"/>
            <a:ext cx="7200800" cy="830997"/>
          </a:xfrm>
          <a:prstGeom prst="rect">
            <a:avLst/>
          </a:prstGeom>
          <a:noFill/>
        </p:spPr>
        <p:txBody>
          <a:bodyPr wrap="square">
            <a:spAutoFit/>
          </a:bodyPr>
          <a:lstStyle/>
          <a:p>
            <a:r>
              <a:rPr lang="vi-VN" sz="2400" b="1">
                <a:latin typeface="Times New Roman" panose="02020603050405020304" pitchFamily="18" charset="0"/>
              </a:rPr>
              <a:t>Cùng bộ đội đánh giặc trên chiến trường miền Nam (tên lửa A12). </a:t>
            </a:r>
            <a:endParaRPr lang="en-US" sz="2400"/>
          </a:p>
        </p:txBody>
      </p:sp>
      <p:sp>
        <p:nvSpPr>
          <p:cNvPr id="17" name="Rectangle: Rounded Corners 16"/>
          <p:cNvSpPr/>
          <p:nvPr/>
        </p:nvSpPr>
        <p:spPr>
          <a:xfrm>
            <a:off x="323528" y="3509594"/>
            <a:ext cx="8496944"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latin typeface="Times New Roman" panose="02020603050405020304" pitchFamily="18" charset="0"/>
              </a:rPr>
              <a:t>Nhà máy Cơ khí Hà Nội luôn đạt được thành tích to lớn, góp phần quan trọng vào công cuộc xây dựng và bảo vệ Tổ Quốc.</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animBg="1"/>
      <p:bldP spid="15"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3646" y="1557230"/>
            <a:ext cx="1894953"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1958 - 1965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V="1">
            <a:off x="1979712" y="970883"/>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p:cNvSpPr/>
          <p:nvPr/>
        </p:nvSpPr>
        <p:spPr>
          <a:xfrm>
            <a:off x="2875266" y="356194"/>
            <a:ext cx="6048672" cy="81519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Sản xuất 3353 máy công cụ các loại, tên lửa A12 là một trong những sản phẩm phục vụ chiến trường.</a:t>
            </a:r>
            <a:endParaRPr lang="en-US" sz="2000">
              <a:latin typeface="Times New Roman" panose="02020603050405020304" pitchFamily="18" charset="0"/>
              <a:cs typeface="Times New Roman" panose="02020603050405020304" pitchFamily="18" charset="0"/>
            </a:endParaRPr>
          </a:p>
        </p:txBody>
      </p:sp>
      <p:sp>
        <p:nvSpPr>
          <p:cNvPr id="5" name="Rounded Rectangle 12"/>
          <p:cNvSpPr/>
          <p:nvPr/>
        </p:nvSpPr>
        <p:spPr>
          <a:xfrm>
            <a:off x="2875266" y="1588371"/>
            <a:ext cx="6048672" cy="438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9 lần đón Bác Hồ về thăm.</a:t>
            </a:r>
            <a:endParaRPr lang="en-US" sz="2000">
              <a:latin typeface="Times New Roman" panose="02020603050405020304" pitchFamily="18" charset="0"/>
              <a:cs typeface="Times New Roman" panose="02020603050405020304" pitchFamily="18" charset="0"/>
            </a:endParaRPr>
          </a:p>
        </p:txBody>
      </p:sp>
      <p:cxnSp>
        <p:nvCxnSpPr>
          <p:cNvPr id="6" name="Straight Arrow Connector 5"/>
          <p:cNvCxnSpPr>
            <a:endCxn id="5" idx="1"/>
          </p:cNvCxnSpPr>
          <p:nvPr/>
        </p:nvCxnSpPr>
        <p:spPr>
          <a:xfrm flipV="1">
            <a:off x="2004328" y="1807593"/>
            <a:ext cx="870938" cy="38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3142" y="2201414"/>
            <a:ext cx="870938" cy="425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22"/>
          <p:cNvSpPr/>
          <p:nvPr/>
        </p:nvSpPr>
        <p:spPr>
          <a:xfrm>
            <a:off x="2875266" y="2391811"/>
            <a:ext cx="6048672"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Nhà nước tặng thưởng </a:t>
            </a:r>
            <a:endParaRPr lang="en-US" sz="2000">
              <a:latin typeface="Times New Roman" panose="02020603050405020304" pitchFamily="18" charset="0"/>
              <a:cs typeface="Times New Roman" panose="02020603050405020304" pitchFamily="18" charset="0"/>
            </a:endParaRPr>
          </a:p>
          <a:p>
            <a:pPr algn="ctr"/>
            <a:r>
              <a:rPr lang="vi-VN" sz="2000">
                <a:latin typeface="Times New Roman" panose="02020603050405020304" pitchFamily="18" charset="0"/>
                <a:cs typeface="Times New Roman" panose="02020603050405020304" pitchFamily="18" charset="0"/>
              </a:rPr>
              <a:t>Huân chương Lao động hạng Nhất.</a:t>
            </a:r>
            <a:endParaRPr lang="en-US" sz="200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1983142" y="2222582"/>
            <a:ext cx="807365" cy="166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27"/>
          <p:cNvSpPr/>
          <p:nvPr/>
        </p:nvSpPr>
        <p:spPr>
          <a:xfrm>
            <a:off x="2843808" y="3511299"/>
            <a:ext cx="6048672" cy="10766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Nhiều cá nhân được phong tặng danh hiệu cao quý, như đồng chí Phan Văn Cường (thợ rèn), được tặng danh hiệu Anh hùng Lao động.</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496" y="1555596"/>
            <a:ext cx="1907704"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a:latin typeface="Times New Roman" panose="02020603050405020304" pitchFamily="18" charset="0"/>
                <a:cs typeface="Times New Roman" panose="02020603050405020304" pitchFamily="18" charset="0"/>
              </a:rPr>
              <a:t>Năm 1966 - 1975</a:t>
            </a:r>
            <a:endParaRPr lang="en-US" sz="200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V="1">
            <a:off x="1905145" y="1131590"/>
            <a:ext cx="867702" cy="82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8"/>
          <p:cNvSpPr/>
          <p:nvPr/>
        </p:nvSpPr>
        <p:spPr>
          <a:xfrm>
            <a:off x="2857865" y="360338"/>
            <a:ext cx="5828664"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a:latin typeface="Times New Roman" panose="02020603050405020304" pitchFamily="18" charset="0"/>
                <a:cs typeface="Times New Roman" panose="02020603050405020304" pitchFamily="18" charset="0"/>
              </a:rPr>
              <a:t>Nhà máy thực hiện nhiệm vụ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vừa sản xuất vừa chiến đấu</a:t>
            </a:r>
            <a:r>
              <a:rPr lang="en-US" sz="2000">
                <a:latin typeface="Times New Roman" panose="02020603050405020304" pitchFamily="18" charset="0"/>
                <a:cs typeface="Times New Roman" panose="02020603050405020304" pitchFamily="18" charset="0"/>
              </a:rPr>
              <a:t>”. Nhà máy sản xuất hàng loạt máy công cụ phục vụ cho nền kinh tế như: K125, B665, P12, … sản xuất bơm xăng, đèn gầm, ống phóng hỏa tiễn C36 phục vụ cho chiến trường,… </a:t>
            </a:r>
            <a:endParaRPr lang="en-US" sz="200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1835696" y="2427734"/>
            <a:ext cx="937151" cy="757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22"/>
          <p:cNvSpPr/>
          <p:nvPr/>
        </p:nvSpPr>
        <p:spPr>
          <a:xfrm>
            <a:off x="2915816" y="2671751"/>
            <a:ext cx="5828664" cy="11740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Được tặng hai Huân chương Chiến công hạng </a:t>
            </a:r>
            <a:r>
              <a:rPr lang="vi-VN" sz="2000">
                <a:latin typeface="Times New Roman" panose="02020603050405020304" pitchFamily="18" charset="0"/>
                <a:cs typeface="Times New Roman" panose="02020603050405020304" pitchFamily="18" charset="0"/>
              </a:rPr>
              <a:t>Ba.</a:t>
            </a:r>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Năm 1967, Nhà nước tặng danh hiệu Anh hùng Lao động cho đồng chí Nguyễn Hoàng Thoan – thợ nguội.</a:t>
            </a:r>
            <a:endParaRPr lang="en-US" sz="2000" dirty="0">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1024664" y="4163377"/>
            <a:ext cx="7243839"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rPr>
              <a:t>Hiện nay Nhà máy Cơ khí Hà Nội đổi tên thành Công ty Cơ khí Hà Nội.</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46" name="文本框 45"/>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rPr>
              <a:t>Ghi nhớ</a:t>
            </a:r>
            <a:endParaRPr lang="en-US" altLang="zh-CN" sz="5400" b="1" dirty="0">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55512" t="2401" r="14563" b="52800"/>
          <a:stretch>
            <a:fillRect/>
          </a:stretch>
        </p:blipFill>
        <p:spPr>
          <a:xfrm>
            <a:off x="-99019" y="3435846"/>
            <a:ext cx="1709191" cy="1915389"/>
          </a:xfrm>
          <a:prstGeom prst="rect">
            <a:avLst/>
          </a:prstGeom>
        </p:spPr>
      </p:pic>
      <p:sp>
        <p:nvSpPr>
          <p:cNvPr id="13" name="TextBox 12"/>
          <p:cNvSpPr txBox="1"/>
          <p:nvPr/>
        </p:nvSpPr>
        <p:spPr>
          <a:xfrm>
            <a:off x="1620503" y="2622512"/>
            <a:ext cx="6175253" cy="1815882"/>
          </a:xfrm>
          <a:prstGeom prst="rect">
            <a:avLst/>
          </a:prstGeom>
          <a:noFill/>
        </p:spPr>
        <p:txBody>
          <a:bodyPr wrap="square">
            <a:spAutoFit/>
          </a:bodyPr>
          <a:lstStyle/>
          <a:p>
            <a:pPr lvl="0" algn="just"/>
            <a:r>
              <a:rPr lang="vi-VN" sz="2800" b="1">
                <a:solidFill>
                  <a:srgbClr val="002060"/>
                </a:solidFill>
                <a:latin typeface="Times New Roman" panose="02020603050405020304" pitchFamily="18" charset="0"/>
              </a:rPr>
              <a:t>Năm 1958, Nhà máy Cơ khí Hà Nội ra đời, góp phần to lớn vào công cuộc xây dựng chủ nghĩa xã hội ở miền Bắc và đấu tranh thống nhất đất nước.</a:t>
            </a:r>
            <a:endParaRPr lang="en-US" sz="2800" b="1" dirty="0">
              <a:solidFill>
                <a:srgbClr val="002060"/>
              </a:solidFill>
              <a:latin typeface="+mj-lt"/>
              <a:cs typeface="Arial" panose="020B0604020202020204"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a:fillRect/>
          </a:stretch>
        </p:blipFill>
        <p:spPr>
          <a:xfrm rot="618774" flipH="1">
            <a:off x="7960646" y="3691127"/>
            <a:ext cx="1351937" cy="14945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20981226">
            <a:off x="-291906" y="3150768"/>
            <a:ext cx="1823849" cy="2016220"/>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5400000" flipV="1">
            <a:off x="7523578" y="-865898"/>
            <a:ext cx="1823849" cy="2016220"/>
          </a:xfrm>
          <a:prstGeom prst="rect">
            <a:avLst/>
          </a:prstGeom>
        </p:spPr>
      </p:pic>
      <p:sp>
        <p:nvSpPr>
          <p:cNvPr id="2" name="Rectangle: Rounded Corners 1"/>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TextBox 2"/>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endParaRPr lang="en-US" sz="4000">
              <a:solidFill>
                <a:srgbClr val="002060"/>
              </a:solidFill>
              <a:latin typeface="UTM Cooper Black" panose="02040603050506020204" pitchFamily="18" charset="0"/>
            </a:endParaRPr>
          </a:p>
        </p:txBody>
      </p:sp>
      <p:sp>
        <p:nvSpPr>
          <p:cNvPr id="5" name="TextBox 4"/>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endParaRPr lang="en-US" sz="2000"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46" name="文本框 45"/>
          <p:cNvSpPr txBox="1"/>
          <p:nvPr/>
        </p:nvSpPr>
        <p:spPr>
          <a:xfrm>
            <a:off x="2915285" y="84355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rPr>
              <a:t>Dặn dò</a:t>
            </a:r>
            <a:endParaRPr lang="en-US" altLang="zh-CN" sz="5400" b="1" dirty="0">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55512" t="2401" r="14563" b="52800"/>
          <a:stretch>
            <a:fillRect/>
          </a:stretch>
        </p:blipFill>
        <p:spPr>
          <a:xfrm>
            <a:off x="-99019" y="3435846"/>
            <a:ext cx="1709191" cy="1915389"/>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33600" r="66214"/>
          <a:stretch>
            <a:fillRect/>
          </a:stretch>
        </p:blipFill>
        <p:spPr>
          <a:xfrm rot="618774" flipH="1">
            <a:off x="7960646" y="3691127"/>
            <a:ext cx="1351937" cy="1494533"/>
          </a:xfrm>
          <a:prstGeom prst="rect">
            <a:avLst/>
          </a:prstGeom>
        </p:spPr>
      </p:pic>
      <p:sp>
        <p:nvSpPr>
          <p:cNvPr id="8" name="TextBox 7"/>
          <p:cNvSpPr txBox="1"/>
          <p:nvPr/>
        </p:nvSpPr>
        <p:spPr>
          <a:xfrm>
            <a:off x="2267744" y="2626212"/>
            <a:ext cx="5360640" cy="1384995"/>
          </a:xfrm>
          <a:prstGeom prst="rect">
            <a:avLst/>
          </a:prstGeom>
          <a:noFill/>
        </p:spPr>
        <p:txBody>
          <a:bodyPr wrap="square" rtlCol="0">
            <a:spAutoFit/>
          </a:bodyPr>
          <a:lstStyle/>
          <a:p>
            <a:pPr lvl="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Bài 2</a:t>
            </a:r>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Đường Trường Sơn</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37" name="文本框 36"/>
          <p:cNvSpPr txBox="1"/>
          <p:nvPr/>
        </p:nvSpPr>
        <p:spPr>
          <a:xfrm>
            <a:off x="2699792" y="1707654"/>
            <a:ext cx="6048672" cy="2039254"/>
          </a:xfrm>
          <a:prstGeom prst="rect">
            <a:avLst/>
          </a:prstGeom>
          <a:noFill/>
        </p:spPr>
        <p:txBody>
          <a:bodyPr wrap="square" rtlCol="0">
            <a:prstTxWarp prst="textPlain">
              <a:avLst>
                <a:gd name="adj" fmla="val 48195"/>
              </a:avLst>
            </a:prstTxWarp>
            <a:spAutoFit/>
            <a:scene3d>
              <a:camera prst="orthographicFront"/>
              <a:lightRig rig="threePt" dir="t"/>
            </a:scene3d>
            <a:sp3d contourW="12700"/>
          </a:bodyPr>
          <a:lstStyle/>
          <a:p>
            <a:pPr algn="ctr"/>
            <a:r>
              <a:rPr lang="en-US" altLang="zh-CN" sz="7200" b="1">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rPr>
              <a:t>Tạm biệt và hẹn gặp lại!</a:t>
            </a:r>
            <a:endParaRPr lang="en-US" altLang="zh-CN" sz="7200" b="1" dirty="0">
              <a:gradFill>
                <a:gsLst>
                  <a:gs pos="0">
                    <a:schemeClr val="accent2">
                      <a:alpha val="60000"/>
                    </a:schemeClr>
                  </a:gs>
                  <a:gs pos="100000">
                    <a:schemeClr val="accent2">
                      <a:lumMod val="50000"/>
                    </a:schemeClr>
                  </a:gs>
                </a:gsLst>
                <a:lin ang="5400000" scaled="1"/>
              </a:gradFill>
              <a:effectLst>
                <a:outerShdw blurRad="38100" dist="38100" dir="2700000" algn="tl">
                  <a:srgbClr val="000000">
                    <a:alpha val="43137"/>
                  </a:srgbClr>
                </a:outerShdw>
              </a:effectLst>
              <a:latin typeface="UTM Cooper Black" panose="02040603050506020204" pitchFamily="18" charset="0"/>
              <a:cs typeface="+mn-ea"/>
              <a:sym typeface="+mn-lt"/>
            </a:endParaRPr>
          </a:p>
        </p:txBody>
      </p:sp>
      <p:grpSp>
        <p:nvGrpSpPr>
          <p:cNvPr id="8" name="Group 7"/>
          <p:cNvGrpSpPr/>
          <p:nvPr/>
        </p:nvGrpSpPr>
        <p:grpSpPr>
          <a:xfrm>
            <a:off x="467544" y="51470"/>
            <a:ext cx="8475675" cy="1152128"/>
            <a:chOff x="226150" y="186636"/>
            <a:chExt cx="8475675" cy="1152128"/>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226150" y="186636"/>
              <a:ext cx="4417857" cy="1152128"/>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4283968" y="186636"/>
              <a:ext cx="4417857" cy="1152128"/>
            </a:xfrm>
            <a:prstGeom prst="rect">
              <a:avLst/>
            </a:prstGeom>
          </p:spPr>
        </p:pic>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5512" t="2401" r="14563" b="52800"/>
          <a:stretch>
            <a:fillRect/>
          </a:stretch>
        </p:blipFill>
        <p:spPr>
          <a:xfrm>
            <a:off x="-23011" y="1560369"/>
            <a:ext cx="2574756" cy="35283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grpSp>
        <p:nvGrpSpPr>
          <p:cNvPr id="8" name="Group 7"/>
          <p:cNvGrpSpPr/>
          <p:nvPr/>
        </p:nvGrpSpPr>
        <p:grpSpPr>
          <a:xfrm>
            <a:off x="467544" y="51470"/>
            <a:ext cx="8475675" cy="1152128"/>
            <a:chOff x="226150" y="186636"/>
            <a:chExt cx="8475675" cy="1152128"/>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226150" y="186636"/>
              <a:ext cx="4417857" cy="1152128"/>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6925" t="12200" r="29275" b="65400"/>
            <a:stretch>
              <a:fillRect/>
            </a:stretch>
          </p:blipFill>
          <p:spPr>
            <a:xfrm>
              <a:off x="4283968" y="186636"/>
              <a:ext cx="4417857" cy="1152128"/>
            </a:xfrm>
            <a:prstGeom prst="rect">
              <a:avLst/>
            </a:prstGeom>
          </p:spPr>
        </p:pic>
      </p:grpSp>
      <p:pic>
        <p:nvPicPr>
          <p:cNvPr id="3" name="Picture 2">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7306" t="23400" r="63557" b="17402"/>
          <a:stretch>
            <a:fillRect/>
          </a:stretch>
        </p:blipFill>
        <p:spPr>
          <a:xfrm>
            <a:off x="1619672" y="1765131"/>
            <a:ext cx="2664296" cy="3044876"/>
          </a:xfrm>
          <a:prstGeom prst="rect">
            <a:avLst/>
          </a:prstGeom>
        </p:spPr>
      </p:pic>
      <p:pic>
        <p:nvPicPr>
          <p:cNvPr id="5" name="Picture 4">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8112" t="13600" r="5900" b="22001"/>
          <a:stretch>
            <a:fillRect/>
          </a:stretch>
        </p:blipFill>
        <p:spPr>
          <a:xfrm>
            <a:off x="4427984" y="1765131"/>
            <a:ext cx="2376264" cy="3312368"/>
          </a:xfrm>
          <a:prstGeom prst="rect">
            <a:avLst/>
          </a:prstGeom>
        </p:spPr>
      </p:pic>
      <p:sp>
        <p:nvSpPr>
          <p:cNvPr id="13" name="矩形 259"/>
          <p:cNvSpPr>
            <a:spLocks noChangeArrowheads="1"/>
          </p:cNvSpPr>
          <p:nvPr/>
        </p:nvSpPr>
        <p:spPr bwMode="auto">
          <a:xfrm>
            <a:off x="1158988" y="807257"/>
            <a:ext cx="6732748" cy="677108"/>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9pPr>
          </a:lstStyle>
          <a:p>
            <a:pPr algn="ctr">
              <a:buNone/>
            </a:pP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Hãy </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hlinkClick r:id="rId6" action="ppaction://hlinksldjump"/>
              </a:rPr>
              <a:t>chọn</a:t>
            </a:r>
            <a:r>
              <a:rPr lang="en-US" altLang="zh-CN" sz="44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 một bạn gấu nhé!</a:t>
            </a:r>
            <a:endParaRPr lang="zh-CN" altLang="en-US" sz="44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p:cNvSpPr>
            <a:spLocks noChangeArrowheads="1"/>
          </p:cNvSpPr>
          <p:nvPr/>
        </p:nvSpPr>
        <p:spPr bwMode="auto">
          <a:xfrm>
            <a:off x="1007604" y="339502"/>
            <a:ext cx="7128792" cy="430887"/>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9pPr>
          </a:lstStyle>
          <a:p>
            <a:pPr marL="1084580" indent="-1084580">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1: Thời gian diễn ra phong trào “Đồng Khởi”?</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p:cNvSpPr/>
          <p:nvPr/>
        </p:nvSpPr>
        <p:spPr>
          <a:xfrm>
            <a:off x="251520" y="109188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sp>
        <p:nvSpPr>
          <p:cNvPr id="3" name="TextBox 2"/>
          <p:cNvSpPr txBox="1"/>
          <p:nvPr/>
        </p:nvSpPr>
        <p:spPr>
          <a:xfrm>
            <a:off x="911873" y="1135322"/>
            <a:ext cx="330194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a:t>
            </a:r>
            <a:endParaRPr lang="en-US" sz="2800">
              <a:latin typeface="Times New Roman" panose="02020603050405020304" pitchFamily="18" charset="0"/>
              <a:cs typeface="Times New Roman" panose="02020603050405020304" pitchFamily="18" charset="0"/>
            </a:endParaRPr>
          </a:p>
        </p:txBody>
      </p:sp>
      <p:sp>
        <p:nvSpPr>
          <p:cNvPr id="9" name="Oval 8"/>
          <p:cNvSpPr/>
          <p:nvPr/>
        </p:nvSpPr>
        <p:spPr>
          <a:xfrm>
            <a:off x="251520" y="1866164"/>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861812" y="1881602"/>
            <a:ext cx="28836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1960</a:t>
            </a:r>
            <a:endParaRPr lang="en-US" sz="2800">
              <a:latin typeface="Times New Roman" panose="02020603050405020304" pitchFamily="18" charset="0"/>
              <a:cs typeface="Times New Roman" panose="02020603050405020304" pitchFamily="18" charset="0"/>
            </a:endParaRPr>
          </a:p>
        </p:txBody>
      </p:sp>
      <p:sp>
        <p:nvSpPr>
          <p:cNvPr id="11" name="Oval 10"/>
          <p:cNvSpPr/>
          <p:nvPr/>
        </p:nvSpPr>
        <p:spPr>
          <a:xfrm>
            <a:off x="251520" y="265898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endParaRPr lang="en-US">
              <a:latin typeface="Times New Roman" panose="02020603050405020304" pitchFamily="18" charset="0"/>
              <a:cs typeface="Times New Roman" panose="02020603050405020304" pitchFamily="18" charset="0"/>
            </a:endParaRPr>
          </a:p>
        </p:txBody>
      </p:sp>
      <p:sp>
        <p:nvSpPr>
          <p:cNvPr id="12" name="TextBox 11"/>
          <p:cNvSpPr txBox="1"/>
          <p:nvPr/>
        </p:nvSpPr>
        <p:spPr>
          <a:xfrm>
            <a:off x="861812" y="2552506"/>
            <a:ext cx="277353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Cuối năm 1959 – Đầu năm 1960</a:t>
            </a:r>
            <a:endParaRPr lang="en-US" sz="2800">
              <a:latin typeface="Times New Roman" panose="02020603050405020304" pitchFamily="18" charset="0"/>
              <a:cs typeface="Times New Roman" panose="02020603050405020304" pitchFamily="18" charset="0"/>
            </a:endParaRPr>
          </a:p>
        </p:txBody>
      </p:sp>
      <p:sp>
        <p:nvSpPr>
          <p:cNvPr id="13" name="Oval 12"/>
          <p:cNvSpPr/>
          <p:nvPr/>
        </p:nvSpPr>
        <p:spPr>
          <a:xfrm>
            <a:off x="251520" y="3663879"/>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911873" y="3654298"/>
            <a:ext cx="244807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Đầu năm 1961</a:t>
            </a:r>
            <a:endParaRPr lang="en-US" sz="2800">
              <a:latin typeface="Times New Roman" panose="02020603050405020304" pitchFamily="18" charset="0"/>
              <a:cs typeface="Times New Roman" panose="02020603050405020304" pitchFamily="18" charset="0"/>
            </a:endParaRPr>
          </a:p>
        </p:txBody>
      </p:sp>
      <p:pic>
        <p:nvPicPr>
          <p:cNvPr id="19" name="Picture 6" descr="Khong mau"/>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230" r="1464" b="10352"/>
          <a:stretch>
            <a:fillRect/>
          </a:stretch>
        </p:blipFill>
        <p:spPr bwMode="auto">
          <a:xfrm>
            <a:off x="4046550" y="1196922"/>
            <a:ext cx="4211960" cy="271898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618774" flipH="1">
            <a:off x="7834088" y="3349071"/>
            <a:ext cx="1823849" cy="2016220"/>
          </a:xfrm>
          <a:prstGeom prst="rect">
            <a:avLst/>
          </a:prstGeom>
        </p:spPr>
      </p:pic>
      <p:pic>
        <p:nvPicPr>
          <p:cNvPr id="25"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331834" y="1946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331835" y="1143063"/>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331834" y="365793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8" name="CẤM BUÔN BÁN, CẤM REUP"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3367675" y="2845030"/>
            <a:ext cx="488112" cy="42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Am-thanh-tra-loi-sai-www_nhacchuongvui_com.wav"/>
                                        </p:tgtEl>
                                      </p:cMediaNode>
                                    </p:audio>
                                  </p:subTnLst>
                                </p:cTn>
                              </p:par>
                            </p:childTnLst>
                          </p:cTn>
                        </p:par>
                        <p:par>
                          <p:cTn id="64" fill="hold">
                            <p:stCondLst>
                              <p:cond delay="0"/>
                            </p:stCondLst>
                            <p:childTnLst>
                              <p:par>
                                <p:cTn id="65" presetID="10" presetClass="exit" presetSubtype="0" fill="hold" nodeType="afterEffect">
                                  <p:stCondLst>
                                    <p:cond delay="50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Am-thanh-tra-loi-sai-www_nhacchuongvui_com.wav"/>
                                        </p:tgtEl>
                                      </p:cMediaNode>
                                    </p:audio>
                                  </p:subTnLst>
                                </p:cTn>
                              </p:par>
                            </p:childTnLst>
                          </p:cTn>
                        </p:par>
                        <p:par>
                          <p:cTn id="73" fill="hold">
                            <p:stCondLst>
                              <p:cond delay="0"/>
                            </p:stCondLst>
                            <p:childTnLst>
                              <p:par>
                                <p:cTn id="74" presetID="10" presetClass="exit" presetSubtype="0" fill="hold" nodeType="afterEffect">
                                  <p:stCondLst>
                                    <p:cond delay="50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1"/>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6" name="Am-thanh-tra-loi-dung-www_nhacchuongvui_com.wav"/>
                                        </p:tgtEl>
                                      </p:cMediaNode>
                                    </p:audio>
                                  </p:subTnLst>
                                </p:cTn>
                              </p:par>
                              <p:par>
                                <p:cTn id="82" presetID="16" presetClass="exit" presetSubtype="21" fill="hold" grpId="1" nodeType="withEffect">
                                  <p:stCondLst>
                                    <p:cond delay="0"/>
                                  </p:stCondLst>
                                  <p:childTnLst>
                                    <p:animEffect transition="out" filter="barn(inVertical)">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9"/>
                                        </p:tgtEl>
                                      </p:cBhvr>
                                    </p:animEffect>
                                    <p:set>
                                      <p:cBhvr>
                                        <p:cTn id="90" dur="1" fill="hold">
                                          <p:stCondLst>
                                            <p:cond delay="499"/>
                                          </p:stCondLst>
                                        </p:cTn>
                                        <p:tgtEl>
                                          <p:spTgt spid="9"/>
                                        </p:tgtEl>
                                        <p:attrNameLst>
                                          <p:attrName>style.visibility</p:attrName>
                                        </p:attrNameLst>
                                      </p:cBhvr>
                                      <p:to>
                                        <p:strVal val="hidden"/>
                                      </p:to>
                                    </p:set>
                                  </p:childTnLst>
                                </p:cTn>
                              </p:par>
                              <p:par>
                                <p:cTn id="91" presetID="16" presetClass="exit" presetSubtype="21" fill="hold" grpId="1" nodeType="withEffect">
                                  <p:stCondLst>
                                    <p:cond delay="0"/>
                                  </p:stCondLst>
                                  <p:childTnLst>
                                    <p:animEffect transition="out" filter="barn(inVertical)">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6" presetClass="exit" presetSubtype="21" fill="hold" grpId="1" nodeType="withEffect">
                                  <p:stCondLst>
                                    <p:cond delay="0"/>
                                  </p:stCondLst>
                                  <p:childTnLst>
                                    <p:animEffect transition="out" filter="barn(inVertical)">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6" presetClass="exit" presetSubtype="21" fill="hold" grpId="1" nodeType="withEffect">
                                  <p:stCondLst>
                                    <p:cond delay="0"/>
                                  </p:stCondLst>
                                  <p:childTnLst>
                                    <p:animEffect transition="out" filter="barn(inVertical)">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13"/>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5" name="Am-thanh-tra-loi-sai-www_nhacchuongvui_com.wav"/>
                                        </p:tgtEl>
                                      </p:cMediaNode>
                                    </p:audio>
                                  </p:subTnLst>
                                </p:cTn>
                              </p:par>
                            </p:childTnLst>
                          </p:cTn>
                        </p:par>
                        <p:par>
                          <p:cTn id="105" fill="hold">
                            <p:stCondLst>
                              <p:cond delay="0"/>
                            </p:stCondLst>
                            <p:childTnLst>
                              <p:par>
                                <p:cTn id="106" presetID="10" presetClass="exit" presetSubtype="0" fill="hold" nodeType="afterEffect">
                                  <p:stCondLst>
                                    <p:cond delay="500"/>
                                  </p:stCondLst>
                                  <p:childTnLst>
                                    <p:animEffect transition="out" filter="fade">
                                      <p:cBhvr>
                                        <p:cTn id="107" dur="500"/>
                                        <p:tgtEl>
                                          <p:spTgt spid="27"/>
                                        </p:tgtEl>
                                      </p:cBhvr>
                                    </p:animEffect>
                                    <p:set>
                                      <p:cBhvr>
                                        <p:cTn id="10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9" grpId="1" animBg="1"/>
      <p:bldP spid="10" grpId="0"/>
      <p:bldP spid="10" grpId="1"/>
      <p:bldP spid="11" grpId="0" animBg="1"/>
      <p:bldP spid="12" grpId="0"/>
      <p:bldP spid="13" grpId="0" animBg="1"/>
      <p:bldP spid="13" grpId="1" animBg="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59"/>
          <p:cNvSpPr>
            <a:spLocks noChangeArrowheads="1"/>
          </p:cNvSpPr>
          <p:nvPr/>
        </p:nvSpPr>
        <p:spPr bwMode="auto">
          <a:xfrm>
            <a:off x="1007604" y="339502"/>
            <a:ext cx="7128792" cy="861774"/>
          </a:xfrm>
          <a:prstGeom prst="rect">
            <a:avLst/>
          </a:prstGeom>
          <a:solidFill>
            <a:srgbClr val="BC324B"/>
          </a:solidFill>
          <a:ln>
            <a:noFill/>
          </a:ln>
          <a:effectLst>
            <a:outerShdw blurRad="50800" dist="38100" dir="2700000" algn="tl" rotWithShape="0">
              <a:prstClr val="black">
                <a:alpha val="40000"/>
              </a:prstClr>
            </a:outerShdw>
          </a:effec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pitchFamily="34" charset="-122"/>
                <a:ea typeface="Microsoft YaHei" panose="020B0503020204020204" pitchFamily="34" charset="-122"/>
                <a:sym typeface="Calibri" panose="020F0502020204030204" pitchFamily="34" charset="0"/>
              </a:defRPr>
            </a:lvl9pPr>
          </a:lstStyle>
          <a:p>
            <a:pPr marL="1084580" indent="-1084580">
              <a:buNone/>
            </a:pPr>
            <a:r>
              <a:rPr lang="en-US" altLang="zh-CN" sz="280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Câu 2: Phong trào “Đồng Khởi” diễn ra mạnh mẽ nhất ở tỉnh nào?</a:t>
            </a:r>
            <a:endParaRPr lang="zh-CN" altLang="en-US" sz="2800" dirty="0">
              <a:solidFill>
                <a:srgbClr val="EFE6D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2" name="Oval 1"/>
          <p:cNvSpPr/>
          <p:nvPr/>
        </p:nvSpPr>
        <p:spPr>
          <a:xfrm>
            <a:off x="1402494" y="161270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sp>
        <p:nvSpPr>
          <p:cNvPr id="3" name="TextBox 2"/>
          <p:cNvSpPr txBox="1"/>
          <p:nvPr/>
        </p:nvSpPr>
        <p:spPr>
          <a:xfrm>
            <a:off x="2051917" y="1612706"/>
            <a:ext cx="171405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Sài Gòn</a:t>
            </a:r>
            <a:endParaRPr lang="en-US" sz="2800">
              <a:latin typeface="Times New Roman" panose="02020603050405020304" pitchFamily="18" charset="0"/>
              <a:cs typeface="Times New Roman" panose="02020603050405020304" pitchFamily="18" charset="0"/>
            </a:endParaRPr>
          </a:p>
        </p:txBody>
      </p:sp>
      <p:sp>
        <p:nvSpPr>
          <p:cNvPr id="9" name="Oval 8"/>
          <p:cNvSpPr/>
          <p:nvPr/>
        </p:nvSpPr>
        <p:spPr>
          <a:xfrm>
            <a:off x="1400297" y="2348245"/>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B</a:t>
            </a: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063859" y="2347646"/>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Bến Tre</a:t>
            </a:r>
            <a:endParaRPr lang="en-US" sz="2800">
              <a:latin typeface="Times New Roman" panose="02020603050405020304" pitchFamily="18" charset="0"/>
              <a:cs typeface="Times New Roman" panose="02020603050405020304" pitchFamily="18" charset="0"/>
            </a:endParaRPr>
          </a:p>
        </p:txBody>
      </p:sp>
      <p:sp>
        <p:nvSpPr>
          <p:cNvPr id="11" name="Oval 10"/>
          <p:cNvSpPr/>
          <p:nvPr/>
        </p:nvSpPr>
        <p:spPr>
          <a:xfrm>
            <a:off x="1400297" y="306230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C</a:t>
            </a:r>
            <a:endParaRPr lang="en-US">
              <a:latin typeface="Times New Roman" panose="02020603050405020304" pitchFamily="18" charset="0"/>
              <a:cs typeface="Times New Roman" panose="02020603050405020304" pitchFamily="18" charset="0"/>
            </a:endParaRPr>
          </a:p>
        </p:txBody>
      </p:sp>
      <p:sp>
        <p:nvSpPr>
          <p:cNvPr id="12" name="TextBox 11"/>
          <p:cNvSpPr txBox="1"/>
          <p:nvPr/>
        </p:nvSpPr>
        <p:spPr>
          <a:xfrm>
            <a:off x="2051917" y="3062004"/>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Miền Nam</a:t>
            </a:r>
            <a:endParaRPr lang="en-US" sz="2800">
              <a:latin typeface="Times New Roman" panose="02020603050405020304" pitchFamily="18" charset="0"/>
              <a:cs typeface="Times New Roman" panose="02020603050405020304" pitchFamily="18" charset="0"/>
            </a:endParaRPr>
          </a:p>
        </p:txBody>
      </p:sp>
      <p:sp>
        <p:nvSpPr>
          <p:cNvPr id="13" name="Oval 12"/>
          <p:cNvSpPr/>
          <p:nvPr/>
        </p:nvSpPr>
        <p:spPr>
          <a:xfrm>
            <a:off x="1400297" y="3795527"/>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D</a:t>
            </a: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2051917" y="3785945"/>
            <a:ext cx="18722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Mỏ Cày</a:t>
            </a:r>
            <a:endParaRPr lang="en-US" sz="280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rotWithShape="1">
          <a:blip r:embed="rId1" cstate="print">
            <a:extLst>
              <a:ext uri="{28A0092B-C50C-407E-A947-70E740481C1C}">
                <a14:useLocalDpi xmlns:a14="http://schemas.microsoft.com/office/drawing/2010/main" val="0"/>
              </a:ext>
            </a:extLst>
          </a:blip>
          <a:srcRect t="33600" r="66214"/>
          <a:stretch>
            <a:fillRect/>
          </a:stretch>
        </p:blipFill>
        <p:spPr>
          <a:xfrm rot="20981226">
            <a:off x="-568456" y="3291474"/>
            <a:ext cx="1823849" cy="2016220"/>
          </a:xfrm>
          <a:prstGeom prst="rect">
            <a:avLst/>
          </a:prstGeom>
        </p:spPr>
      </p:pic>
      <p:pic>
        <p:nvPicPr>
          <p:cNvPr id="21"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681511" y="3079036"/>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290827" y="1693255"/>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3389249" y="3828987"/>
            <a:ext cx="509111" cy="515945"/>
          </a:xfrm>
          <a:prstGeom prst="rect">
            <a:avLst/>
          </a:prstGeom>
          <a:noFill/>
          <a:extLst>
            <a:ext uri="{909E8E84-426E-40DD-AFC4-6F175D3DCCD1}">
              <a14:hiddenFill xmlns:a14="http://schemas.microsoft.com/office/drawing/2010/main">
                <a:solidFill>
                  <a:srgbClr val="FFFFFF"/>
                </a:solidFill>
              </a14:hiddenFill>
            </a:ext>
          </a:extLst>
        </p:spPr>
      </p:pic>
      <p:pic>
        <p:nvPicPr>
          <p:cNvPr id="24" name="CẤM BUÔN BÁN, CẤM REUP"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3407220" y="2420920"/>
            <a:ext cx="488112" cy="4289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Bến tre đồng khởi – Kho tư liệu lịch sử lớp 4 –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947" y="1419622"/>
            <a:ext cx="4524983" cy="3000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9"/>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6" name="Am-thanh-tra-loi-dung-www_nhacchuongvui_com.wav"/>
                                        </p:tgtEl>
                                      </p:cMediaNode>
                                    </p:audio>
                                  </p:subTnLst>
                                </p:cTn>
                              </p:par>
                              <p:par>
                                <p:cTn id="74" presetID="16" presetClass="exit" presetSubtype="21" fill="hold" grpId="1" nodeType="withEffect">
                                  <p:stCondLst>
                                    <p:cond delay="0"/>
                                  </p:stCondLst>
                                  <p:childTnLst>
                                    <p:animEffect transition="out" filter="barn(inVertical)">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3"/>
                                        </p:tgtEl>
                                      </p:cBhvr>
                                    </p:animEffect>
                                    <p:set>
                                      <p:cBhvr>
                                        <p:cTn id="79" dur="1" fill="hold">
                                          <p:stCondLst>
                                            <p:cond delay="499"/>
                                          </p:stCondLst>
                                        </p:cTn>
                                        <p:tgtEl>
                                          <p:spTgt spid="3"/>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6" presetClass="exit" presetSubtype="21" fill="hold" grpId="1" nodeType="withEffect">
                                  <p:stCondLst>
                                    <p:cond delay="0"/>
                                  </p:stCondLst>
                                  <p:childTnLst>
                                    <p:animEffect transition="out" filter="barn(inVertical)">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6" presetClass="exit" presetSubtype="21" fill="hold" grpId="1" nodeType="withEffect">
                                  <p:stCondLst>
                                    <p:cond delay="0"/>
                                  </p:stCondLst>
                                  <p:childTnLst>
                                    <p:animEffect transition="out" filter="barn(inVertical)">
                                      <p:cBhvr>
                                        <p:cTn id="87" dur="500"/>
                                        <p:tgtEl>
                                          <p:spTgt spid="13"/>
                                        </p:tgtEl>
                                      </p:cBhvr>
                                    </p:animEffect>
                                    <p:set>
                                      <p:cBhvr>
                                        <p:cTn id="88" dur="1" fill="hold">
                                          <p:stCondLst>
                                            <p:cond delay="499"/>
                                          </p:stCondLst>
                                        </p:cTn>
                                        <p:tgtEl>
                                          <p:spTgt spid="13"/>
                                        </p:tgtEl>
                                        <p:attrNameLst>
                                          <p:attrName>style.visibility</p:attrName>
                                        </p:attrNameLst>
                                      </p:cBhvr>
                                      <p:to>
                                        <p:strVal val="hidden"/>
                                      </p:to>
                                    </p:set>
                                  </p:childTnLst>
                                </p:cTn>
                              </p:par>
                              <p:par>
                                <p:cTn id="89" presetID="16" presetClass="exit" presetSubtype="21" fill="hold" grpId="1" nodeType="withEffect">
                                  <p:stCondLst>
                                    <p:cond delay="0"/>
                                  </p:stCondLst>
                                  <p:childTnLst>
                                    <p:animEffect transition="out" filter="barn(inVertical)">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1"/>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Am-thanh-tra-loi-sai-www_nhacchuongvui_com.wav"/>
                                        </p:tgtEl>
                                      </p:cMediaNode>
                                    </p:audio>
                                  </p:subTnLst>
                                </p:cTn>
                              </p:par>
                            </p:childTnLst>
                          </p:cTn>
                        </p:par>
                        <p:par>
                          <p:cTn id="97" fill="hold">
                            <p:stCondLst>
                              <p:cond delay="0"/>
                            </p:stCondLst>
                            <p:childTnLst>
                              <p:par>
                                <p:cTn id="98" presetID="10" presetClass="exit" presetSubtype="0" fill="hold" nodeType="afterEffect">
                                  <p:stCondLst>
                                    <p:cond delay="50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3"/>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Am-thanh-tra-loi-sai-www_nhacchuongvui_com.wav"/>
                                        </p:tgtEl>
                                      </p:cMediaNode>
                                    </p:audio>
                                  </p:subTnLst>
                                </p:cTn>
                              </p:par>
                            </p:childTnLst>
                          </p:cTn>
                        </p:par>
                        <p:par>
                          <p:cTn id="106" fill="hold">
                            <p:stCondLst>
                              <p:cond delay="0"/>
                            </p:stCondLst>
                            <p:childTnLst>
                              <p:par>
                                <p:cTn id="107" presetID="10" presetClass="exit" presetSubtype="0" fill="hold" nodeType="afterEffect">
                                  <p:stCondLst>
                                    <p:cond delay="50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2" grpId="0" animBg="1"/>
      <p:bldP spid="2" grpId="1" animBg="1"/>
      <p:bldP spid="3" grpId="0"/>
      <p:bldP spid="3" grpId="1"/>
      <p:bldP spid="9" grpId="0" animBg="1"/>
      <p:bldP spid="10" grpId="0"/>
      <p:bldP spid="11" grpId="0" animBg="1"/>
      <p:bldP spid="11" grpId="1" animBg="1"/>
      <p:bldP spid="12" grpId="0"/>
      <p:bldP spid="12" grpId="1"/>
      <p:bldP spid="13" grpId="0" animBg="1"/>
      <p:bldP spid="13" grpId="1" animBg="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1999300" y="-1927291"/>
            <a:ext cx="5143501" cy="9142098"/>
          </a:xfrm>
          <a:prstGeom prst="rect">
            <a:avLst/>
          </a:prstGeom>
        </p:spPr>
      </p:pic>
      <p:cxnSp>
        <p:nvCxnSpPr>
          <p:cNvPr id="28" name="直接连接符 27"/>
          <p:cNvCxnSpPr/>
          <p:nvPr/>
        </p:nvCxnSpPr>
        <p:spPr>
          <a:xfrm flipV="1">
            <a:off x="5420954" y="2824649"/>
            <a:ext cx="0" cy="1"/>
          </a:xfrm>
          <a:prstGeom prst="line">
            <a:avLst/>
          </a:prstGeom>
          <a:ln w="25400">
            <a:gradFill>
              <a:gsLst>
                <a:gs pos="0">
                  <a:schemeClr val="accent2">
                    <a:lumMod val="20000"/>
                    <a:lumOff val="80000"/>
                    <a:alpha val="0"/>
                  </a:schemeClr>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20981226">
            <a:off x="-291906" y="3150768"/>
            <a:ext cx="1823849" cy="2016220"/>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5400000" flipV="1">
            <a:off x="7523578" y="-865898"/>
            <a:ext cx="1823849" cy="2016220"/>
          </a:xfrm>
          <a:prstGeom prst="rect">
            <a:avLst/>
          </a:prstGeom>
        </p:spPr>
      </p:pic>
      <p:sp>
        <p:nvSpPr>
          <p:cNvPr id="2" name="Rectangle: Rounded Corners 1"/>
          <p:cNvSpPr/>
          <p:nvPr/>
        </p:nvSpPr>
        <p:spPr>
          <a:xfrm>
            <a:off x="214565" y="849416"/>
            <a:ext cx="8712968" cy="18547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6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Nhà máy hiện đại đầu tiên của nước ta</a:t>
            </a:r>
            <a:endParaRPr lang="zh-CN" altLang="en-US" sz="6600" b="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325" y="2931790"/>
            <a:ext cx="3963449" cy="195833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 name="TextBox 2"/>
          <p:cNvSpPr txBox="1"/>
          <p:nvPr/>
        </p:nvSpPr>
        <p:spPr>
          <a:xfrm>
            <a:off x="3491880" y="339502"/>
            <a:ext cx="2592288" cy="707886"/>
          </a:xfrm>
          <a:prstGeom prst="rect">
            <a:avLst/>
          </a:prstGeom>
          <a:noFill/>
        </p:spPr>
        <p:txBody>
          <a:bodyPr wrap="square" rtlCol="0">
            <a:spAutoFit/>
          </a:bodyPr>
          <a:lstStyle/>
          <a:p>
            <a:r>
              <a:rPr lang="en-US" sz="4000">
                <a:solidFill>
                  <a:srgbClr val="002060"/>
                </a:solidFill>
                <a:latin typeface="UTM Cooper Black" panose="02040603050506020204" pitchFamily="18" charset="0"/>
              </a:rPr>
              <a:t>Lịch sử</a:t>
            </a:r>
            <a:endParaRPr lang="en-US" sz="4000">
              <a:solidFill>
                <a:srgbClr val="002060"/>
              </a:solidFill>
              <a:latin typeface="UTM Cooper Black" panose="02040603050506020204" pitchFamily="18" charset="0"/>
            </a:endParaRPr>
          </a:p>
        </p:txBody>
      </p:sp>
      <p:sp>
        <p:nvSpPr>
          <p:cNvPr id="5" name="TextBox 4"/>
          <p:cNvSpPr txBox="1"/>
          <p:nvPr/>
        </p:nvSpPr>
        <p:spPr>
          <a:xfrm>
            <a:off x="7631832" y="2553303"/>
            <a:ext cx="1512168"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Trang 45</a:t>
            </a:r>
            <a:endParaRPr lang="en-US" sz="2000"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Effect transition="in" filter="fade">
                                      <p:cBhvr>
                                        <p:cTn id="28" dur="10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548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54" name="椭圆 53"/>
          <p:cNvSpPr/>
          <p:nvPr/>
        </p:nvSpPr>
        <p:spPr>
          <a:xfrm>
            <a:off x="1289520"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1</a:t>
            </a:r>
            <a:endParaRPr lang="zh-CN" altLang="en-US" sz="4000">
              <a:latin typeface="Times New Roman" panose="02020603050405020304" pitchFamily="18" charset="0"/>
              <a:cs typeface="Times New Roman" panose="02020603050405020304" pitchFamily="18" charset="0"/>
              <a:sym typeface="+mn-lt"/>
            </a:endParaRPr>
          </a:p>
        </p:txBody>
      </p:sp>
      <p:sp>
        <p:nvSpPr>
          <p:cNvPr id="57" name="椭圆 56"/>
          <p:cNvSpPr/>
          <p:nvPr/>
        </p:nvSpPr>
        <p:spPr>
          <a:xfrm>
            <a:off x="4246363" y="2696037"/>
            <a:ext cx="651272" cy="651272"/>
          </a:xfrm>
          <a:prstGeom prst="ellipse">
            <a:avLst/>
          </a:prstGeom>
          <a:solidFill>
            <a:srgbClr val="1B6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2</a:t>
            </a:r>
            <a:endParaRPr lang="zh-CN" altLang="en-US" sz="4000" dirty="0">
              <a:latin typeface="Times New Roman" panose="02020603050405020304" pitchFamily="18" charset="0"/>
              <a:cs typeface="Times New Roman" panose="02020603050405020304" pitchFamily="18" charset="0"/>
              <a:sym typeface="+mn-lt"/>
            </a:endParaRPr>
          </a:p>
        </p:txBody>
      </p:sp>
      <p:sp>
        <p:nvSpPr>
          <p:cNvPr id="60" name="椭圆 59"/>
          <p:cNvSpPr/>
          <p:nvPr/>
        </p:nvSpPr>
        <p:spPr>
          <a:xfrm>
            <a:off x="7236296" y="1458540"/>
            <a:ext cx="651272" cy="651272"/>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0">
                <a:latin typeface="Times New Roman" panose="02020603050405020304" pitchFamily="18" charset="0"/>
                <a:cs typeface="Times New Roman" panose="02020603050405020304" pitchFamily="18" charset="0"/>
                <a:sym typeface="+mn-lt"/>
              </a:rPr>
              <a:t>3</a:t>
            </a:r>
            <a:endParaRPr lang="zh-CN" altLang="en-US" sz="4000" dirty="0">
              <a:latin typeface="Times New Roman" panose="02020603050405020304" pitchFamily="18" charset="0"/>
              <a:cs typeface="Times New Roman" panose="02020603050405020304" pitchFamily="18" charset="0"/>
              <a:sym typeface="+mn-lt"/>
            </a:endParaRPr>
          </a:p>
        </p:txBody>
      </p:sp>
      <p:sp>
        <p:nvSpPr>
          <p:cNvPr id="46" name="文本框 45"/>
          <p:cNvSpPr txBox="1"/>
          <p:nvPr/>
        </p:nvSpPr>
        <p:spPr>
          <a:xfrm>
            <a:off x="3019425" y="885467"/>
            <a:ext cx="3105150" cy="553400"/>
          </a:xfrm>
          <a:prstGeom prst="rect">
            <a:avLst/>
          </a:prstGeom>
          <a:noFill/>
        </p:spPr>
        <p:txBody>
          <a:bodyPr wrap="square" rtlCol="0">
            <a:prstTxWarp prst="textPlain">
              <a:avLst>
                <a:gd name="adj" fmla="val 48510"/>
              </a:avLst>
            </a:prstTxWarp>
            <a:spAutoFit/>
            <a:scene3d>
              <a:camera prst="orthographicFront"/>
              <a:lightRig rig="threePt" dir="t"/>
            </a:scene3d>
            <a:sp3d contourW="12700"/>
          </a:bodyPr>
          <a:lstStyle/>
          <a:p>
            <a:pPr algn="ctr"/>
            <a:r>
              <a:rPr lang="en-US" altLang="zh-CN" sz="5400" b="1">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rPr>
              <a:t>Mục Tiêu</a:t>
            </a:r>
            <a:endParaRPr lang="en-US" altLang="zh-CN" sz="5400" b="1" dirty="0">
              <a:solidFill>
                <a:schemeClr val="bg1"/>
              </a:solidFill>
              <a:effectLst>
                <a:outerShdw blurRad="101600" dist="38100" dir="8100000" algn="tr" rotWithShape="0">
                  <a:prstClr val="black">
                    <a:alpha val="57000"/>
                  </a:prstClr>
                </a:outerShdw>
              </a:effectLst>
              <a:latin typeface="Times New Roman" panose="02020603050405020304" pitchFamily="18" charset="0"/>
              <a:cs typeface="Times New Roman" panose="02020603050405020304" pitchFamily="18" charset="0"/>
              <a:sym typeface="+mn-lt"/>
            </a:endParaRPr>
          </a:p>
        </p:txBody>
      </p:sp>
      <p:sp>
        <p:nvSpPr>
          <p:cNvPr id="32" name="TextBox 31"/>
          <p:cNvSpPr txBox="1"/>
          <p:nvPr/>
        </p:nvSpPr>
        <p:spPr>
          <a:xfrm>
            <a:off x="19580" y="2070647"/>
            <a:ext cx="3105150" cy="1384995"/>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Times New Roman" panose="02020603050405020304" pitchFamily="18" charset="0"/>
                <a:cs typeface="Times New Roman" panose="02020603050405020304" pitchFamily="18" charset="0"/>
              </a:rPr>
              <a:t>Hoàn cảnh ra đời của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771798" y="3528495"/>
            <a:ext cx="3816425" cy="954107"/>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Quá trình xây dựng Nhà máy Cơ khí Hà Nội</a:t>
            </a:r>
            <a:endParaRPr lang="vi-VN" sz="2800" b="1" i="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862058" y="2070647"/>
            <a:ext cx="3105150" cy="1384995"/>
          </a:xfrm>
          <a:prstGeom prst="rect">
            <a:avLst/>
          </a:prstGeom>
          <a:noFill/>
        </p:spPr>
        <p:txBody>
          <a:bodyPr wrap="square">
            <a:spAutoFit/>
          </a:bodyPr>
          <a:lstStyle/>
          <a:p>
            <a:pPr algn="ctr"/>
            <a:r>
              <a:rPr lang="vi-VN" sz="2800" b="1" i="1">
                <a:latin typeface="Times New Roman" panose="02020603050405020304" pitchFamily="18" charset="0"/>
                <a:cs typeface="Times New Roman" panose="02020603050405020304" pitchFamily="18" charset="0"/>
              </a:rPr>
              <a:t>Những đóng góp của Nhà máy Cơ khí Hà Nội</a:t>
            </a:r>
            <a:r>
              <a:rPr lang="en-US" sz="2800" b="1" i="1">
                <a:latin typeface="Times New Roman" panose="02020603050405020304" pitchFamily="18" charset="0"/>
                <a:cs typeface="Times New Roman" panose="02020603050405020304" pitchFamily="18" charset="0"/>
              </a:rPr>
              <a:t>.</a:t>
            </a:r>
            <a:endParaRPr lang="vi-VN" sz="2800" b="1" i="1"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55512" t="2401" r="14563" b="52800"/>
          <a:stretch>
            <a:fillRect/>
          </a:stretch>
        </p:blipFill>
        <p:spPr>
          <a:xfrm>
            <a:off x="52850" y="3431852"/>
            <a:ext cx="1709191" cy="1915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down)">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57" grpId="0" animBg="1"/>
      <p:bldP spid="60" grpId="0" animBg="1"/>
      <p:bldP spid="46" grpId="0"/>
      <p:bldP spid="32" grpId="0" animBg="1"/>
      <p:bldP spid="33"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001202" y="-1999297"/>
            <a:ext cx="5143501" cy="9142098"/>
          </a:xfrm>
          <a:prstGeom prst="rect">
            <a:avLst/>
          </a:prstGeom>
        </p:spPr>
      </p:pic>
      <p:sp>
        <p:nvSpPr>
          <p:cNvPr id="15" name="任意多边形: 形状 14"/>
          <p:cNvSpPr/>
          <p:nvPr/>
        </p:nvSpPr>
        <p:spPr>
          <a:xfrm rot="5400000">
            <a:off x="3315313" y="-3134606"/>
            <a:ext cx="2513372" cy="8790417"/>
          </a:xfrm>
          <a:custGeom>
            <a:avLst/>
            <a:gdLst>
              <a:gd name="connsiteX0" fmla="*/ 0 w 2621818"/>
              <a:gd name="connsiteY0" fmla="*/ 9169702 h 9169702"/>
              <a:gd name="connsiteX1" fmla="*/ 0 w 2621818"/>
              <a:gd name="connsiteY1" fmla="*/ 0 h 9169702"/>
              <a:gd name="connsiteX2" fmla="*/ 2621818 w 2621818"/>
              <a:gd name="connsiteY2" fmla="*/ 4584851 h 9169702"/>
            </a:gdLst>
            <a:ahLst/>
            <a:cxnLst>
              <a:cxn ang="0">
                <a:pos x="connsiteX0" y="connsiteY0"/>
              </a:cxn>
              <a:cxn ang="0">
                <a:pos x="connsiteX1" y="connsiteY1"/>
              </a:cxn>
              <a:cxn ang="0">
                <a:pos x="connsiteX2" y="connsiteY2"/>
              </a:cxn>
            </a:cxnLst>
            <a:rect l="l" t="t" r="r" b="b"/>
            <a:pathLst>
              <a:path w="2621818" h="9169702">
                <a:moveTo>
                  <a:pt x="0" y="9169702"/>
                </a:moveTo>
                <a:lnTo>
                  <a:pt x="0" y="0"/>
                </a:lnTo>
                <a:lnTo>
                  <a:pt x="2621818" y="4584851"/>
                </a:lnTo>
                <a:close/>
              </a:path>
            </a:pathLst>
          </a:custGeom>
          <a:gradFill flip="none" rotWithShape="0">
            <a:gsLst>
              <a:gs pos="0">
                <a:schemeClr val="accent2">
                  <a:alpha val="60000"/>
                </a:schemeClr>
              </a:gs>
              <a:gs pos="100000">
                <a:schemeClr val="accent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tx1"/>
              </a:solidFill>
              <a:cs typeface="+mn-ea"/>
              <a:sym typeface="+mn-lt"/>
            </a:endParaRPr>
          </a:p>
        </p:txBody>
      </p:sp>
      <p:sp>
        <p:nvSpPr>
          <p:cNvPr id="54" name="椭圆 53"/>
          <p:cNvSpPr/>
          <p:nvPr/>
        </p:nvSpPr>
        <p:spPr>
          <a:xfrm>
            <a:off x="4067944" y="627534"/>
            <a:ext cx="1117723" cy="1083320"/>
          </a:xfrm>
          <a:prstGeom prst="ellipse">
            <a:avLst/>
          </a:prstGeom>
          <a:solidFill>
            <a:srgbClr val="BC32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7200">
                <a:latin typeface="Times New Roman" panose="02020603050405020304" pitchFamily="18" charset="0"/>
                <a:cs typeface="Times New Roman" panose="02020603050405020304" pitchFamily="18" charset="0"/>
                <a:sym typeface="+mn-lt"/>
              </a:rPr>
              <a:t>1</a:t>
            </a:r>
            <a:endParaRPr lang="zh-CN" altLang="en-US" sz="7200">
              <a:latin typeface="Times New Roman" panose="02020603050405020304" pitchFamily="18" charset="0"/>
              <a:cs typeface="Times New Roman" panose="02020603050405020304" pitchFamily="18" charset="0"/>
              <a:sym typeface="+mn-lt"/>
            </a:endParaRPr>
          </a:p>
        </p:txBody>
      </p:sp>
      <p:sp>
        <p:nvSpPr>
          <p:cNvPr id="32" name="TextBox 31"/>
          <p:cNvSpPr txBox="1"/>
          <p:nvPr/>
        </p:nvSpPr>
        <p:spPr>
          <a:xfrm>
            <a:off x="1187624" y="2613321"/>
            <a:ext cx="6336704" cy="1446550"/>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4400" b="1" i="1">
                <a:latin typeface="Times New Roman" panose="02020603050405020304" pitchFamily="18" charset="0"/>
                <a:cs typeface="Times New Roman" panose="02020603050405020304" pitchFamily="18" charset="0"/>
              </a:rPr>
              <a:t>Hoàn cảnh ra đời của Nhà máy Cơ khí Hà Nội</a:t>
            </a:r>
            <a:endParaRPr lang="vi-VN" sz="4400" b="1" i="1"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rotWithShape="1">
          <a:blip r:embed="rId2">
            <a:extLst>
              <a:ext uri="{28A0092B-C50C-407E-A947-70E740481C1C}">
                <a14:useLocalDpi xmlns:a14="http://schemas.microsoft.com/office/drawing/2010/main" val="0"/>
              </a:ext>
            </a:extLst>
          </a:blip>
          <a:srcRect l="55512" t="2401" r="14563" b="52800"/>
          <a:stretch>
            <a:fillRect/>
          </a:stretch>
        </p:blipFill>
        <p:spPr>
          <a:xfrm>
            <a:off x="7201303" y="2245796"/>
            <a:ext cx="2031096" cy="3080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4"/>
          <p:cNvSpPr txBox="1">
            <a:spLocks noChangeArrowheads="1"/>
          </p:cNvSpPr>
          <p:nvPr/>
        </p:nvSpPr>
        <p:spPr bwMode="auto">
          <a:xfrm>
            <a:off x="107504" y="123478"/>
            <a:ext cx="8720929" cy="11466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panose="020B0604020202020204" pitchFamily="34" charset="0"/>
              </a:defRPr>
            </a:lvl1pPr>
            <a:lvl2pPr marL="742950" indent="-285750" eaLnBrk="0" hangingPunct="0">
              <a:defRPr>
                <a:solidFill>
                  <a:schemeClr val="tx1"/>
                </a:solidFill>
                <a:latin typeface="VNI-Times" pitchFamily="2" charset="0"/>
                <a:cs typeface="Arial" panose="020B0604020202020204" pitchFamily="34" charset="0"/>
              </a:defRPr>
            </a:lvl2pPr>
            <a:lvl3pPr marL="1143000" indent="-228600" eaLnBrk="0" hangingPunct="0">
              <a:defRPr>
                <a:solidFill>
                  <a:schemeClr val="tx1"/>
                </a:solidFill>
                <a:latin typeface="VNI-Times" pitchFamily="2" charset="0"/>
                <a:cs typeface="Arial" panose="020B0604020202020204" pitchFamily="34" charset="0"/>
              </a:defRPr>
            </a:lvl3pPr>
            <a:lvl4pPr marL="1600200" indent="-228600" eaLnBrk="0" hangingPunct="0">
              <a:defRPr>
                <a:solidFill>
                  <a:schemeClr val="tx1"/>
                </a:solidFill>
                <a:latin typeface="VNI-Times" pitchFamily="2" charset="0"/>
                <a:cs typeface="Arial" panose="020B0604020202020204" pitchFamily="34" charset="0"/>
              </a:defRPr>
            </a:lvl4pPr>
            <a:lvl5pPr marL="2057400" indent="-228600" eaLnBrk="0" hangingPunct="0">
              <a:defRPr>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 Sau Hiệp định Giơ- ne-vơ, Đảng và Chính phủ xác định nhiệm vụ của miền Bắc là gì ?</a:t>
            </a:r>
            <a:endParaRPr lang="en-US" sz="2800" b="1">
              <a:latin typeface="Times New Roman" panose="02020603050405020304" pitchFamily="18" charset="0"/>
              <a:cs typeface="Times New Roman" panose="02020603050405020304" pitchFamily="18" charset="0"/>
            </a:endParaRPr>
          </a:p>
        </p:txBody>
      </p:sp>
      <p:sp>
        <p:nvSpPr>
          <p:cNvPr id="35" name="TextBox 34"/>
          <p:cNvSpPr txBox="1"/>
          <p:nvPr/>
        </p:nvSpPr>
        <p:spPr>
          <a:xfrm>
            <a:off x="179513" y="1270164"/>
            <a:ext cx="4536503" cy="2538515"/>
          </a:xfrm>
          <a:prstGeom prst="rect">
            <a:avLst/>
          </a:prstGeom>
          <a:noFill/>
        </p:spPr>
        <p:txBody>
          <a:bodyPr wrap="square">
            <a:spAutoFit/>
          </a:bodyPr>
          <a:lstStyle/>
          <a:p>
            <a:pPr marL="0" marR="0" algn="just">
              <a:lnSpc>
                <a:spcPct val="115000"/>
              </a:lnSpc>
              <a:spcBef>
                <a:spcPts val="0"/>
              </a:spcBef>
              <a:spcAft>
                <a:spcPts val="0"/>
              </a:spcAft>
            </a:pP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800" b="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Sau Hiệp định Giơ-ne-vơ, miền Bắc nước ta bước vào thời kì xây dựng chủ nghĩa xã hội, làm hậu phương lớn cho cách mạng miền Nam </a:t>
            </a:r>
            <a:endParaRPr lang="en-US" sz="2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13472" y="1287292"/>
            <a:ext cx="3814961" cy="288811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33600" r="66214"/>
          <a:stretch>
            <a:fillRect/>
          </a:stretch>
        </p:blipFill>
        <p:spPr>
          <a:xfrm rot="20981226">
            <a:off x="-518840" y="3654825"/>
            <a:ext cx="1823849" cy="2016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tags/tag1.xml><?xml version="1.0" encoding="utf-8"?>
<p:tagLst xmlns:p="http://schemas.openxmlformats.org/presentationml/2006/main">
  <p:tag name="ISPRING_FIRST_PUBLISH" val="1"/>
  <p:tag name="ISPRING_PRESENTATION_TITLE" val="60"/>
</p:tagLst>
</file>

<file path=ppt/theme/theme1.xml><?xml version="1.0" encoding="utf-8"?>
<a:theme xmlns:a="http://schemas.openxmlformats.org/drawingml/2006/main" name="千图网海量PPT模板www.58pic.com​​">
  <a:themeElements>
    <a:clrScheme name="自定义 1383">
      <a:dk1>
        <a:sysClr val="windowText" lastClr="000000"/>
      </a:dk1>
      <a:lt1>
        <a:sysClr val="window" lastClr="FFFFFF"/>
      </a:lt1>
      <a:dk2>
        <a:srgbClr val="676A55"/>
      </a:dk2>
      <a:lt2>
        <a:srgbClr val="EAEBDE"/>
      </a:lt2>
      <a:accent1>
        <a:srgbClr val="CE4660"/>
      </a:accent1>
      <a:accent2>
        <a:srgbClr val="1B6A89"/>
      </a:accent2>
      <a:accent3>
        <a:srgbClr val="CE4660"/>
      </a:accent3>
      <a:accent4>
        <a:srgbClr val="1B6A89"/>
      </a:accent4>
      <a:accent5>
        <a:srgbClr val="CE4660"/>
      </a:accent5>
      <a:accent6>
        <a:srgbClr val="1B6A89"/>
      </a:accent6>
      <a:hlink>
        <a:srgbClr val="EEACC8"/>
      </a:hlink>
      <a:folHlink>
        <a:srgbClr val="DC568F"/>
      </a:folHlink>
    </a:clrScheme>
    <a:fontScheme name="zjcppwqr">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3730</Words>
  <Application>WPS Presentation</Application>
  <PresentationFormat>On-screen Show (16:9)</PresentationFormat>
  <Paragraphs>200</Paragraphs>
  <Slides>26</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UTM Cooper Black</vt:lpstr>
      <vt:lpstr>Cooper Black</vt:lpstr>
      <vt:lpstr>Times New Roman</vt:lpstr>
      <vt:lpstr>Microsoft YaHei</vt:lpstr>
      <vt:lpstr>Calibri</vt:lpstr>
      <vt:lpstr>UTM French Vanilla</vt:lpstr>
      <vt:lpstr>Segoe Print</vt:lpstr>
      <vt:lpstr>VNI-Times</vt:lpstr>
      <vt:lpstr>字魂59号-创粗黑</vt:lpstr>
      <vt:lpstr>Arial Unicode MS</vt:lpstr>
      <vt:lpstr>Yu Gothic</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dc:title>
  <dc:creator>USER</dc:creator>
  <cp:lastModifiedBy>admin</cp:lastModifiedBy>
  <cp:revision>556</cp:revision>
  <dcterms:created xsi:type="dcterms:W3CDTF">2014-11-09T01:07:00Z</dcterms:created>
  <dcterms:modified xsi:type="dcterms:W3CDTF">2022-02-21T03:15:01Z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437856552E934312B21827488DF0611F</vt:lpwstr>
  </property>
  <property fmtid="{D5CDD505-2E9C-101B-9397-08002B2CF9AE}" pid="3" name="KSOProductBuildVer">
    <vt:lpwstr>1033-11.2.0.10463</vt:lpwstr>
  </property>
</Properties>
</file>