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5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1"/>
  </p:notesMasterIdLst>
  <p:sldIdLst>
    <p:sldId id="313" r:id="rId2"/>
    <p:sldId id="354" r:id="rId3"/>
    <p:sldId id="269" r:id="rId4"/>
    <p:sldId id="355" r:id="rId5"/>
    <p:sldId id="356" r:id="rId6"/>
    <p:sldId id="264" r:id="rId7"/>
    <p:sldId id="266" r:id="rId8"/>
    <p:sldId id="256" r:id="rId9"/>
    <p:sldId id="378" r:id="rId10"/>
    <p:sldId id="317" r:id="rId11"/>
    <p:sldId id="361" r:id="rId12"/>
    <p:sldId id="367" r:id="rId13"/>
    <p:sldId id="368" r:id="rId14"/>
    <p:sldId id="366" r:id="rId15"/>
    <p:sldId id="369" r:id="rId16"/>
    <p:sldId id="373" r:id="rId17"/>
    <p:sldId id="374" r:id="rId18"/>
    <p:sldId id="371" r:id="rId19"/>
    <p:sldId id="360" r:id="rId20"/>
    <p:sldId id="359" r:id="rId21"/>
    <p:sldId id="362" r:id="rId22"/>
    <p:sldId id="375" r:id="rId23"/>
    <p:sldId id="365" r:id="rId24"/>
    <p:sldId id="372" r:id="rId25"/>
    <p:sldId id="376" r:id="rId26"/>
    <p:sldId id="377" r:id="rId27"/>
    <p:sldId id="353" r:id="rId28"/>
    <p:sldId id="327" r:id="rId29"/>
    <p:sldId id="329" r:id="rId30"/>
  </p:sldIdLst>
  <p:sldSz cx="12161838" cy="6858000"/>
  <p:notesSz cx="6858000" cy="9144000"/>
  <p:embeddedFontLst>
    <p:embeddedFont>
      <p:font typeface="Source Sans Pro Black" panose="020B0803030403020204" pitchFamily="34" charset="0"/>
      <p:bold r:id="rId32"/>
    </p:embeddedFont>
    <p:embeddedFont>
      <p:font typeface="Quicksand" panose="020B0604020202020204" charset="0"/>
      <p:regular r:id="rId33"/>
      <p:bold r:id="rId34"/>
    </p:embeddedFont>
    <p:embeddedFont>
      <p:font typeface="HP001 4 hàng" panose="020B0603050302020204" pitchFamily="34" charset="0"/>
      <p:regular r:id="rId35"/>
      <p:bold r:id="rId36"/>
    </p:embeddedFont>
    <p:embeddedFont>
      <p:font typeface="Bebas Neue" panose="020B0604020202020204" charset="0"/>
      <p:regular r:id="rId37"/>
    </p:embeddedFont>
    <p:embeddedFont>
      <p:font typeface="Roboto Condensed Light" panose="02000000000000000000" pitchFamily="2" charset="0"/>
      <p:regular r:id="rId38"/>
      <p:italic r:id="rId39"/>
    </p:embeddedFont>
    <p:embeddedFont>
      <p:font typeface="Dosis" panose="02010503020202060003" pitchFamily="2" charset="0"/>
      <p:regular r:id="rId40"/>
      <p:bold r:id="rId41"/>
    </p:embeddedFont>
    <p:embeddedFont>
      <p:font typeface="Fira Sans Extra Condensed Medium" panose="020B0604020202020204" charset="0"/>
      <p:regular r:id="rId42"/>
      <p:bold r:id="rId43"/>
      <p:italic r:id="rId44"/>
      <p:boldItalic r:id="rId45"/>
    </p:embeddedFont>
    <p:embeddedFont>
      <p:font typeface="Titan One" panose="020B0604020202020204" charset="0"/>
      <p:regular r:id="rId46"/>
    </p:embeddedFont>
    <p:embeddedFont>
      <p:font typeface="Source Sans Pro" panose="020B050303040302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33CCFF"/>
    <a:srgbClr val="FF9933"/>
    <a:srgbClr val="FFDC79"/>
    <a:srgbClr val="A3FF75"/>
    <a:srgbClr val="FFAB81"/>
    <a:srgbClr val="FF9966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88" autoAdjust="0"/>
    <p:restoredTop sz="94364" autoAdjust="0"/>
  </p:normalViewPr>
  <p:slideViewPr>
    <p:cSldViewPr>
      <p:cViewPr varScale="1">
        <p:scale>
          <a:sx n="73" d="100"/>
          <a:sy n="73" d="100"/>
        </p:scale>
        <p:origin x="702" y="7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sz="11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38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 tên đồ vật</a:t>
            </a:r>
          </a:p>
          <a:p>
            <a:r>
              <a:rPr lang="en-US"/>
              <a:t>Hỏi đồ vật có dạng khối gì</a:t>
            </a:r>
          </a:p>
        </p:txBody>
      </p:sp>
    </p:spTree>
    <p:extLst>
      <p:ext uri="{BB962C8B-B14F-4D97-AF65-F5344CB8AC3E}">
        <p14:creationId xmlns:p14="http://schemas.microsoft.com/office/powerpoint/2010/main" val="2570036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các số để ra kết quả</a:t>
            </a:r>
          </a:p>
        </p:txBody>
      </p:sp>
    </p:spTree>
    <p:extLst>
      <p:ext uri="{BB962C8B-B14F-4D97-AF65-F5344CB8AC3E}">
        <p14:creationId xmlns:p14="http://schemas.microsoft.com/office/powerpoint/2010/main" val="1722141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nêu xong GV mới chiếu hình minh hoạ ra</a:t>
            </a:r>
          </a:p>
        </p:txBody>
      </p:sp>
    </p:spTree>
    <p:extLst>
      <p:ext uri="{BB962C8B-B14F-4D97-AF65-F5344CB8AC3E}">
        <p14:creationId xmlns:p14="http://schemas.microsoft.com/office/powerpoint/2010/main" val="3213965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dục HS vệ sinh môi trường biển</a:t>
            </a:r>
          </a:p>
        </p:txBody>
      </p:sp>
    </p:spTree>
    <p:extLst>
      <p:ext uri="{BB962C8B-B14F-4D97-AF65-F5344CB8AC3E}">
        <p14:creationId xmlns:p14="http://schemas.microsoft.com/office/powerpoint/2010/main" val="3534947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33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dẫn dắt từ tình huống này để vào bài hnay nhé</a:t>
            </a:r>
          </a:p>
          <a:p>
            <a:r>
              <a:rPr lang="en-US"/>
              <a:t>Quả bóng k có dạng hình tròn, vậy quả bóng có dạng hình gì? Chúng ta cùng khám phá bài học hnay nhé!</a:t>
            </a:r>
          </a:p>
        </p:txBody>
      </p:sp>
    </p:spTree>
    <p:extLst>
      <p:ext uri="{BB962C8B-B14F-4D97-AF65-F5344CB8AC3E}">
        <p14:creationId xmlns:p14="http://schemas.microsoft.com/office/powerpoint/2010/main" val="2170838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01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 tên đồ vật</a:t>
            </a:r>
          </a:p>
          <a:p>
            <a:r>
              <a:rPr lang="en-US"/>
              <a:t>Hỏi đồ vật có dạng khối gì</a:t>
            </a:r>
          </a:p>
        </p:txBody>
      </p:sp>
    </p:spTree>
    <p:extLst>
      <p:ext uri="{BB962C8B-B14F-4D97-AF65-F5344CB8AC3E}">
        <p14:creationId xmlns:p14="http://schemas.microsoft.com/office/powerpoint/2010/main" val="2309344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 tên đồ vật</a:t>
            </a:r>
          </a:p>
          <a:p>
            <a:r>
              <a:rPr lang="en-US"/>
              <a:t>Hỏi đồ vật có dạng khối gì</a:t>
            </a:r>
          </a:p>
        </p:txBody>
      </p:sp>
    </p:spTree>
    <p:extLst>
      <p:ext uri="{BB962C8B-B14F-4D97-AF65-F5344CB8AC3E}">
        <p14:creationId xmlns:p14="http://schemas.microsoft.com/office/powerpoint/2010/main" val="1674043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83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 tên đồ vật</a:t>
            </a:r>
          </a:p>
          <a:p>
            <a:r>
              <a:rPr lang="en-US"/>
              <a:t>Hỏi đồ vật có dạng khối gì</a:t>
            </a:r>
          </a:p>
        </p:txBody>
      </p:sp>
    </p:spTree>
    <p:extLst>
      <p:ext uri="{BB962C8B-B14F-4D97-AF65-F5344CB8AC3E}">
        <p14:creationId xmlns:p14="http://schemas.microsoft.com/office/powerpoint/2010/main" val="2335240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A2A54-63AC-498C-BF4E-8FC5DA65A0F1}" type="datetimeFigureOut">
              <a:rPr lang="es-ES" smtClean="0"/>
              <a:t>22/02/2022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44AE7-3663-43E3-96D6-7D84F93E52E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569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57625" y="1590467"/>
            <a:ext cx="10255765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62954" y="697175"/>
            <a:ext cx="910116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1528" y="4496985"/>
            <a:ext cx="1065710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47634" y="1643800"/>
            <a:ext cx="6866571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5935" y="917134"/>
            <a:ext cx="10142461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48448" y="2119000"/>
            <a:ext cx="4335248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48448" y="2944600"/>
            <a:ext cx="4335248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8" r:id="rId4"/>
    <p:sldLayoutId id="2147483664" r:id="rId5"/>
    <p:sldLayoutId id="2147483669" r:id="rId6"/>
    <p:sldLayoutId id="2147483682" r:id="rId7"/>
    <p:sldLayoutId id="2147483683" r:id="rId8"/>
    <p:sldLayoutId id="2147483687" r:id="rId9"/>
    <p:sldLayoutId id="2147483688" r:id="rId10"/>
    <p:sldLayoutId id="214748368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microsoft.com/office/2007/relationships/hdphoto" Target="../media/hdphoto19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microsoft.com/office/2007/relationships/hdphoto" Target="../media/hdphoto1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8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microsoft.com/office/2007/relationships/hdphoto" Target="../media/hdphoto18.wdp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11" Type="http://schemas.openxmlformats.org/officeDocument/2006/relationships/image" Target="../media/image42.png"/><Relationship Id="rId5" Type="http://schemas.microsoft.com/office/2007/relationships/hdphoto" Target="../media/hdphoto20.wdp"/><Relationship Id="rId10" Type="http://schemas.openxmlformats.org/officeDocument/2006/relationships/image" Target="../media/image32.png"/><Relationship Id="rId4" Type="http://schemas.openxmlformats.org/officeDocument/2006/relationships/image" Target="../media/image43.png"/><Relationship Id="rId9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1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14.gif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microsoft.com/office/2007/relationships/hdphoto" Target="../media/hdphoto5.wdp"/><Relationship Id="rId19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3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4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acebook.com/groups/443096903751589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openxmlformats.org/officeDocument/2006/relationships/image" Target="../media/image23.jpeg"/><Relationship Id="rId26" Type="http://schemas.openxmlformats.org/officeDocument/2006/relationships/image" Target="../media/image28.png"/><Relationship Id="rId3" Type="http://schemas.openxmlformats.org/officeDocument/2006/relationships/audio" Target="../media/audio2.wav"/><Relationship Id="rId21" Type="http://schemas.openxmlformats.org/officeDocument/2006/relationships/image" Target="../media/image14.gif"/><Relationship Id="rId7" Type="http://schemas.openxmlformats.org/officeDocument/2006/relationships/image" Target="../media/image4.png"/><Relationship Id="rId12" Type="http://schemas.openxmlformats.org/officeDocument/2006/relationships/image" Target="../media/image19.png"/><Relationship Id="rId17" Type="http://schemas.microsoft.com/office/2007/relationships/hdphoto" Target="../media/hdphoto11.wdp"/><Relationship Id="rId25" Type="http://schemas.microsoft.com/office/2007/relationships/hdphoto" Target="../media/hdphoto13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image" Target="../media/image25.gif"/><Relationship Id="rId29" Type="http://schemas.microsoft.com/office/2007/relationships/hdphoto" Target="../media/hdphoto15.wdp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4.wav"/><Relationship Id="rId11" Type="http://schemas.openxmlformats.org/officeDocument/2006/relationships/image" Target="../media/image5.png"/><Relationship Id="rId24" Type="http://schemas.openxmlformats.org/officeDocument/2006/relationships/image" Target="../media/image27.png"/><Relationship Id="rId5" Type="http://schemas.openxmlformats.org/officeDocument/2006/relationships/audio" Target="../media/audio1.wav"/><Relationship Id="rId15" Type="http://schemas.openxmlformats.org/officeDocument/2006/relationships/image" Target="../media/image21.png"/><Relationship Id="rId23" Type="http://schemas.microsoft.com/office/2007/relationships/hdphoto" Target="../media/hdphoto12.wdp"/><Relationship Id="rId28" Type="http://schemas.openxmlformats.org/officeDocument/2006/relationships/image" Target="../media/image29.png"/><Relationship Id="rId10" Type="http://schemas.microsoft.com/office/2007/relationships/hdphoto" Target="../media/hdphoto9.wdp"/><Relationship Id="rId19" Type="http://schemas.openxmlformats.org/officeDocument/2006/relationships/image" Target="../media/image24.png"/><Relationship Id="rId31" Type="http://schemas.microsoft.com/office/2007/relationships/hdphoto" Target="../media/hdphoto16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microsoft.com/office/2007/relationships/hdphoto" Target="../media/hdphoto10.wdp"/><Relationship Id="rId22" Type="http://schemas.openxmlformats.org/officeDocument/2006/relationships/image" Target="../media/image26.png"/><Relationship Id="rId27" Type="http://schemas.microsoft.com/office/2007/relationships/hdphoto" Target="../media/hdphoto14.wdp"/><Relationship Id="rId30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0.wdp"/><Relationship Id="rId18" Type="http://schemas.openxmlformats.org/officeDocument/2006/relationships/image" Target="../media/image24.png"/><Relationship Id="rId26" Type="http://schemas.microsoft.com/office/2007/relationships/hdphoto" Target="../media/hdphoto16.wdp"/><Relationship Id="rId3" Type="http://schemas.openxmlformats.org/officeDocument/2006/relationships/audio" Target="../media/audio3.wav"/><Relationship Id="rId21" Type="http://schemas.openxmlformats.org/officeDocument/2006/relationships/image" Target="../media/image26.png"/><Relationship Id="rId7" Type="http://schemas.microsoft.com/office/2007/relationships/hdphoto" Target="../media/hdphoto3.wdp"/><Relationship Id="rId12" Type="http://schemas.openxmlformats.org/officeDocument/2006/relationships/image" Target="../media/image20.png"/><Relationship Id="rId17" Type="http://schemas.openxmlformats.org/officeDocument/2006/relationships/image" Target="../media/image23.jpeg"/><Relationship Id="rId25" Type="http://schemas.openxmlformats.org/officeDocument/2006/relationships/image" Target="../media/image30.png"/><Relationship Id="rId2" Type="http://schemas.openxmlformats.org/officeDocument/2006/relationships/audio" Target="../media/audio2.wav"/><Relationship Id="rId16" Type="http://schemas.microsoft.com/office/2007/relationships/hdphoto" Target="../media/hdphoto11.wdp"/><Relationship Id="rId20" Type="http://schemas.openxmlformats.org/officeDocument/2006/relationships/image" Target="../media/image14.gif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24" Type="http://schemas.microsoft.com/office/2007/relationships/hdphoto" Target="../media/hdphoto15.wdp"/><Relationship Id="rId5" Type="http://schemas.openxmlformats.org/officeDocument/2006/relationships/audio" Target="../media/audio4.wav"/><Relationship Id="rId15" Type="http://schemas.openxmlformats.org/officeDocument/2006/relationships/image" Target="../media/image22.png"/><Relationship Id="rId23" Type="http://schemas.openxmlformats.org/officeDocument/2006/relationships/image" Target="../media/image29.png"/><Relationship Id="rId28" Type="http://schemas.microsoft.com/office/2007/relationships/hdphoto" Target="../media/hdphoto13.wdp"/><Relationship Id="rId10" Type="http://schemas.openxmlformats.org/officeDocument/2006/relationships/image" Target="../media/image5.png"/><Relationship Id="rId19" Type="http://schemas.openxmlformats.org/officeDocument/2006/relationships/image" Target="../media/image25.gif"/><Relationship Id="rId4" Type="http://schemas.openxmlformats.org/officeDocument/2006/relationships/audio" Target="../media/audio1.wav"/><Relationship Id="rId9" Type="http://schemas.microsoft.com/office/2007/relationships/hdphoto" Target="../media/hdphoto9.wdp"/><Relationship Id="rId14" Type="http://schemas.openxmlformats.org/officeDocument/2006/relationships/image" Target="../media/image21.png"/><Relationship Id="rId22" Type="http://schemas.microsoft.com/office/2007/relationships/hdphoto" Target="../media/hdphoto12.wdp"/><Relationship Id="rId27" Type="http://schemas.openxmlformats.org/officeDocument/2006/relationships/image" Target="../media/image27.png"/><Relationship Id="rId30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audio" Target="../media/audio2.wav"/><Relationship Id="rId21" Type="http://schemas.openxmlformats.org/officeDocument/2006/relationships/image" Target="../media/image24.png"/><Relationship Id="rId34" Type="http://schemas.openxmlformats.org/officeDocument/2006/relationships/image" Target="../media/image33.jpeg"/><Relationship Id="rId7" Type="http://schemas.openxmlformats.org/officeDocument/2006/relationships/image" Target="../media/image4.png"/><Relationship Id="rId12" Type="http://schemas.microsoft.com/office/2007/relationships/hdphoto" Target="../media/hdphoto9.wdp"/><Relationship Id="rId17" Type="http://schemas.openxmlformats.org/officeDocument/2006/relationships/image" Target="../media/image21.png"/><Relationship Id="rId25" Type="http://schemas.microsoft.com/office/2007/relationships/hdphoto" Target="../media/hdphoto15.wdp"/><Relationship Id="rId3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microsoft.com/office/2007/relationships/hdphoto" Target="../media/hdphoto10.wdp"/><Relationship Id="rId20" Type="http://schemas.openxmlformats.org/officeDocument/2006/relationships/image" Target="../media/image23.jpeg"/><Relationship Id="rId29" Type="http://schemas.microsoft.com/office/2007/relationships/hdphoto" Target="../media/hdphoto13.wdp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4.wav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32" Type="http://schemas.openxmlformats.org/officeDocument/2006/relationships/image" Target="../media/image31.png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23" Type="http://schemas.openxmlformats.org/officeDocument/2006/relationships/image" Target="../media/image14.gif"/><Relationship Id="rId28" Type="http://schemas.openxmlformats.org/officeDocument/2006/relationships/image" Target="../media/image27.png"/><Relationship Id="rId10" Type="http://schemas.microsoft.com/office/2007/relationships/hdphoto" Target="../media/hdphoto12.wdp"/><Relationship Id="rId19" Type="http://schemas.microsoft.com/office/2007/relationships/hdphoto" Target="../media/hdphoto11.wdp"/><Relationship Id="rId31" Type="http://schemas.microsoft.com/office/2007/relationships/hdphoto" Target="../media/hdphoto14.wdp"/><Relationship Id="rId4" Type="http://schemas.openxmlformats.org/officeDocument/2006/relationships/audio" Target="../media/audio3.wav"/><Relationship Id="rId9" Type="http://schemas.openxmlformats.org/officeDocument/2006/relationships/image" Target="../media/image26.png"/><Relationship Id="rId14" Type="http://schemas.openxmlformats.org/officeDocument/2006/relationships/image" Target="../media/image19.png"/><Relationship Id="rId22" Type="http://schemas.openxmlformats.org/officeDocument/2006/relationships/image" Target="../media/image25.gif"/><Relationship Id="rId27" Type="http://schemas.microsoft.com/office/2007/relationships/hdphoto" Target="../media/hdphoto16.wdp"/><Relationship Id="rId30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7.wdp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12.wdp"/><Relationship Id="rId11" Type="http://schemas.openxmlformats.org/officeDocument/2006/relationships/image" Target="../media/image36.gif"/><Relationship Id="rId5" Type="http://schemas.openxmlformats.org/officeDocument/2006/relationships/image" Target="../media/image26.png"/><Relationship Id="rId15" Type="http://schemas.openxmlformats.org/officeDocument/2006/relationships/audio" Target="../media/audio1.wav"/><Relationship Id="rId10" Type="http://schemas.microsoft.com/office/2007/relationships/hdphoto" Target="../media/hdphoto15.wdp"/><Relationship Id="rId4" Type="http://schemas.microsoft.com/office/2007/relationships/hdphoto" Target="../media/hdphoto3.wdp"/><Relationship Id="rId9" Type="http://schemas.openxmlformats.org/officeDocument/2006/relationships/image" Target="../media/image35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870810" y="547513"/>
            <a:ext cx="10315501" cy="30955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73953" y="-15325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804319" y="859314"/>
            <a:ext cx="7866273" cy="2215991"/>
            <a:chOff x="2544762" y="859312"/>
            <a:chExt cx="7924800" cy="2215991"/>
          </a:xfrm>
        </p:grpSpPr>
        <p:sp>
          <p:nvSpPr>
            <p:cNvPr id="7" name="TextBox 6"/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solidFill>
                    <a:schemeClr val="bg1">
                      <a:lumMod val="50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403872" y="3620707"/>
            <a:ext cx="5180566" cy="27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1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B2E065-8F69-4365-958C-348590DEA3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6119" y="1143000"/>
            <a:ext cx="7793112" cy="38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2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07687-1150-45BE-98B3-8B5133364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496" y="2235400"/>
            <a:ext cx="2936467" cy="710800"/>
          </a:xfr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/>
          <a:lstStyle/>
          <a:p>
            <a:pPr algn="ctr"/>
            <a:r>
              <a:rPr lang="en-US">
                <a:latin typeface="+mj-lt"/>
              </a:rPr>
              <a:t>Lon sữa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97E75-9BA9-4C0E-AE70-C8CB7D180D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8303" t="28204" r="78167" b="32292"/>
          <a:stretch/>
        </p:blipFill>
        <p:spPr>
          <a:xfrm>
            <a:off x="7376319" y="2538845"/>
            <a:ext cx="1905000" cy="2337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A1B201-3399-48C0-8D0B-434E9E953EA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319" y="454769"/>
            <a:ext cx="2611509" cy="130575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3DD8FB5-C05A-4035-B474-A1AC88A9A7E1}"/>
              </a:ext>
            </a:extLst>
          </p:cNvPr>
          <p:cNvSpPr txBox="1">
            <a:spLocks/>
          </p:cNvSpPr>
          <p:nvPr/>
        </p:nvSpPr>
        <p:spPr>
          <a:xfrm>
            <a:off x="2997628" y="3429000"/>
            <a:ext cx="3230114" cy="1447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>
                <a:latin typeface="+mj-lt"/>
              </a:rPr>
              <a:t>Lon sữa có dạng </a:t>
            </a:r>
            <a:r>
              <a:rPr lang="en-US">
                <a:solidFill>
                  <a:srgbClr val="FF0000"/>
                </a:solidFill>
                <a:latin typeface="+mj-lt"/>
              </a:rPr>
              <a:t>khối trụ.</a:t>
            </a:r>
          </a:p>
        </p:txBody>
      </p:sp>
    </p:spTree>
    <p:extLst>
      <p:ext uri="{BB962C8B-B14F-4D97-AF65-F5344CB8AC3E}">
        <p14:creationId xmlns:p14="http://schemas.microsoft.com/office/powerpoint/2010/main" val="408396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07687-1150-45BE-98B3-8B5133364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496" y="2235400"/>
            <a:ext cx="2936467" cy="710800"/>
          </a:xfr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/>
          <a:lstStyle/>
          <a:p>
            <a:pPr algn="ctr"/>
            <a:r>
              <a:rPr lang="en-US">
                <a:latin typeface="+mj-lt"/>
              </a:rPr>
              <a:t>Khúc gỗ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97E75-9BA9-4C0E-AE70-C8CB7D180D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36" t="68649" r="74563" b="6888"/>
          <a:stretch/>
        </p:blipFill>
        <p:spPr>
          <a:xfrm>
            <a:off x="7452519" y="2946200"/>
            <a:ext cx="2590800" cy="1447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A1B201-3399-48C0-8D0B-434E9E953EA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319" y="454769"/>
            <a:ext cx="2611509" cy="130575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3DD8FB5-C05A-4035-B474-A1AC88A9A7E1}"/>
              </a:ext>
            </a:extLst>
          </p:cNvPr>
          <p:cNvSpPr txBox="1">
            <a:spLocks/>
          </p:cNvSpPr>
          <p:nvPr/>
        </p:nvSpPr>
        <p:spPr>
          <a:xfrm>
            <a:off x="2997628" y="3429000"/>
            <a:ext cx="3230114" cy="1447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>
                <a:latin typeface="+mj-lt"/>
              </a:rPr>
              <a:t>Khúc gỗ có dạng </a:t>
            </a:r>
            <a:r>
              <a:rPr lang="en-US">
                <a:solidFill>
                  <a:srgbClr val="FF0000"/>
                </a:solidFill>
                <a:latin typeface="+mj-lt"/>
              </a:rPr>
              <a:t>khối trụ</a:t>
            </a:r>
            <a:r>
              <a:rPr lang="en-US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037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07687-1150-45BE-98B3-8B5133364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905" y="2014123"/>
            <a:ext cx="4778644" cy="1305754"/>
          </a:xfr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/>
          <a:lstStyle/>
          <a:p>
            <a:pPr algn="ctr"/>
            <a:r>
              <a:rPr lang="en-US">
                <a:latin typeface="+mj-lt"/>
              </a:rPr>
              <a:t>Hai hình bên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có dạng khối gì?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A1B201-3399-48C0-8D0B-434E9E953EA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319" y="454769"/>
            <a:ext cx="2611509" cy="130575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3DD8FB5-C05A-4035-B474-A1AC88A9A7E1}"/>
              </a:ext>
            </a:extLst>
          </p:cNvPr>
          <p:cNvSpPr txBox="1">
            <a:spLocks/>
          </p:cNvSpPr>
          <p:nvPr/>
        </p:nvSpPr>
        <p:spPr>
          <a:xfrm>
            <a:off x="2035905" y="3928279"/>
            <a:ext cx="4778644" cy="1447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>
                <a:latin typeface="+mj-lt"/>
              </a:rPr>
              <a:t>Hai hình bên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có dạng </a:t>
            </a:r>
            <a:r>
              <a:rPr lang="en-US">
                <a:solidFill>
                  <a:srgbClr val="FF0000"/>
                </a:solidFill>
                <a:latin typeface="+mj-lt"/>
              </a:rPr>
              <a:t>khối trụ.</a:t>
            </a:r>
          </a:p>
        </p:txBody>
      </p:sp>
      <p:sp>
        <p:nvSpPr>
          <p:cNvPr id="3" name="Flowchart: Magnetic Disk 2">
            <a:extLst>
              <a:ext uri="{FF2B5EF4-FFF2-40B4-BE49-F238E27FC236}">
                <a16:creationId xmlns:a16="http://schemas.microsoft.com/office/drawing/2014/main" id="{D1E7A50E-C54E-41A7-B330-1DC8E7044673}"/>
              </a:ext>
            </a:extLst>
          </p:cNvPr>
          <p:cNvSpPr/>
          <p:nvPr/>
        </p:nvSpPr>
        <p:spPr>
          <a:xfrm>
            <a:off x="8354283" y="1760523"/>
            <a:ext cx="1371600" cy="2024477"/>
          </a:xfrm>
          <a:prstGeom prst="flowChartMagneticDisk">
            <a:avLst/>
          </a:prstGeom>
          <a:solidFill>
            <a:srgbClr val="33CCFF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Direct Access Storage 4">
            <a:extLst>
              <a:ext uri="{FF2B5EF4-FFF2-40B4-BE49-F238E27FC236}">
                <a16:creationId xmlns:a16="http://schemas.microsoft.com/office/drawing/2014/main" id="{7F843ABD-E512-4603-8279-44C6D550640D}"/>
              </a:ext>
            </a:extLst>
          </p:cNvPr>
          <p:cNvSpPr/>
          <p:nvPr/>
        </p:nvSpPr>
        <p:spPr>
          <a:xfrm rot="10800000">
            <a:off x="7954233" y="4171650"/>
            <a:ext cx="2171700" cy="961057"/>
          </a:xfrm>
          <a:prstGeom prst="flowChartMagneticDrum">
            <a:avLst/>
          </a:prstGeom>
          <a:solidFill>
            <a:srgbClr val="FFC0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0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3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B97E75-9BA9-4C0E-AE70-C8CB7D180D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124" t="28778" r="53732" b="6474"/>
          <a:stretch/>
        </p:blipFill>
        <p:spPr>
          <a:xfrm>
            <a:off x="3659307" y="2582877"/>
            <a:ext cx="4832986" cy="3276600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0008B8-CA7C-4F7D-A5F9-2EAFF981835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319" y="454769"/>
            <a:ext cx="2611509" cy="1305754"/>
          </a:xfrm>
          <a:prstGeom prst="rect">
            <a:avLst/>
          </a:prstGeom>
        </p:spPr>
      </p:pic>
      <p:sp>
        <p:nvSpPr>
          <p:cNvPr id="6" name="Flowchart: Magnetic Disk 5">
            <a:extLst>
              <a:ext uri="{FF2B5EF4-FFF2-40B4-BE49-F238E27FC236}">
                <a16:creationId xmlns:a16="http://schemas.microsoft.com/office/drawing/2014/main" id="{9F55417A-0D98-49AC-93D4-7962D28B1162}"/>
              </a:ext>
            </a:extLst>
          </p:cNvPr>
          <p:cNvSpPr/>
          <p:nvPr/>
        </p:nvSpPr>
        <p:spPr>
          <a:xfrm>
            <a:off x="6733173" y="2613873"/>
            <a:ext cx="1148130" cy="1855271"/>
          </a:xfrm>
          <a:prstGeom prst="flowChartMagneticDisk">
            <a:avLst/>
          </a:prstGeom>
          <a:solidFill>
            <a:srgbClr val="33CCFF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Direct Access Storage 6">
            <a:extLst>
              <a:ext uri="{FF2B5EF4-FFF2-40B4-BE49-F238E27FC236}">
                <a16:creationId xmlns:a16="http://schemas.microsoft.com/office/drawing/2014/main" id="{FFE4556A-59E4-4C6D-9D58-2835A02CFCD9}"/>
              </a:ext>
            </a:extLst>
          </p:cNvPr>
          <p:cNvSpPr/>
          <p:nvPr/>
        </p:nvSpPr>
        <p:spPr>
          <a:xfrm rot="10800000">
            <a:off x="6236886" y="4683782"/>
            <a:ext cx="2171700" cy="961057"/>
          </a:xfrm>
          <a:prstGeom prst="flowChartMagneticDrum">
            <a:avLst/>
          </a:prstGeom>
          <a:solidFill>
            <a:srgbClr val="FFC0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9DA60B-3A8D-4898-8615-8092A834D54F}"/>
              </a:ext>
            </a:extLst>
          </p:cNvPr>
          <p:cNvSpPr/>
          <p:nvPr/>
        </p:nvSpPr>
        <p:spPr>
          <a:xfrm>
            <a:off x="3337719" y="2362200"/>
            <a:ext cx="5486400" cy="372587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FC957E-A898-4297-B4FD-76BDA84936F1}"/>
              </a:ext>
            </a:extLst>
          </p:cNvPr>
          <p:cNvGrpSpPr/>
          <p:nvPr/>
        </p:nvGrpSpPr>
        <p:grpSpPr>
          <a:xfrm>
            <a:off x="4499261" y="1213160"/>
            <a:ext cx="3153077" cy="1461182"/>
            <a:chOff x="1855021" y="1425767"/>
            <a:chExt cx="3153077" cy="14611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B80E0F-6256-45C7-8C5E-51BC057DA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5021" y="1425767"/>
              <a:ext cx="3153077" cy="146118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504D86-C2A2-4292-80BE-107FAD866308}"/>
                </a:ext>
              </a:extLst>
            </p:cNvPr>
            <p:cNvSpPr txBox="1"/>
            <p:nvPr/>
          </p:nvSpPr>
          <p:spPr>
            <a:xfrm rot="21121239">
              <a:off x="2356585" y="1784101"/>
              <a:ext cx="2149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rgbClr val="FFFFFF"/>
                  </a:solidFill>
                </a:rPr>
                <a:t>Khối trụ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491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4B80DE4-A0E1-41ED-B612-857A20BEB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919" y="2285603"/>
            <a:ext cx="2286794" cy="228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539F50-A463-4BB9-85BC-370147949864}"/>
              </a:ext>
            </a:extLst>
          </p:cNvPr>
          <p:cNvSpPr txBox="1">
            <a:spLocks/>
          </p:cNvSpPr>
          <p:nvPr/>
        </p:nvSpPr>
        <p:spPr>
          <a:xfrm>
            <a:off x="3122496" y="2235400"/>
            <a:ext cx="2936467" cy="710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>
                <a:latin typeface="+mj-lt"/>
              </a:rPr>
              <a:t>Quả bóng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12064B-DE92-4C05-819A-E4E194FF0770}"/>
              </a:ext>
            </a:extLst>
          </p:cNvPr>
          <p:cNvSpPr txBox="1">
            <a:spLocks/>
          </p:cNvSpPr>
          <p:nvPr/>
        </p:nvSpPr>
        <p:spPr>
          <a:xfrm>
            <a:off x="2997628" y="3429000"/>
            <a:ext cx="3230114" cy="1447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>
                <a:latin typeface="+mj-lt"/>
              </a:rPr>
              <a:t>Quả bóng có dạng </a:t>
            </a:r>
            <a:r>
              <a:rPr lang="en-US">
                <a:solidFill>
                  <a:srgbClr val="FF0000"/>
                </a:solidFill>
                <a:latin typeface="+mj-lt"/>
              </a:rPr>
              <a:t>khối cầu</a:t>
            </a:r>
            <a:r>
              <a:rPr lang="en-US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818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E539F50-A463-4BB9-85BC-370147949864}"/>
              </a:ext>
            </a:extLst>
          </p:cNvPr>
          <p:cNvSpPr txBox="1">
            <a:spLocks/>
          </p:cNvSpPr>
          <p:nvPr/>
        </p:nvSpPr>
        <p:spPr>
          <a:xfrm>
            <a:off x="2997628" y="1676400"/>
            <a:ext cx="3230114" cy="1269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>
                <a:latin typeface="+mj-lt"/>
              </a:rPr>
              <a:t>Quả bóng tennis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12064B-DE92-4C05-819A-E4E194FF0770}"/>
              </a:ext>
            </a:extLst>
          </p:cNvPr>
          <p:cNvSpPr txBox="1">
            <a:spLocks/>
          </p:cNvSpPr>
          <p:nvPr/>
        </p:nvSpPr>
        <p:spPr>
          <a:xfrm>
            <a:off x="2997628" y="3429000"/>
            <a:ext cx="3230114" cy="1447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>
                <a:latin typeface="+mj-lt"/>
              </a:rPr>
              <a:t>Quả bóng có dạng </a:t>
            </a:r>
            <a:r>
              <a:rPr lang="en-US">
                <a:solidFill>
                  <a:srgbClr val="FF0000"/>
                </a:solidFill>
                <a:latin typeface="+mj-lt"/>
              </a:rPr>
              <a:t>khối cầu</a:t>
            </a:r>
            <a:r>
              <a:rPr lang="en-US">
                <a:latin typeface="+mj-lt"/>
              </a:rPr>
              <a:t>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A6FB141-8771-4B78-A437-B57EB2CEB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919" y="2133600"/>
            <a:ext cx="3454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69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07687-1150-45BE-98B3-8B5133364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905" y="2014123"/>
            <a:ext cx="4778644" cy="1305754"/>
          </a:xfr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/>
          <a:lstStyle/>
          <a:p>
            <a:pPr algn="ctr"/>
            <a:r>
              <a:rPr lang="en-US">
                <a:latin typeface="+mj-lt"/>
              </a:rPr>
              <a:t>Hai hình bên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có dạng khối gì?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A1B201-3399-48C0-8D0B-434E9E953EA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319" y="454769"/>
            <a:ext cx="2611509" cy="130575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3DD8FB5-C05A-4035-B474-A1AC88A9A7E1}"/>
              </a:ext>
            </a:extLst>
          </p:cNvPr>
          <p:cNvSpPr txBox="1">
            <a:spLocks/>
          </p:cNvSpPr>
          <p:nvPr/>
        </p:nvSpPr>
        <p:spPr>
          <a:xfrm>
            <a:off x="2035905" y="3928279"/>
            <a:ext cx="4778644" cy="1447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>
                <a:latin typeface="+mj-lt"/>
              </a:rPr>
              <a:t>Hai hình bên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có dạng </a:t>
            </a:r>
            <a:r>
              <a:rPr lang="en-US">
                <a:solidFill>
                  <a:srgbClr val="FF0000"/>
                </a:solidFill>
                <a:latin typeface="+mj-lt"/>
              </a:rPr>
              <a:t>khối cầu.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8914A7-D367-4981-9041-E6DAED0B2C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4644" t="27159" r="6057" b="10893"/>
          <a:stretch/>
        </p:blipFill>
        <p:spPr>
          <a:xfrm>
            <a:off x="7992333" y="2209800"/>
            <a:ext cx="2133600" cy="287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1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85163A-AC1C-438A-94E9-20B8650FF51D}"/>
              </a:ext>
            </a:extLst>
          </p:cNvPr>
          <p:cNvSpPr/>
          <p:nvPr/>
        </p:nvSpPr>
        <p:spPr>
          <a:xfrm>
            <a:off x="3337719" y="2362200"/>
            <a:ext cx="5486400" cy="372587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E6ABCD-A74D-46F2-A700-0041791C73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4644" t="27159" r="6057" b="10893"/>
          <a:stretch/>
        </p:blipFill>
        <p:spPr>
          <a:xfrm>
            <a:off x="6385719" y="2717290"/>
            <a:ext cx="2133600" cy="287879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87D00CC-8966-474A-9A36-C60F32569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8" y="2659849"/>
            <a:ext cx="1677192" cy="167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A3C5E95-4013-4750-BEAF-6921DBCF1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10" y="4314562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DAA52E-2EF6-4404-8AAC-03C84E732A7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8319" y="454769"/>
            <a:ext cx="2611509" cy="13057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2F014D8-CCB8-48CB-83EE-26C1E6FE0797}"/>
              </a:ext>
            </a:extLst>
          </p:cNvPr>
          <p:cNvGrpSpPr/>
          <p:nvPr/>
        </p:nvGrpSpPr>
        <p:grpSpPr>
          <a:xfrm>
            <a:off x="4785518" y="955929"/>
            <a:ext cx="3054527" cy="1770402"/>
            <a:chOff x="7282451" y="721946"/>
            <a:chExt cx="3054527" cy="177040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0D8AD38-84DF-49E5-B738-6C393EA983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3181"/>
            <a:stretch/>
          </p:blipFill>
          <p:spPr>
            <a:xfrm>
              <a:off x="7282451" y="721946"/>
              <a:ext cx="3054527" cy="177040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603EEB-6E61-4D6C-80A4-FAE6D8C17D6A}"/>
                </a:ext>
              </a:extLst>
            </p:cNvPr>
            <p:cNvSpPr txBox="1"/>
            <p:nvPr/>
          </p:nvSpPr>
          <p:spPr>
            <a:xfrm rot="21121239">
              <a:off x="7487901" y="1373286"/>
              <a:ext cx="23487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rgbClr val="FFFFFF"/>
                  </a:solidFill>
                </a:rPr>
                <a:t>Khối cầu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9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76B2832-B46F-439B-AD0B-4731B54E1AE0}"/>
              </a:ext>
            </a:extLst>
          </p:cNvPr>
          <p:cNvSpPr/>
          <p:nvPr/>
        </p:nvSpPr>
        <p:spPr>
          <a:xfrm>
            <a:off x="6308050" y="1728213"/>
            <a:ext cx="4725869" cy="4118581"/>
          </a:xfrm>
          <a:prstGeom prst="roundRect">
            <a:avLst/>
          </a:prstGeom>
          <a:noFill/>
          <a:ln w="38100">
            <a:solidFill>
              <a:srgbClr val="076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F2683-EF8E-481B-8CD3-4CCFD0296469}"/>
              </a:ext>
            </a:extLst>
          </p:cNvPr>
          <p:cNvSpPr/>
          <p:nvPr/>
        </p:nvSpPr>
        <p:spPr>
          <a:xfrm>
            <a:off x="1080623" y="1728213"/>
            <a:ext cx="4725869" cy="4118581"/>
          </a:xfrm>
          <a:prstGeom prst="roundRect">
            <a:avLst/>
          </a:prstGeom>
          <a:noFill/>
          <a:ln w="38100">
            <a:solidFill>
              <a:srgbClr val="ED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942873-FF72-4B57-AECF-8DF4508C7360}"/>
              </a:ext>
            </a:extLst>
          </p:cNvPr>
          <p:cNvGrpSpPr/>
          <p:nvPr/>
        </p:nvGrpSpPr>
        <p:grpSpPr>
          <a:xfrm>
            <a:off x="1812145" y="994712"/>
            <a:ext cx="3153077" cy="1461182"/>
            <a:chOff x="1855021" y="1425767"/>
            <a:chExt cx="3153077" cy="14611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20F923-F0FE-42D0-A6D2-94840F57C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5021" y="1425767"/>
              <a:ext cx="3153077" cy="14611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1E7FA4F-1046-4170-9DC6-36E51A49E8F5}"/>
                </a:ext>
              </a:extLst>
            </p:cNvPr>
            <p:cNvSpPr txBox="1"/>
            <p:nvPr/>
          </p:nvSpPr>
          <p:spPr>
            <a:xfrm rot="21121239">
              <a:off x="2356585" y="1784101"/>
              <a:ext cx="2149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rgbClr val="FFFFFF"/>
                  </a:solidFill>
                </a:rPr>
                <a:t>Khối trụ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33E1AE6-29DE-432D-9AA0-8C3C71A965D5}"/>
              </a:ext>
            </a:extLst>
          </p:cNvPr>
          <p:cNvGrpSpPr/>
          <p:nvPr/>
        </p:nvGrpSpPr>
        <p:grpSpPr>
          <a:xfrm>
            <a:off x="6899632" y="609600"/>
            <a:ext cx="3518252" cy="1770402"/>
            <a:chOff x="6818727" y="721946"/>
            <a:chExt cx="3518252" cy="17704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367B165-3D8E-40E6-9FD5-8219395F4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8727" y="721946"/>
              <a:ext cx="3518252" cy="177040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4D18BA-2C23-43AF-ABB9-9A3728460646}"/>
                </a:ext>
              </a:extLst>
            </p:cNvPr>
            <p:cNvSpPr txBox="1"/>
            <p:nvPr/>
          </p:nvSpPr>
          <p:spPr>
            <a:xfrm rot="21121239">
              <a:off x="7487901" y="1373286"/>
              <a:ext cx="23487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rgbClr val="FFFFFF"/>
                  </a:solidFill>
                </a:rPr>
                <a:t>Khối cầu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A2C91E8-14A4-42CB-8470-43CC0BF599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16" r="51448"/>
          <a:stretch/>
        </p:blipFill>
        <p:spPr>
          <a:xfrm>
            <a:off x="1080623" y="2455894"/>
            <a:ext cx="2456827" cy="3390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CE7BDD-0D8C-4478-8FD3-C936397EC3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006" r="8971"/>
          <a:stretch/>
        </p:blipFill>
        <p:spPr>
          <a:xfrm>
            <a:off x="8609670" y="2021786"/>
            <a:ext cx="2424249" cy="3778112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762AE79-03B7-4EC3-9F53-2A11AC0B9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478" y="2448145"/>
            <a:ext cx="1677192" cy="167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217B083-B751-4988-AB64-F4A5FCBC9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460" y="4102858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lowchart: Magnetic Disk 16">
            <a:extLst>
              <a:ext uri="{FF2B5EF4-FFF2-40B4-BE49-F238E27FC236}">
                <a16:creationId xmlns:a16="http://schemas.microsoft.com/office/drawing/2014/main" id="{62A99FC3-9671-44C1-B23B-2AF161D7AA5F}"/>
              </a:ext>
            </a:extLst>
          </p:cNvPr>
          <p:cNvSpPr/>
          <p:nvPr/>
        </p:nvSpPr>
        <p:spPr>
          <a:xfrm>
            <a:off x="3891706" y="2473520"/>
            <a:ext cx="1148130" cy="1855271"/>
          </a:xfrm>
          <a:prstGeom prst="flowChartMagneticDisk">
            <a:avLst/>
          </a:prstGeom>
          <a:solidFill>
            <a:srgbClr val="33CCFF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Direct Access Storage 17">
            <a:extLst>
              <a:ext uri="{FF2B5EF4-FFF2-40B4-BE49-F238E27FC236}">
                <a16:creationId xmlns:a16="http://schemas.microsoft.com/office/drawing/2014/main" id="{695EB992-C982-47BE-9B10-E779E79F580C}"/>
              </a:ext>
            </a:extLst>
          </p:cNvPr>
          <p:cNvSpPr/>
          <p:nvPr/>
        </p:nvSpPr>
        <p:spPr>
          <a:xfrm rot="10800000">
            <a:off x="3395419" y="4543429"/>
            <a:ext cx="2171700" cy="961057"/>
          </a:xfrm>
          <a:prstGeom prst="flowChartMagneticDrum">
            <a:avLst/>
          </a:prstGeom>
          <a:solidFill>
            <a:srgbClr val="FFC0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4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0" y="0"/>
            <a:ext cx="12161838" cy="479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0" y="4386732"/>
            <a:ext cx="12161838" cy="2373356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39" name="38 Forma libre"/>
          <p:cNvSpPr/>
          <p:nvPr/>
        </p:nvSpPr>
        <p:spPr>
          <a:xfrm>
            <a:off x="526077" y="4961370"/>
            <a:ext cx="5181587" cy="957731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pic>
        <p:nvPicPr>
          <p:cNvPr id="33" name="Picture 2" descr="http://us.123rf.com/400wm/400/400/clairev/clairev1211/clairev121100037/16272957-medieval-lady-theme-image-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96907" y="4367329"/>
            <a:ext cx="640626" cy="124389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2582206" y="4255488"/>
            <a:ext cx="416076" cy="136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2998282" y="4252400"/>
            <a:ext cx="416076" cy="137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1813719" y="152400"/>
            <a:ext cx="7282513" cy="2813352"/>
            <a:chOff x="1835696" y="-18288"/>
            <a:chExt cx="5475431" cy="2115247"/>
          </a:xfrm>
        </p:grpSpPr>
        <p:pic>
          <p:nvPicPr>
            <p:cNvPr id="40" name="Picture 4" descr="http://static.freepik.com/foto-gratis/de-fondo-de-cuero-fino-pergamino-antiguo-psd_54-10079.jpg"/>
            <p:cNvPicPr>
              <a:picLocks noChangeAspect="1" noChangeArrowheads="1"/>
            </p:cNvPicPr>
            <p:nvPr/>
          </p:nvPicPr>
          <p:blipFill rotWithShape="1">
            <a:blip r:embed="rId11"/>
            <a:srcRect l="7246" t="6513" r="5378" b="3934"/>
            <a:stretch/>
          </p:blipFill>
          <p:spPr bwMode="auto">
            <a:xfrm>
              <a:off x="1835696" y="-18288"/>
              <a:ext cx="5475431" cy="2115247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21 CuadroTexto"/>
            <p:cNvSpPr txBox="1"/>
            <p:nvPr/>
          </p:nvSpPr>
          <p:spPr>
            <a:xfrm>
              <a:off x="2919514" y="370516"/>
              <a:ext cx="3312368" cy="13190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400" b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Source Sans Pro Black" panose="020B0803030403020204" pitchFamily="34" charset="0"/>
                </a:rPr>
                <a:t>Cầu hôn </a:t>
              </a:r>
            </a:p>
            <a:p>
              <a:pPr algn="ctr"/>
              <a:r>
                <a:rPr lang="es-ES_tradnl" sz="5400" b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Source Sans Pro Black" panose="020B0803030403020204" pitchFamily="34" charset="0"/>
                </a:rPr>
                <a:t>công chúa</a:t>
              </a:r>
              <a:endParaRPr lang="es-E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ource Sans Pro Black" panose="020B0803030403020204" pitchFamily="34" charset="0"/>
              </a:endParaRPr>
            </a:p>
          </p:txBody>
        </p:sp>
      </p:grpSp>
      <p:pic>
        <p:nvPicPr>
          <p:cNvPr id="42" name="Picture 4" descr="http://www.looppoppen.nl/Beeld_MikedeRidder_cgi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7276" r="98139">
                        <a14:backgroundMark x1="60068" y1="62450" x2="60068" y2="62450"/>
                        <a14:backgroundMark x1="48054" y1="13055" x2="49746" y2="10094"/>
                        <a14:backgroundMark x1="79188" y1="17227" x2="79188" y2="17227"/>
                        <a14:backgroundMark x1="82234" y1="22342" x2="82234" y2="22342"/>
                        <a14:backgroundMark x1="71235" y1="13459" x2="71235" y2="134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3521" b="2176"/>
          <a:stretch/>
        </p:blipFill>
        <p:spPr bwMode="auto">
          <a:xfrm>
            <a:off x="7609748" y="1012929"/>
            <a:ext cx="3735152" cy="532359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43 Rectángulo"/>
          <p:cNvSpPr/>
          <p:nvPr/>
        </p:nvSpPr>
        <p:spPr>
          <a:xfrm>
            <a:off x="127" y="-1"/>
            <a:ext cx="12161711" cy="6772245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394"/>
          </a:p>
        </p:txBody>
      </p:sp>
      <p:pic>
        <p:nvPicPr>
          <p:cNvPr id="41" name="40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427" y="6589514"/>
            <a:ext cx="2101770" cy="1052599"/>
          </a:xfrm>
          <a:prstGeom prst="rect">
            <a:avLst/>
          </a:prstGeom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8247" y="3323065"/>
            <a:ext cx="4020070" cy="25410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9" y="132913"/>
            <a:ext cx="1325430" cy="13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03395" y="85756"/>
            <a:ext cx="1239318" cy="13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3828" y="5335408"/>
            <a:ext cx="1325430" cy="136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0722375" y="5333723"/>
            <a:ext cx="1345635" cy="136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24 Grupo"/>
          <p:cNvGrpSpPr/>
          <p:nvPr/>
        </p:nvGrpSpPr>
        <p:grpSpPr>
          <a:xfrm>
            <a:off x="4404837" y="3046966"/>
            <a:ext cx="849929" cy="382035"/>
            <a:chOff x="7095095" y="1022843"/>
            <a:chExt cx="1133475" cy="509486"/>
          </a:xfrm>
        </p:grpSpPr>
        <p:pic>
          <p:nvPicPr>
            <p:cNvPr id="26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1617111" y="2921241"/>
            <a:ext cx="849929" cy="382035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" descr="http://2.bp.blogspot.com/-PsCf_Ccnlzo/T9ObB5DFMjI/AAAAAAAAPVo/vX-P1QOSBc8/s1600/MeridaIntro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119"/>
          <a:stretch/>
        </p:blipFill>
        <p:spPr bwMode="auto">
          <a:xfrm rot="21412955">
            <a:off x="2653539" y="2891416"/>
            <a:ext cx="721151" cy="77173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67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fanfare.wav"/>
          </p:stSnd>
        </p:sndAc>
      </p:transition>
    </mc:Choice>
    <mc:Fallback xmlns="">
      <p:transition spd="slow">
        <p:circle/>
        <p:sndAc>
          <p:stSnd>
            <p:snd r:embed="rId25" name="fanfar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37F13C-3247-4CC7-AC96-928B5CA5BFC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9570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4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B65806-D3AD-4F2F-A0F1-8D5AE5B323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090"/>
          <a:stretch/>
        </p:blipFill>
        <p:spPr>
          <a:xfrm>
            <a:off x="689321" y="2438400"/>
            <a:ext cx="10783196" cy="1600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665E01-8FD5-49B5-9A5E-C28703BEF00B}"/>
              </a:ext>
            </a:extLst>
          </p:cNvPr>
          <p:cNvGrpSpPr/>
          <p:nvPr/>
        </p:nvGrpSpPr>
        <p:grpSpPr>
          <a:xfrm>
            <a:off x="934715" y="762000"/>
            <a:ext cx="10292408" cy="766003"/>
            <a:chOff x="970111" y="734289"/>
            <a:chExt cx="10292408" cy="7660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B2E008-4DB9-4337-8913-D03C0EB99BC3}"/>
                </a:ext>
              </a:extLst>
            </p:cNvPr>
            <p:cNvSpPr txBox="1"/>
            <p:nvPr/>
          </p:nvSpPr>
          <p:spPr>
            <a:xfrm>
              <a:off x="1701631" y="792406"/>
              <a:ext cx="95608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02060"/>
                  </a:solidFill>
                </a:rPr>
                <a:t>Khối nào là khối trụ?</a:t>
              </a:r>
              <a:endParaRPr lang="vi-VN" sz="4000" dirty="0">
                <a:solidFill>
                  <a:srgbClr val="002060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381E9A4-39C7-44A0-B34E-80271AC49A64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4703E87-D9C1-410E-8DBE-DBDAFFD1D0BF}"/>
              </a:ext>
            </a:extLst>
          </p:cNvPr>
          <p:cNvSpPr txBox="1"/>
          <p:nvPr/>
        </p:nvSpPr>
        <p:spPr>
          <a:xfrm>
            <a:off x="1666235" y="4241111"/>
            <a:ext cx="1103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A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A2E4CE-EBAE-4875-8501-69058F5973CB}"/>
              </a:ext>
            </a:extLst>
          </p:cNvPr>
          <p:cNvSpPr txBox="1"/>
          <p:nvPr/>
        </p:nvSpPr>
        <p:spPr>
          <a:xfrm>
            <a:off x="4404519" y="4241111"/>
            <a:ext cx="1004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B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94ADA0-DC39-46F0-9E1A-11CCCCB05C1F}"/>
              </a:ext>
            </a:extLst>
          </p:cNvPr>
          <p:cNvSpPr txBox="1"/>
          <p:nvPr/>
        </p:nvSpPr>
        <p:spPr>
          <a:xfrm>
            <a:off x="7049459" y="4241111"/>
            <a:ext cx="1004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C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C6C10E-1FE7-48DB-AFDC-F2A79C9B9EC2}"/>
              </a:ext>
            </a:extLst>
          </p:cNvPr>
          <p:cNvSpPr txBox="1"/>
          <p:nvPr/>
        </p:nvSpPr>
        <p:spPr>
          <a:xfrm>
            <a:off x="9814719" y="4241111"/>
            <a:ext cx="1004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D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0CC4EB-1A80-4285-BBA9-BBF5C83852C9}"/>
              </a:ext>
            </a:extLst>
          </p:cNvPr>
          <p:cNvSpPr/>
          <p:nvPr/>
        </p:nvSpPr>
        <p:spPr>
          <a:xfrm>
            <a:off x="9702607" y="4233491"/>
            <a:ext cx="7620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8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B65806-D3AD-4F2F-A0F1-8D5AE5B323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090"/>
          <a:stretch/>
        </p:blipFill>
        <p:spPr>
          <a:xfrm>
            <a:off x="689321" y="2438400"/>
            <a:ext cx="10783196" cy="1600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665E01-8FD5-49B5-9A5E-C28703BEF00B}"/>
              </a:ext>
            </a:extLst>
          </p:cNvPr>
          <p:cNvGrpSpPr/>
          <p:nvPr/>
        </p:nvGrpSpPr>
        <p:grpSpPr>
          <a:xfrm>
            <a:off x="934715" y="762000"/>
            <a:ext cx="10292408" cy="766003"/>
            <a:chOff x="970111" y="734289"/>
            <a:chExt cx="10292408" cy="7660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B2E008-4DB9-4337-8913-D03C0EB99BC3}"/>
                </a:ext>
              </a:extLst>
            </p:cNvPr>
            <p:cNvSpPr txBox="1"/>
            <p:nvPr/>
          </p:nvSpPr>
          <p:spPr>
            <a:xfrm>
              <a:off x="1701631" y="792406"/>
              <a:ext cx="95608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02060"/>
                  </a:solidFill>
                </a:rPr>
                <a:t>Khối nào là khối cầu?</a:t>
              </a:r>
              <a:endParaRPr lang="vi-VN" sz="4000" dirty="0">
                <a:solidFill>
                  <a:srgbClr val="002060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381E9A4-39C7-44A0-B34E-80271AC49A64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4703E87-D9C1-410E-8DBE-DBDAFFD1D0BF}"/>
              </a:ext>
            </a:extLst>
          </p:cNvPr>
          <p:cNvSpPr txBox="1"/>
          <p:nvPr/>
        </p:nvSpPr>
        <p:spPr>
          <a:xfrm>
            <a:off x="1666235" y="4241111"/>
            <a:ext cx="1103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A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A2E4CE-EBAE-4875-8501-69058F5973CB}"/>
              </a:ext>
            </a:extLst>
          </p:cNvPr>
          <p:cNvSpPr txBox="1"/>
          <p:nvPr/>
        </p:nvSpPr>
        <p:spPr>
          <a:xfrm>
            <a:off x="4404519" y="4241111"/>
            <a:ext cx="1004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B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94ADA0-DC39-46F0-9E1A-11CCCCB05C1F}"/>
              </a:ext>
            </a:extLst>
          </p:cNvPr>
          <p:cNvSpPr txBox="1"/>
          <p:nvPr/>
        </p:nvSpPr>
        <p:spPr>
          <a:xfrm>
            <a:off x="7049459" y="4241111"/>
            <a:ext cx="1004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C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C6C10E-1FE7-48DB-AFDC-F2A79C9B9EC2}"/>
              </a:ext>
            </a:extLst>
          </p:cNvPr>
          <p:cNvSpPr txBox="1"/>
          <p:nvPr/>
        </p:nvSpPr>
        <p:spPr>
          <a:xfrm>
            <a:off x="9814719" y="4241111"/>
            <a:ext cx="1004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D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0CC4EB-1A80-4285-BBA9-BBF5C83852C9}"/>
              </a:ext>
            </a:extLst>
          </p:cNvPr>
          <p:cNvSpPr/>
          <p:nvPr/>
        </p:nvSpPr>
        <p:spPr>
          <a:xfrm>
            <a:off x="4281825" y="4241111"/>
            <a:ext cx="7620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3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1C6018-87C6-4166-9DB2-96706FD826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89919" y="1252817"/>
            <a:ext cx="8382000" cy="519882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25B41D-335F-4D3A-B899-30A86C9B260E}"/>
              </a:ext>
            </a:extLst>
          </p:cNvPr>
          <p:cNvGrpSpPr/>
          <p:nvPr/>
        </p:nvGrpSpPr>
        <p:grpSpPr>
          <a:xfrm>
            <a:off x="518319" y="410616"/>
            <a:ext cx="10292408" cy="766003"/>
            <a:chOff x="970111" y="734289"/>
            <a:chExt cx="10292408" cy="7660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D3AC07-77E9-4EDD-A9FC-36EB96C5E087}"/>
                </a:ext>
              </a:extLst>
            </p:cNvPr>
            <p:cNvSpPr txBox="1"/>
            <p:nvPr/>
          </p:nvSpPr>
          <p:spPr>
            <a:xfrm>
              <a:off x="1701631" y="792406"/>
              <a:ext cx="95608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02060"/>
                  </a:solidFill>
                </a:rPr>
                <a:t>a) Mỗi vật sau có dạng khối gì?</a:t>
              </a:r>
              <a:endParaRPr lang="vi-VN" sz="4000" dirty="0">
                <a:solidFill>
                  <a:srgbClr val="002060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AF01298-6596-4C9C-98C7-81B6EA7F00DF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DBC9F3C-7E1B-4999-8182-9B5C421E36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654" t="1" r="23958" b="55550"/>
          <a:stretch/>
        </p:blipFill>
        <p:spPr>
          <a:xfrm>
            <a:off x="1889919" y="1176619"/>
            <a:ext cx="2295969" cy="956981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2721E5-BEDC-4B6F-8354-5FD1700E0C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977" t="52791" r="1288" b="2760"/>
          <a:stretch/>
        </p:blipFill>
        <p:spPr>
          <a:xfrm>
            <a:off x="7757319" y="5369907"/>
            <a:ext cx="2491770" cy="1019360"/>
          </a:xfrm>
          <a:prstGeom prst="round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04781B-0A2D-4A61-9210-268DDBD6E320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2956719" y="2133600"/>
            <a:ext cx="81185" cy="144780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0CA40F-178F-4473-AB82-2B5F99319905}"/>
              </a:ext>
            </a:extLst>
          </p:cNvPr>
          <p:cNvCxnSpPr>
            <a:cxnSpLocks/>
          </p:cNvCxnSpPr>
          <p:nvPr/>
        </p:nvCxnSpPr>
        <p:spPr>
          <a:xfrm>
            <a:off x="3490119" y="2133600"/>
            <a:ext cx="1371600" cy="129540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A043F2-E62B-44EC-A628-8667AC7B8950}"/>
              </a:ext>
            </a:extLst>
          </p:cNvPr>
          <p:cNvCxnSpPr>
            <a:cxnSpLocks/>
          </p:cNvCxnSpPr>
          <p:nvPr/>
        </p:nvCxnSpPr>
        <p:spPr>
          <a:xfrm>
            <a:off x="3238507" y="2167178"/>
            <a:ext cx="2690012" cy="3712409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B963C71-2E63-4B2F-B750-722618232C56}"/>
              </a:ext>
            </a:extLst>
          </p:cNvPr>
          <p:cNvCxnSpPr>
            <a:cxnSpLocks/>
          </p:cNvCxnSpPr>
          <p:nvPr/>
        </p:nvCxnSpPr>
        <p:spPr>
          <a:xfrm flipH="1">
            <a:off x="8824119" y="3973013"/>
            <a:ext cx="533400" cy="146301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04E8A92-6E7B-45AB-A001-7F7D57269DE3}"/>
              </a:ext>
            </a:extLst>
          </p:cNvPr>
          <p:cNvCxnSpPr>
            <a:cxnSpLocks/>
          </p:cNvCxnSpPr>
          <p:nvPr/>
        </p:nvCxnSpPr>
        <p:spPr>
          <a:xfrm>
            <a:off x="7734489" y="3744145"/>
            <a:ext cx="784830" cy="1691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69F1BB0-216C-4139-A562-A351693699CD}"/>
              </a:ext>
            </a:extLst>
          </p:cNvPr>
          <p:cNvSpPr/>
          <p:nvPr/>
        </p:nvSpPr>
        <p:spPr>
          <a:xfrm>
            <a:off x="6251018" y="2092271"/>
            <a:ext cx="1746234" cy="3448086"/>
          </a:xfrm>
          <a:custGeom>
            <a:avLst/>
            <a:gdLst>
              <a:gd name="connsiteX0" fmla="*/ 242772 w 1746234"/>
              <a:gd name="connsiteY0" fmla="*/ 0 h 3448086"/>
              <a:gd name="connsiteX1" fmla="*/ 25796 w 1746234"/>
              <a:gd name="connsiteY1" fmla="*/ 1565329 h 3448086"/>
              <a:gd name="connsiteX2" fmla="*/ 769714 w 1746234"/>
              <a:gd name="connsiteY2" fmla="*/ 2665709 h 3448086"/>
              <a:gd name="connsiteX3" fmla="*/ 1637619 w 1746234"/>
              <a:gd name="connsiteY3" fmla="*/ 3115160 h 3448086"/>
              <a:gd name="connsiteX4" fmla="*/ 1730609 w 1746234"/>
              <a:gd name="connsiteY4" fmla="*/ 3425126 h 3448086"/>
              <a:gd name="connsiteX5" fmla="*/ 1746107 w 1746234"/>
              <a:gd name="connsiteY5" fmla="*/ 3425126 h 3448086"/>
              <a:gd name="connsiteX6" fmla="*/ 1730609 w 1746234"/>
              <a:gd name="connsiteY6" fmla="*/ 3394129 h 344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6234" h="3448086">
                <a:moveTo>
                  <a:pt x="242772" y="0"/>
                </a:moveTo>
                <a:cubicBezTo>
                  <a:pt x="90372" y="560522"/>
                  <a:pt x="-62028" y="1121044"/>
                  <a:pt x="25796" y="1565329"/>
                </a:cubicBezTo>
                <a:cubicBezTo>
                  <a:pt x="113620" y="2009614"/>
                  <a:pt x="501077" y="2407404"/>
                  <a:pt x="769714" y="2665709"/>
                </a:cubicBezTo>
                <a:cubicBezTo>
                  <a:pt x="1038351" y="2924014"/>
                  <a:pt x="1477470" y="2988590"/>
                  <a:pt x="1637619" y="3115160"/>
                </a:cubicBezTo>
                <a:cubicBezTo>
                  <a:pt x="1797768" y="3241730"/>
                  <a:pt x="1730609" y="3425126"/>
                  <a:pt x="1730609" y="3425126"/>
                </a:cubicBezTo>
                <a:cubicBezTo>
                  <a:pt x="1748690" y="3476787"/>
                  <a:pt x="1746107" y="3425126"/>
                  <a:pt x="1746107" y="3425126"/>
                </a:cubicBezTo>
                <a:cubicBezTo>
                  <a:pt x="1746107" y="3419960"/>
                  <a:pt x="1738358" y="3407044"/>
                  <a:pt x="1730609" y="339412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744659C-8709-4F01-BA43-FBDDC6A8584C}"/>
              </a:ext>
            </a:extLst>
          </p:cNvPr>
          <p:cNvSpPr/>
          <p:nvPr/>
        </p:nvSpPr>
        <p:spPr>
          <a:xfrm>
            <a:off x="2141948" y="3876617"/>
            <a:ext cx="364319" cy="293528"/>
          </a:xfrm>
          <a:prstGeom prst="ellipse">
            <a:avLst/>
          </a:prstGeom>
          <a:solidFill>
            <a:schemeClr val="tx2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8407726-9829-46DE-8E10-2A1A14160AE4}"/>
              </a:ext>
            </a:extLst>
          </p:cNvPr>
          <p:cNvSpPr/>
          <p:nvPr/>
        </p:nvSpPr>
        <p:spPr>
          <a:xfrm>
            <a:off x="4946260" y="6101644"/>
            <a:ext cx="364319" cy="293528"/>
          </a:xfrm>
          <a:prstGeom prst="ellipse">
            <a:avLst/>
          </a:prstGeom>
          <a:solidFill>
            <a:schemeClr val="tx2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818B83-BC60-42A9-BA96-D28FB53ABF17}"/>
              </a:ext>
            </a:extLst>
          </p:cNvPr>
          <p:cNvSpPr/>
          <p:nvPr/>
        </p:nvSpPr>
        <p:spPr>
          <a:xfrm>
            <a:off x="5541751" y="3521448"/>
            <a:ext cx="364319" cy="293528"/>
          </a:xfrm>
          <a:prstGeom prst="ellipse">
            <a:avLst/>
          </a:prstGeom>
          <a:solidFill>
            <a:schemeClr val="tx2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1827A03-1D26-4CB0-8148-4705721AD24D}"/>
              </a:ext>
            </a:extLst>
          </p:cNvPr>
          <p:cNvSpPr/>
          <p:nvPr/>
        </p:nvSpPr>
        <p:spPr>
          <a:xfrm>
            <a:off x="6775416" y="1561292"/>
            <a:ext cx="364319" cy="293528"/>
          </a:xfrm>
          <a:prstGeom prst="ellipse">
            <a:avLst/>
          </a:prstGeom>
          <a:solidFill>
            <a:schemeClr val="tx2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A6FC02E-1F18-4EA5-AB48-058CDF222C56}"/>
              </a:ext>
            </a:extLst>
          </p:cNvPr>
          <p:cNvSpPr/>
          <p:nvPr/>
        </p:nvSpPr>
        <p:spPr>
          <a:xfrm>
            <a:off x="7678045" y="2809429"/>
            <a:ext cx="364319" cy="293528"/>
          </a:xfrm>
          <a:prstGeom prst="ellipse">
            <a:avLst/>
          </a:prstGeom>
          <a:solidFill>
            <a:schemeClr val="tx2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B67F23E-25E7-40F6-9CC4-DDBD29136700}"/>
              </a:ext>
            </a:extLst>
          </p:cNvPr>
          <p:cNvSpPr/>
          <p:nvPr/>
        </p:nvSpPr>
        <p:spPr>
          <a:xfrm>
            <a:off x="9281537" y="2873012"/>
            <a:ext cx="364319" cy="293528"/>
          </a:xfrm>
          <a:prstGeom prst="ellipse">
            <a:avLst/>
          </a:prstGeom>
          <a:solidFill>
            <a:schemeClr val="tx2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7132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Xô nước 11 lít gấp gọn tiện lợi để xe hơi ô tô | Tiki">
            <a:extLst>
              <a:ext uri="{FF2B5EF4-FFF2-40B4-BE49-F238E27FC236}">
                <a16:creationId xmlns:a16="http://schemas.microsoft.com/office/drawing/2014/main" id="{AEDCCAAD-F8CA-460F-AB2E-F7573B4DF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595" y="3062854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iếng – Wiktionary tiếng Việt">
            <a:extLst>
              <a:ext uri="{FF2B5EF4-FFF2-40B4-BE49-F238E27FC236}">
                <a16:creationId xmlns:a16="http://schemas.microsoft.com/office/drawing/2014/main" id="{F5F1BAF4-B737-4CD5-A703-54BBD5548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594" y="3043480"/>
            <a:ext cx="3073831" cy="230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Quả bóng rổ Li-Ning ABQE346-1 – Li-Ning Việt Nam">
            <a:extLst>
              <a:ext uri="{FF2B5EF4-FFF2-40B4-BE49-F238E27FC236}">
                <a16:creationId xmlns:a16="http://schemas.microsoft.com/office/drawing/2014/main" id="{CA228D89-6B3C-4E1D-BFE6-A642D6768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129" y="3012482"/>
            <a:ext cx="2336371" cy="233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F52DB45-51A4-49C8-BD2B-6C885C66E542}"/>
              </a:ext>
            </a:extLst>
          </p:cNvPr>
          <p:cNvGrpSpPr/>
          <p:nvPr/>
        </p:nvGrpSpPr>
        <p:grpSpPr>
          <a:xfrm>
            <a:off x="934715" y="685800"/>
            <a:ext cx="10292408" cy="1381556"/>
            <a:chOff x="970111" y="734289"/>
            <a:chExt cx="10292408" cy="138155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3F5A0B-9559-4714-A851-DEFDBC3FB0AD}"/>
                </a:ext>
              </a:extLst>
            </p:cNvPr>
            <p:cNvSpPr txBox="1"/>
            <p:nvPr/>
          </p:nvSpPr>
          <p:spPr>
            <a:xfrm>
              <a:off x="1701631" y="792406"/>
              <a:ext cx="95608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02060"/>
                  </a:solidFill>
                </a:rPr>
                <a:t>b) Hãy nêu tên một số đồ vật có dạng khối trụ hoặc khối cầu mà em biết.</a:t>
              </a:r>
              <a:endParaRPr lang="vi-VN" sz="4000" dirty="0">
                <a:solidFill>
                  <a:srgbClr val="002060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B44A2E4-C704-4B04-BAC7-61DE224089E6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3084" name="Picture 12" descr="Bài học về 1000 viên bi">
            <a:extLst>
              <a:ext uri="{FF2B5EF4-FFF2-40B4-BE49-F238E27FC236}">
                <a16:creationId xmlns:a16="http://schemas.microsoft.com/office/drawing/2014/main" id="{54685136-92BD-4DCD-B198-A6F76563B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3475869"/>
            <a:ext cx="1950727" cy="13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76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E8BF3E-6506-4487-83D4-4A3A0DBBA2D2}"/>
              </a:ext>
            </a:extLst>
          </p:cNvPr>
          <p:cNvGrpSpPr/>
          <p:nvPr/>
        </p:nvGrpSpPr>
        <p:grpSpPr>
          <a:xfrm>
            <a:off x="769254" y="470425"/>
            <a:ext cx="11491236" cy="731520"/>
            <a:chOff x="970111" y="734289"/>
            <a:chExt cx="11491236" cy="73152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33EC12-4400-4861-9582-0D9C8F665F57}"/>
                </a:ext>
              </a:extLst>
            </p:cNvPr>
            <p:cNvSpPr txBox="1"/>
            <p:nvPr/>
          </p:nvSpPr>
          <p:spPr>
            <a:xfrm>
              <a:off x="1701631" y="792406"/>
              <a:ext cx="10759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002060"/>
                  </a:solidFill>
                </a:rPr>
                <a:t>Quan sát tranh rồi chỉ ra hình có dạng khối trụ.</a:t>
              </a:r>
              <a:endParaRPr lang="vi-VN" sz="3600" dirty="0">
                <a:solidFill>
                  <a:srgbClr val="002060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7EE0D64-E695-4A95-91FE-09FEB773D1E1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3B5F83E-9E73-40C6-997F-64F03237527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864" y="1474044"/>
            <a:ext cx="10490271" cy="493941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E262797-CD2F-4A3A-8342-366353A35D11}"/>
              </a:ext>
            </a:extLst>
          </p:cNvPr>
          <p:cNvSpPr/>
          <p:nvPr/>
        </p:nvSpPr>
        <p:spPr>
          <a:xfrm>
            <a:off x="3405257" y="2827692"/>
            <a:ext cx="1237957" cy="1177449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7A8707B-FAAE-4DAA-ABA8-BD983DF9F219}"/>
              </a:ext>
            </a:extLst>
          </p:cNvPr>
          <p:cNvSpPr/>
          <p:nvPr/>
        </p:nvSpPr>
        <p:spPr>
          <a:xfrm rot="20664734">
            <a:off x="2232618" y="418273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D208152-5F92-4821-9E5E-05E5913FB7EF}"/>
              </a:ext>
            </a:extLst>
          </p:cNvPr>
          <p:cNvSpPr/>
          <p:nvPr/>
        </p:nvSpPr>
        <p:spPr>
          <a:xfrm rot="20664734">
            <a:off x="3386370" y="4217803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DD2692E-A5ED-4E41-AF68-961703E9F85C}"/>
              </a:ext>
            </a:extLst>
          </p:cNvPr>
          <p:cNvSpPr/>
          <p:nvPr/>
        </p:nvSpPr>
        <p:spPr>
          <a:xfrm rot="1407970">
            <a:off x="4591828" y="5182758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9C4B09C-5F8A-4B34-8783-05822125E8B9}"/>
              </a:ext>
            </a:extLst>
          </p:cNvPr>
          <p:cNvSpPr/>
          <p:nvPr/>
        </p:nvSpPr>
        <p:spPr>
          <a:xfrm rot="1407970">
            <a:off x="5197828" y="484611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6C89E6-E0EF-4FAB-B34B-ADACBB35681A}"/>
              </a:ext>
            </a:extLst>
          </p:cNvPr>
          <p:cNvSpPr/>
          <p:nvPr/>
        </p:nvSpPr>
        <p:spPr>
          <a:xfrm rot="3494565">
            <a:off x="2110960" y="5118037"/>
            <a:ext cx="1237957" cy="94863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154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E8BF3E-6506-4487-83D4-4A3A0DBBA2D2}"/>
              </a:ext>
            </a:extLst>
          </p:cNvPr>
          <p:cNvGrpSpPr/>
          <p:nvPr/>
        </p:nvGrpSpPr>
        <p:grpSpPr>
          <a:xfrm>
            <a:off x="670602" y="317232"/>
            <a:ext cx="11221790" cy="731520"/>
            <a:chOff x="970111" y="734289"/>
            <a:chExt cx="11221790" cy="73152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33EC12-4400-4861-9582-0D9C8F665F57}"/>
                </a:ext>
              </a:extLst>
            </p:cNvPr>
            <p:cNvSpPr txBox="1"/>
            <p:nvPr/>
          </p:nvSpPr>
          <p:spPr>
            <a:xfrm>
              <a:off x="1701631" y="792406"/>
              <a:ext cx="104902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002060"/>
                  </a:solidFill>
                </a:rPr>
                <a:t>Quan sát tranh rồi chỉ ra hình có dạng khối cầu.</a:t>
              </a:r>
              <a:endParaRPr lang="vi-VN" sz="3600" dirty="0">
                <a:solidFill>
                  <a:srgbClr val="002060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7EE0D64-E695-4A95-91FE-09FEB773D1E1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3B5F83E-9E73-40C6-997F-64F0323752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864" y="1474044"/>
            <a:ext cx="10490271" cy="493941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35A5385-19FD-4320-A2D1-DDDBCF4542D4}"/>
              </a:ext>
            </a:extLst>
          </p:cNvPr>
          <p:cNvSpPr/>
          <p:nvPr/>
        </p:nvSpPr>
        <p:spPr>
          <a:xfrm>
            <a:off x="3405258" y="2412429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A7DD9D-3EB1-48FF-8F83-D96F0C9CF398}"/>
              </a:ext>
            </a:extLst>
          </p:cNvPr>
          <p:cNvSpPr/>
          <p:nvPr/>
        </p:nvSpPr>
        <p:spPr>
          <a:xfrm>
            <a:off x="4270858" y="3438916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49B0CF7-D483-49E0-969E-843DE885F87D}"/>
              </a:ext>
            </a:extLst>
          </p:cNvPr>
          <p:cNvSpPr/>
          <p:nvPr/>
        </p:nvSpPr>
        <p:spPr>
          <a:xfrm>
            <a:off x="3032902" y="3484935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4C8B79-8F9C-41D1-92D3-4897A5E3AF30}"/>
              </a:ext>
            </a:extLst>
          </p:cNvPr>
          <p:cNvSpPr/>
          <p:nvPr/>
        </p:nvSpPr>
        <p:spPr>
          <a:xfrm>
            <a:off x="3032902" y="3226889"/>
            <a:ext cx="2284686" cy="1921885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EE1AB0A-2C9A-4DCC-8BBE-CEEE912731BE}"/>
              </a:ext>
            </a:extLst>
          </p:cNvPr>
          <p:cNvSpPr/>
          <p:nvPr/>
        </p:nvSpPr>
        <p:spPr>
          <a:xfrm>
            <a:off x="8042033" y="2213137"/>
            <a:ext cx="1481795" cy="150073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283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79561" y="5334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Vận dụng: </a:t>
            </a:r>
            <a:br>
              <a:rPr lang="en" sz="4400" b="1">
                <a:latin typeface="+mj-lt"/>
              </a:rPr>
            </a:br>
            <a:r>
              <a:rPr lang="en" sz="4400" b="1">
                <a:solidFill>
                  <a:srgbClr val="FF0000"/>
                </a:solidFill>
                <a:latin typeface="+mj-lt"/>
              </a:rPr>
              <a:t>Ai nhanh mắt? Ai nhanh tay?</a:t>
            </a:r>
            <a:endParaRPr sz="44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Google Shape;415;p36">
            <a:extLst>
              <a:ext uri="{FF2B5EF4-FFF2-40B4-BE49-F238E27FC236}">
                <a16:creationId xmlns:a16="http://schemas.microsoft.com/office/drawing/2014/main" id="{A5AB853A-1FDD-4792-91D5-E9F9955ADBC2}"/>
              </a:ext>
            </a:extLst>
          </p:cNvPr>
          <p:cNvSpPr txBox="1">
            <a:spLocks/>
          </p:cNvSpPr>
          <p:nvPr/>
        </p:nvSpPr>
        <p:spPr>
          <a:xfrm>
            <a:off x="1129424" y="2590800"/>
            <a:ext cx="9902984" cy="12604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 dirty="0" err="1">
                <a:latin typeface="+mj-lt"/>
              </a:rPr>
              <a:t>Tìm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trong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lớp</a:t>
            </a:r>
            <a:r>
              <a:rPr lang="en-US" b="1" dirty="0">
                <a:latin typeface="+mj-lt"/>
              </a:rPr>
              <a:t> (</a:t>
            </a:r>
            <a:r>
              <a:rPr lang="en-US" b="1" dirty="0" err="1">
                <a:latin typeface="+mj-lt"/>
              </a:rPr>
              <a:t>nếu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học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trực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tiếp</a:t>
            </a:r>
            <a:r>
              <a:rPr lang="en-US" b="1" dirty="0">
                <a:latin typeface="+mj-lt"/>
              </a:rPr>
              <a:t>); </a:t>
            </a:r>
            <a:r>
              <a:rPr lang="en-US" b="1" dirty="0" err="1">
                <a:latin typeface="+mj-lt"/>
              </a:rPr>
              <a:t>tìm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trong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nhà</a:t>
            </a:r>
            <a:r>
              <a:rPr lang="en-US" b="1" dirty="0">
                <a:latin typeface="+mj-lt"/>
              </a:rPr>
              <a:t> (</a:t>
            </a:r>
            <a:r>
              <a:rPr lang="en-US" b="1" dirty="0" err="1">
                <a:latin typeface="+mj-lt"/>
              </a:rPr>
              <a:t>nếu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học</a:t>
            </a:r>
            <a:r>
              <a:rPr lang="en-US" b="1" dirty="0">
                <a:latin typeface="+mj-lt"/>
              </a:rPr>
              <a:t> online) </a:t>
            </a:r>
            <a:r>
              <a:rPr lang="en-US" b="1" dirty="0" err="1">
                <a:latin typeface="+mj-lt"/>
              </a:rPr>
              <a:t>những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đồ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vật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có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dạng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khối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cầu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hoặc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khối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trụ</a:t>
            </a:r>
            <a:r>
              <a:rPr lang="en-US" b="1" dirty="0">
                <a:latin typeface="+mj-lt"/>
              </a:rPr>
              <a:t>. </a:t>
            </a:r>
            <a:r>
              <a:rPr lang="en-US" b="1" dirty="0" err="1">
                <a:latin typeface="+mj-lt"/>
              </a:rPr>
              <a:t>Có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thể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cầm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lên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trước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màn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hình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cho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cô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và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các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bạn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xem</a:t>
            </a:r>
            <a:r>
              <a:rPr lang="en-US" b="1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120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85119" y="3810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DẶN DÒ</a:t>
            </a:r>
            <a:endParaRPr sz="4400" b="1">
              <a:latin typeface="+mj-lt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1661319" y="20574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743184" y="2887662"/>
            <a:ext cx="2995613" cy="769938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H</a:t>
            </a:r>
            <a:r>
              <a:rPr lang="en" sz="4400">
                <a:solidFill>
                  <a:srgbClr val="FFFFFF"/>
                </a:solidFill>
                <a:latin typeface="+mj-lt"/>
              </a:rPr>
              <a:t>oàn thành bài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1737519" y="3289376"/>
            <a:ext cx="2933700" cy="71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Xe</a:t>
            </a:r>
            <a:r>
              <a:rPr lang="en" sz="4400">
                <a:solidFill>
                  <a:srgbClr val="FFFFFF"/>
                </a:solidFill>
                <a:latin typeface="+mj-lt"/>
              </a:rPr>
              <a:t>m lại bài đã học 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294967295"/>
          </p:nvPr>
        </p:nvSpPr>
        <p:spPr>
          <a:xfrm>
            <a:off x="7886700" y="3271837"/>
            <a:ext cx="2332038" cy="771525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4000">
                <a:solidFill>
                  <a:srgbClr val="FFFFFF"/>
                </a:solidFill>
                <a:latin typeface="+mj-lt"/>
              </a:rPr>
              <a:t>C</a:t>
            </a:r>
            <a:r>
              <a:rPr lang="en-US" sz="4000">
                <a:solidFill>
                  <a:srgbClr val="FFFFFF"/>
                </a:solidFill>
                <a:latin typeface="+mj-lt"/>
              </a:rPr>
              <a:t>h</a:t>
            </a:r>
            <a:r>
              <a:rPr lang="en" sz="4000">
                <a:solidFill>
                  <a:srgbClr val="FFFFFF"/>
                </a:solidFill>
                <a:latin typeface="+mj-lt"/>
              </a:rPr>
              <a:t>uẩn bị bài mới</a:t>
            </a:r>
            <a:endParaRPr sz="400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222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20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4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20" y="3429002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90" y="1143000"/>
            <a:ext cx="5948130" cy="1323395"/>
          </a:xfrm>
          <a:prstGeom prst="rect">
            <a:avLst/>
          </a:prstGeom>
          <a:noFill/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SĐT		: 0916.604.268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</a:p>
        </p:txBody>
      </p:sp>
    </p:spTree>
    <p:extLst>
      <p:ext uri="{BB962C8B-B14F-4D97-AF65-F5344CB8AC3E}">
        <p14:creationId xmlns:p14="http://schemas.microsoft.com/office/powerpoint/2010/main" val="304271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0" y="-1214913"/>
            <a:ext cx="12161838" cy="60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0" y="4386732"/>
            <a:ext cx="12161838" cy="3602956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16" name="15 Llamada rectangular redondeada"/>
          <p:cNvSpPr/>
          <p:nvPr/>
        </p:nvSpPr>
        <p:spPr>
          <a:xfrm>
            <a:off x="2875070" y="592376"/>
            <a:ext cx="5917054" cy="2004378"/>
          </a:xfrm>
          <a:prstGeom prst="wedgeRoundRectCallout">
            <a:avLst>
              <a:gd name="adj1" fmla="val -38068"/>
              <a:gd name="adj2" fmla="val 83911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724" b="1"/>
              <a:t>Muốn cưới được ta, chàng phải vượt qua được các thử thách.</a:t>
            </a:r>
            <a:endParaRPr lang="es-ES" sz="3724" b="1" dirty="0"/>
          </a:p>
        </p:txBody>
      </p:sp>
      <p:sp>
        <p:nvSpPr>
          <p:cNvPr id="17" name="16 Llamada rectangular redondeada"/>
          <p:cNvSpPr/>
          <p:nvPr/>
        </p:nvSpPr>
        <p:spPr>
          <a:xfrm>
            <a:off x="6176692" y="2664371"/>
            <a:ext cx="3496076" cy="645638"/>
          </a:xfrm>
          <a:prstGeom prst="wedgeRoundRectCallout">
            <a:avLst>
              <a:gd name="adj1" fmla="val 28437"/>
              <a:gd name="adj2" fmla="val 107933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192" b="1"/>
              <a:t>Hãy giúp ta với!</a:t>
            </a:r>
            <a:endParaRPr lang="es-ES" sz="3192" b="1" dirty="0"/>
          </a:p>
        </p:txBody>
      </p:sp>
      <p:pic>
        <p:nvPicPr>
          <p:cNvPr id="10" name="Picture 4" descr="http://www.looppoppen.nl/Beeld_MikedeRidder_cgi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76" r="98139">
                        <a14:backgroundMark x1="60068" y1="62450" x2="60068" y2="62450"/>
                        <a14:backgroundMark x1="48054" y1="13055" x2="49746" y2="10094"/>
                        <a14:backgroundMark x1="79188" y1="17227" x2="79188" y2="17227"/>
                        <a14:backgroundMark x1="82234" y1="22342" x2="82234" y2="22342"/>
                        <a14:backgroundMark x1="71235" y1="13459" x2="71235" y2="134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3521" b="2176"/>
          <a:stretch/>
        </p:blipFill>
        <p:spPr bwMode="auto">
          <a:xfrm>
            <a:off x="8289539" y="3233486"/>
            <a:ext cx="3041722" cy="433526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2.bp.blogspot.com/-PsCf_Ccnlzo/T9ObB5DFMjI/AAAAAAAAPVo/vX-P1QOSBc8/s1600/MeridaIntro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55" y="2872856"/>
            <a:ext cx="2331865" cy="438706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127" y="-1131689"/>
            <a:ext cx="12161711" cy="9121378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394"/>
          </a:p>
        </p:txBody>
      </p:sp>
      <p:pic>
        <p:nvPicPr>
          <p:cNvPr id="12" name="1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053" y="5866921"/>
            <a:ext cx="2107009" cy="1051786"/>
          </a:xfrm>
          <a:prstGeom prst="rect">
            <a:avLst/>
          </a:prstGeom>
        </p:spPr>
      </p:pic>
      <p:pic>
        <p:nvPicPr>
          <p:cNvPr id="15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9" y="-1072338"/>
            <a:ext cx="1325430" cy="13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76325" y="-1049876"/>
            <a:ext cx="1239318" cy="13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8909" y="6589514"/>
            <a:ext cx="1325430" cy="136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0735682" y="6589514"/>
            <a:ext cx="1345635" cy="136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07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0" y="-71942"/>
            <a:ext cx="12161838" cy="373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2.bp.blogspot.com/-PsCf_Ccnlzo/T9ObB5DFMjI/AAAAAAAAPVo/vX-P1QOSBc8/s1600/MeridaIntro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119"/>
          <a:stretch/>
        </p:blipFill>
        <p:spPr bwMode="auto">
          <a:xfrm rot="21412955">
            <a:off x="5289029" y="324359"/>
            <a:ext cx="1179738" cy="12624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0" y="3551988"/>
            <a:ext cx="12161838" cy="3306011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4" name="3 Forma libre"/>
          <p:cNvSpPr/>
          <p:nvPr/>
        </p:nvSpPr>
        <p:spPr>
          <a:xfrm>
            <a:off x="273021" y="3667847"/>
            <a:ext cx="11554287" cy="2192651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7" name="6 Rectángulo"/>
          <p:cNvSpPr/>
          <p:nvPr/>
        </p:nvSpPr>
        <p:spPr>
          <a:xfrm>
            <a:off x="4311623" y="1515274"/>
            <a:ext cx="3160514" cy="3368647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8305" y="2948978"/>
            <a:ext cx="979100" cy="19342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4962851" y="1856041"/>
            <a:ext cx="929029" cy="305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891880" y="1856042"/>
            <a:ext cx="929029" cy="306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8313" y="926776"/>
            <a:ext cx="9866070" cy="4829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3878137" y="4852602"/>
            <a:ext cx="3927860" cy="10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Pergamino horizontal"/>
          <p:cNvSpPr/>
          <p:nvPr/>
        </p:nvSpPr>
        <p:spPr>
          <a:xfrm>
            <a:off x="8553701" y="5860498"/>
            <a:ext cx="3273606" cy="842377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724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3724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5123188" y="5860498"/>
            <a:ext cx="3273606" cy="842377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724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3724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72" y="318966"/>
            <a:ext cx="815907" cy="773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1753808" y="5860498"/>
            <a:ext cx="3273606" cy="842377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724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3724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855" y="2597979"/>
            <a:ext cx="352898" cy="35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9331472" y="483237"/>
            <a:ext cx="1507561" cy="677634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2398839" y="265468"/>
            <a:ext cx="1507561" cy="677634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293855" y="241916"/>
            <a:ext cx="1664762" cy="13088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38757" y="-2021420"/>
            <a:ext cx="1121967" cy="46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394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1/10</a:t>
            </a:r>
            <a:endParaRPr lang="es-ES" sz="2394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290404" y="6005762"/>
            <a:ext cx="1052925" cy="590492"/>
          </a:xfrm>
          <a:prstGeom prst="round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es-ES" sz="4400" dirty="0">
              <a:solidFill>
                <a:srgbClr val="FFFFFF"/>
              </a:solidFill>
            </a:endParaRPr>
          </a:p>
        </p:txBody>
      </p:sp>
      <p:pic>
        <p:nvPicPr>
          <p:cNvPr id="32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1723300" y="5879820"/>
            <a:ext cx="835328" cy="80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106827" y="5899143"/>
            <a:ext cx="835328" cy="80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8499672" y="5690150"/>
            <a:ext cx="1001918" cy="9430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9" y="2691592"/>
            <a:ext cx="2308356" cy="322096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61" y="2499997"/>
            <a:ext cx="2342296" cy="33116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Rectángulo"/>
          <p:cNvSpPr/>
          <p:nvPr/>
        </p:nvSpPr>
        <p:spPr>
          <a:xfrm>
            <a:off x="127" y="-71942"/>
            <a:ext cx="12161711" cy="6929942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394"/>
          </a:p>
        </p:txBody>
      </p:sp>
      <p:sp>
        <p:nvSpPr>
          <p:cNvPr id="14" name="13 Rectángulo redondeado"/>
          <p:cNvSpPr/>
          <p:nvPr/>
        </p:nvSpPr>
        <p:spPr>
          <a:xfrm>
            <a:off x="7613846" y="1370384"/>
            <a:ext cx="3771771" cy="7831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/>
              <a:t>5 x 2 = ?</a:t>
            </a:r>
            <a:endParaRPr lang="es-ES" sz="4000" b="1" dirty="0"/>
          </a:p>
        </p:txBody>
      </p:sp>
    </p:spTree>
    <p:extLst>
      <p:ext uri="{BB962C8B-B14F-4D97-AF65-F5344CB8AC3E}">
        <p14:creationId xmlns:p14="http://schemas.microsoft.com/office/powerpoint/2010/main" val="277274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4567E-6 1.48148E-6 L -0.1509 -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45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26E-6 -1.48148E-6 L 0.13484 -1.48148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5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0" y="-33573"/>
            <a:ext cx="12161838" cy="371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2.bp.blogspot.com/-PsCf_Ccnlzo/T9ObB5DFMjI/AAAAAAAAPVo/vX-P1QOSBc8/s1600/MeridaIntro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119"/>
          <a:stretch/>
        </p:blipFill>
        <p:spPr bwMode="auto">
          <a:xfrm rot="21412955">
            <a:off x="5250818" y="275121"/>
            <a:ext cx="1179738" cy="12624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0" y="3562796"/>
            <a:ext cx="12161838" cy="3306011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4" name="3 Forma libre"/>
          <p:cNvSpPr/>
          <p:nvPr/>
        </p:nvSpPr>
        <p:spPr>
          <a:xfrm>
            <a:off x="273021" y="3678655"/>
            <a:ext cx="11554287" cy="2192651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7" name="6 Rectángulo"/>
          <p:cNvSpPr/>
          <p:nvPr/>
        </p:nvSpPr>
        <p:spPr>
          <a:xfrm>
            <a:off x="4311623" y="1526082"/>
            <a:ext cx="3160514" cy="3368647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6690" y="3058701"/>
            <a:ext cx="929029" cy="183529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4962851" y="1866849"/>
            <a:ext cx="929029" cy="305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889373" y="1859955"/>
            <a:ext cx="929029" cy="306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807" y="1231703"/>
            <a:ext cx="9812799" cy="45326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3878137" y="4863410"/>
            <a:ext cx="3927860" cy="10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7098685" y="1248451"/>
            <a:ext cx="2004487" cy="64563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192" b="1"/>
              <a:t>12 : 2 = ?</a:t>
            </a:r>
            <a:endParaRPr lang="es-ES" sz="3192" b="1" dirty="0"/>
          </a:p>
        </p:txBody>
      </p:sp>
      <p:sp>
        <p:nvSpPr>
          <p:cNvPr id="25" name="24 Pergamino horizontal"/>
          <p:cNvSpPr/>
          <p:nvPr/>
        </p:nvSpPr>
        <p:spPr>
          <a:xfrm>
            <a:off x="4757416" y="5871306"/>
            <a:ext cx="3830926" cy="842377"/>
          </a:xfrm>
          <a:prstGeom prst="horizontalScroll">
            <a:avLst/>
          </a:prstGeom>
          <a:blipFill>
            <a:blip r:embed="rId17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724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3724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8745247" y="5871306"/>
            <a:ext cx="3273606" cy="842377"/>
          </a:xfrm>
          <a:prstGeom prst="horizontalScroll">
            <a:avLst/>
          </a:prstGeom>
          <a:blipFill>
            <a:blip r:embed="rId17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724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3724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829" y="380894"/>
            <a:ext cx="1108718" cy="1051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4 Pergamino horizontal"/>
          <p:cNvSpPr/>
          <p:nvPr/>
        </p:nvSpPr>
        <p:spPr>
          <a:xfrm>
            <a:off x="1962674" y="5871306"/>
            <a:ext cx="2681648" cy="842377"/>
          </a:xfrm>
          <a:prstGeom prst="horizontalScroll">
            <a:avLst/>
          </a:prstGeom>
          <a:blipFill>
            <a:blip r:embed="rId17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724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3724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239" y="2626834"/>
            <a:ext cx="334851" cy="33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9331474" y="780049"/>
            <a:ext cx="1507561" cy="677634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2455559" y="691417"/>
            <a:ext cx="1507561" cy="677634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314734" y="228728"/>
            <a:ext cx="1664762" cy="13088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9" y="2702400"/>
            <a:ext cx="2308356" cy="322096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61" y="2510805"/>
            <a:ext cx="2342296" cy="33116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35 Rectángulo redondeado"/>
          <p:cNvSpPr/>
          <p:nvPr/>
        </p:nvSpPr>
        <p:spPr>
          <a:xfrm>
            <a:off x="290404" y="6016570"/>
            <a:ext cx="1052925" cy="590492"/>
          </a:xfrm>
          <a:prstGeom prst="round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es-ES" sz="4400" dirty="0">
              <a:solidFill>
                <a:srgbClr val="FFFFFF"/>
              </a:solidFill>
            </a:endParaRPr>
          </a:p>
        </p:txBody>
      </p:sp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8578698" y="5952237"/>
            <a:ext cx="835328" cy="80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4628872" y="5951612"/>
            <a:ext cx="835328" cy="80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1866901" y="5783315"/>
            <a:ext cx="1001918" cy="9430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142985" y="-52549"/>
            <a:ext cx="12161711" cy="6921356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394"/>
          </a:p>
        </p:txBody>
      </p:sp>
    </p:spTree>
    <p:extLst>
      <p:ext uri="{BB962C8B-B14F-4D97-AF65-F5344CB8AC3E}">
        <p14:creationId xmlns:p14="http://schemas.microsoft.com/office/powerpoint/2010/main" val="194211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4567E-6 1.11111E-6 L -0.1509 -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45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53E-6 4.07407E-6 L 0.13483 4.07407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5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0" y="-24496"/>
            <a:ext cx="12161838" cy="367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314734" y="172714"/>
            <a:ext cx="1664762" cy="13088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2.bp.blogspot.com/-PsCf_Ccnlzo/T9ObB5DFMjI/AAAAAAAAPVo/vX-P1QOSBc8/s1600/MeridaIntro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119"/>
          <a:stretch/>
        </p:blipFill>
        <p:spPr bwMode="auto">
          <a:xfrm rot="21412955">
            <a:off x="5250818" y="275121"/>
            <a:ext cx="1179738" cy="12624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0" y="3533301"/>
            <a:ext cx="12161838" cy="3306011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4" name="3 Forma libre"/>
          <p:cNvSpPr/>
          <p:nvPr/>
        </p:nvSpPr>
        <p:spPr>
          <a:xfrm>
            <a:off x="273021" y="3649160"/>
            <a:ext cx="11554287" cy="2192651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7" name="6 Rectángulo"/>
          <p:cNvSpPr/>
          <p:nvPr/>
        </p:nvSpPr>
        <p:spPr>
          <a:xfrm>
            <a:off x="4311623" y="1496587"/>
            <a:ext cx="3160514" cy="3368647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1199" y="2087078"/>
            <a:ext cx="1405936" cy="277742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4962851" y="1837354"/>
            <a:ext cx="929029" cy="305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862638" y="1837355"/>
            <a:ext cx="929029" cy="306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9298" y="550710"/>
            <a:ext cx="9845085" cy="51734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3878137" y="4833915"/>
            <a:ext cx="3927860" cy="10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6001221" y="1568750"/>
            <a:ext cx="5535614" cy="64563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192" b="1"/>
              <a:t>Vật nào có dạng hình tròn?</a:t>
            </a:r>
            <a:endParaRPr lang="es-ES" sz="3192" b="1" dirty="0"/>
          </a:p>
        </p:txBody>
      </p:sp>
      <p:sp>
        <p:nvSpPr>
          <p:cNvPr id="15" name="14 Pergamino horizontal"/>
          <p:cNvSpPr/>
          <p:nvPr/>
        </p:nvSpPr>
        <p:spPr>
          <a:xfrm>
            <a:off x="8553701" y="5841811"/>
            <a:ext cx="3273606" cy="842377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724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Đồng hồ</a:t>
            </a:r>
            <a:endParaRPr lang="es-ES" sz="3724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5123188" y="5841811"/>
            <a:ext cx="3273606" cy="842377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724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 bóng</a:t>
            </a:r>
            <a:endParaRPr lang="es-ES" sz="3724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010" y="380622"/>
            <a:ext cx="1108718" cy="1051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1753808" y="5841811"/>
            <a:ext cx="3273606" cy="842377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724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Khung tranh</a:t>
            </a:r>
            <a:endParaRPr lang="es-ES" sz="3724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48" y="2425446"/>
            <a:ext cx="506743" cy="50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9347339" y="228728"/>
            <a:ext cx="1507561" cy="677634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2370576" y="-26055"/>
            <a:ext cx="1507561" cy="677634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31 CuadroTexto"/>
          <p:cNvSpPr txBox="1"/>
          <p:nvPr/>
        </p:nvSpPr>
        <p:spPr>
          <a:xfrm>
            <a:off x="238757" y="-889731"/>
            <a:ext cx="1121967" cy="46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394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3/10</a:t>
            </a:r>
            <a:endParaRPr lang="es-ES" sz="2394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4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9" y="2672905"/>
            <a:ext cx="2308356" cy="322096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61" y="2481310"/>
            <a:ext cx="2342296" cy="33116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35 Rectángulo redondeado"/>
          <p:cNvSpPr/>
          <p:nvPr/>
        </p:nvSpPr>
        <p:spPr>
          <a:xfrm>
            <a:off x="290404" y="5987075"/>
            <a:ext cx="1052925" cy="590492"/>
          </a:xfrm>
          <a:prstGeom prst="round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es-ES" sz="3600" dirty="0">
              <a:solidFill>
                <a:srgbClr val="FFFFFF"/>
              </a:solidFill>
            </a:endParaRPr>
          </a:p>
        </p:txBody>
      </p:sp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1359100" y="5841789"/>
            <a:ext cx="835328" cy="80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056552" y="5861133"/>
            <a:ext cx="835328" cy="80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8396794" y="5705828"/>
            <a:ext cx="1001918" cy="9430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127" y="31517"/>
            <a:ext cx="12161711" cy="6807795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394"/>
          </a:p>
        </p:txBody>
      </p:sp>
      <p:pic>
        <p:nvPicPr>
          <p:cNvPr id="2" name="Picture 2" descr="Clock - Ứng dụng trên Google Play">
            <a:extLst>
              <a:ext uri="{FF2B5EF4-FFF2-40B4-BE49-F238E27FC236}">
                <a16:creationId xmlns:a16="http://schemas.microsoft.com/office/drawing/2014/main" id="{4E355ABB-C06B-48A8-86F6-11CC4F388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533" y="2340305"/>
            <a:ext cx="1318478" cy="13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2F49A2CD-203E-4961-8F6B-9E79ADACB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078" y="2393453"/>
            <a:ext cx="1159912" cy="115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hung tranh 23*23*4.5cm RIBBA(đen)">
            <a:extLst>
              <a:ext uri="{FF2B5EF4-FFF2-40B4-BE49-F238E27FC236}">
                <a16:creationId xmlns:a16="http://schemas.microsoft.com/office/drawing/2014/main" id="{52343734-ED33-4DF7-8CEF-C5E677FD9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702" y="2262978"/>
            <a:ext cx="1473131" cy="147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06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4567E-6 -7.40741E-7 L -0.1509 -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45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998E-6 -3.7037E-6 L 0.13484 -3.7037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5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0" y="0"/>
            <a:ext cx="12161838" cy="479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0" y="4683677"/>
            <a:ext cx="12161838" cy="3306011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2" name="1 Llamada ovalada"/>
          <p:cNvSpPr/>
          <p:nvPr/>
        </p:nvSpPr>
        <p:spPr>
          <a:xfrm>
            <a:off x="5101863" y="642924"/>
            <a:ext cx="3352060" cy="1084075"/>
          </a:xfrm>
          <a:prstGeom prst="wedgeEllipseCallout">
            <a:avLst>
              <a:gd name="adj1" fmla="val 23144"/>
              <a:gd name="adj2" fmla="val 1406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394" b="1">
                <a:solidFill>
                  <a:schemeClr val="tx1"/>
                </a:solidFill>
              </a:rPr>
              <a:t>Cảm ơn các bạn đã giúp ta!</a:t>
            </a:r>
            <a:endParaRPr lang="es-ES" sz="2394" b="1" dirty="0">
              <a:solidFill>
                <a:schemeClr val="tx1"/>
              </a:solidFill>
            </a:endParaRPr>
          </a:p>
        </p:txBody>
      </p:sp>
      <p:pic>
        <p:nvPicPr>
          <p:cNvPr id="10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280"/>
          <a:stretch/>
        </p:blipFill>
        <p:spPr bwMode="auto">
          <a:xfrm>
            <a:off x="621851" y="2758279"/>
            <a:ext cx="2624141" cy="24903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2.bp.blogspot.com/-PsCf_Ccnlzo/T9ObB5DFMjI/AAAAAAAAPVo/vX-P1QOSBc8/s1600/MeridaIntro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393" y="1581431"/>
            <a:ext cx="2873196" cy="54055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127" y="-1"/>
            <a:ext cx="12161711" cy="7989689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394"/>
          </a:p>
        </p:txBody>
      </p:sp>
      <p:sp>
        <p:nvSpPr>
          <p:cNvPr id="3" name="2 Botón de acción: Personalizar">
            <a:hlinkClick r:id="" action="ppaction://hlinkshowjump?jump=endshow" highlightClick="1"/>
          </p:cNvPr>
          <p:cNvSpPr/>
          <p:nvPr/>
        </p:nvSpPr>
        <p:spPr>
          <a:xfrm>
            <a:off x="9816071" y="6520424"/>
            <a:ext cx="1340824" cy="656081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724" b="1" dirty="0"/>
              <a:t>EXIT</a:t>
            </a:r>
            <a:endParaRPr lang="es-ES" sz="3724" b="1" dirty="0"/>
          </a:p>
        </p:txBody>
      </p:sp>
      <p:pic>
        <p:nvPicPr>
          <p:cNvPr id="16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6015" y="1930081"/>
            <a:ext cx="3976595" cy="54055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http://www.gifmania.com.es/amor/Corazones_Latiendo/a_herz03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45" y="1651795"/>
            <a:ext cx="1228852" cy="64609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jojo1065.files.wordpress.com/2013/05/merida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83" b="45833" l="30649" r="54805">
                        <a14:foregroundMark x1="42857" y1="16667" x2="46234" y2="19167"/>
                        <a14:backgroundMark x1="35325" y1="42083" x2="38182" y2="44583"/>
                        <a14:backgroundMark x1="45455" y1="43333" x2="41299" y2="45833"/>
                        <a14:backgroundMark x1="44935" y1="42500" x2="41039" y2="4458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11" t="11429" r="46754" b="55948"/>
          <a:stretch/>
        </p:blipFill>
        <p:spPr bwMode="auto">
          <a:xfrm>
            <a:off x="4103796" y="1984605"/>
            <a:ext cx="1805976" cy="147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9" y="110625"/>
            <a:ext cx="1325430" cy="13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76325" y="133087"/>
            <a:ext cx="1239318" cy="13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8909" y="6589514"/>
            <a:ext cx="1325430" cy="136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0735682" y="6589514"/>
            <a:ext cx="1345635" cy="136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2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fanfare.wav"/>
          </p:stSnd>
        </p:sndAc>
      </p:transition>
    </mc:Choice>
    <mc:Fallback xmlns="">
      <p:transition spd="slow">
        <p:split orient="vert"/>
        <p:sndAc>
          <p:stSnd>
            <p:snd r:embed="rId15" name="fanfar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1"/>
          <p:cNvSpPr/>
          <p:nvPr/>
        </p:nvSpPr>
        <p:spPr>
          <a:xfrm>
            <a:off x="8389113" y="2071385"/>
            <a:ext cx="437016" cy="464167"/>
          </a:xfrm>
          <a:custGeom>
            <a:avLst/>
            <a:gdLst/>
            <a:ahLst/>
            <a:cxnLst/>
            <a:rect l="l" t="t" r="r" b="b"/>
            <a:pathLst>
              <a:path w="13143" h="13925" extrusionOk="0">
                <a:moveTo>
                  <a:pt x="10038" y="1"/>
                </a:moveTo>
                <a:cubicBezTo>
                  <a:pt x="9444" y="1"/>
                  <a:pt x="8856" y="213"/>
                  <a:pt x="8374" y="581"/>
                </a:cubicBezTo>
                <a:cubicBezTo>
                  <a:pt x="7232" y="1428"/>
                  <a:pt x="6897" y="2729"/>
                  <a:pt x="6897" y="4049"/>
                </a:cubicBezTo>
                <a:cubicBezTo>
                  <a:pt x="6384" y="3458"/>
                  <a:pt x="5773" y="2926"/>
                  <a:pt x="5104" y="2551"/>
                </a:cubicBezTo>
                <a:cubicBezTo>
                  <a:pt x="4502" y="2198"/>
                  <a:pt x="3853" y="1971"/>
                  <a:pt x="3171" y="1971"/>
                </a:cubicBezTo>
                <a:cubicBezTo>
                  <a:pt x="3093" y="1971"/>
                  <a:pt x="3015" y="1974"/>
                  <a:pt x="2936" y="1980"/>
                </a:cubicBezTo>
                <a:cubicBezTo>
                  <a:pt x="2168" y="2039"/>
                  <a:pt x="1380" y="2413"/>
                  <a:pt x="927" y="3044"/>
                </a:cubicBezTo>
                <a:cubicBezTo>
                  <a:pt x="1" y="4384"/>
                  <a:pt x="631" y="6078"/>
                  <a:pt x="1557" y="7221"/>
                </a:cubicBezTo>
                <a:cubicBezTo>
                  <a:pt x="2089" y="7871"/>
                  <a:pt x="2700" y="8442"/>
                  <a:pt x="3311" y="9014"/>
                </a:cubicBezTo>
                <a:cubicBezTo>
                  <a:pt x="3902" y="9565"/>
                  <a:pt x="4513" y="10097"/>
                  <a:pt x="5143" y="10629"/>
                </a:cubicBezTo>
                <a:cubicBezTo>
                  <a:pt x="6581" y="11812"/>
                  <a:pt x="8098" y="12875"/>
                  <a:pt x="9694" y="13841"/>
                </a:cubicBezTo>
                <a:cubicBezTo>
                  <a:pt x="9788" y="13892"/>
                  <a:pt x="9904" y="13925"/>
                  <a:pt x="10018" y="13925"/>
                </a:cubicBezTo>
                <a:cubicBezTo>
                  <a:pt x="10167" y="13925"/>
                  <a:pt x="10314" y="13868"/>
                  <a:pt x="10404" y="13723"/>
                </a:cubicBezTo>
                <a:cubicBezTo>
                  <a:pt x="11468" y="12087"/>
                  <a:pt x="12236" y="10275"/>
                  <a:pt x="12689" y="8383"/>
                </a:cubicBezTo>
                <a:cubicBezTo>
                  <a:pt x="12906" y="7457"/>
                  <a:pt x="13044" y="6492"/>
                  <a:pt x="13103" y="5546"/>
                </a:cubicBezTo>
                <a:cubicBezTo>
                  <a:pt x="13142" y="4482"/>
                  <a:pt x="13142" y="3379"/>
                  <a:pt x="12827" y="2354"/>
                </a:cubicBezTo>
                <a:cubicBezTo>
                  <a:pt x="12532" y="1428"/>
                  <a:pt x="11901" y="601"/>
                  <a:pt x="11014" y="207"/>
                </a:cubicBezTo>
                <a:cubicBezTo>
                  <a:pt x="10698" y="66"/>
                  <a:pt x="10367" y="1"/>
                  <a:pt x="100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691" name="Google Shape;691;p41"/>
          <p:cNvGrpSpPr/>
          <p:nvPr/>
        </p:nvGrpSpPr>
        <p:grpSpPr>
          <a:xfrm>
            <a:off x="8742688" y="1022598"/>
            <a:ext cx="290900" cy="296964"/>
            <a:chOff x="8090375" y="1459050"/>
            <a:chExt cx="375350" cy="382225"/>
          </a:xfrm>
        </p:grpSpPr>
        <p:sp>
          <p:nvSpPr>
            <p:cNvPr id="692" name="Google Shape;692;p41"/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41"/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41"/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41"/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41"/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41"/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41"/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" name="Google Shape;699;p41"/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00" name="Google Shape;700;p41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701" name="Google Shape;701;p41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" name="Google Shape;702;p41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" name="Google Shape;703;p41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04" name="Google Shape;704;p41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705" name="Google Shape;705;p41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6" name="Google Shape;706;p41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7" name="Google Shape;707;p41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8" name="Google Shape;708;p41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9" name="Google Shape;709;p41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0" name="Google Shape;710;p41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1" name="Google Shape;711;p41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2" name="Google Shape;712;p41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13" name="Google Shape;713;p41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" name="Google Shape;691;p41">
            <a:extLst>
              <a:ext uri="{FF2B5EF4-FFF2-40B4-BE49-F238E27FC236}">
                <a16:creationId xmlns:a16="http://schemas.microsoft.com/office/drawing/2014/main" id="{C49B9F2E-8CCB-4542-BEF0-E127957698CE}"/>
              </a:ext>
            </a:extLst>
          </p:cNvPr>
          <p:cNvGrpSpPr/>
          <p:nvPr/>
        </p:nvGrpSpPr>
        <p:grpSpPr>
          <a:xfrm>
            <a:off x="8742688" y="1022598"/>
            <a:ext cx="290900" cy="296964"/>
            <a:chOff x="8090375" y="1459050"/>
            <a:chExt cx="375350" cy="382225"/>
          </a:xfrm>
        </p:grpSpPr>
        <p:sp>
          <p:nvSpPr>
            <p:cNvPr id="31" name="Google Shape;692;p41">
              <a:extLst>
                <a:ext uri="{FF2B5EF4-FFF2-40B4-BE49-F238E27FC236}">
                  <a16:creationId xmlns:a16="http://schemas.microsoft.com/office/drawing/2014/main" id="{6057601B-D868-4FBE-B473-DBC867B9F40E}"/>
                </a:ext>
              </a:extLst>
            </p:cNvPr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693;p41">
              <a:extLst>
                <a:ext uri="{FF2B5EF4-FFF2-40B4-BE49-F238E27FC236}">
                  <a16:creationId xmlns:a16="http://schemas.microsoft.com/office/drawing/2014/main" id="{8CABA59E-BAB8-400E-8A72-0B194F591909}"/>
                </a:ext>
              </a:extLst>
            </p:cNvPr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694;p41">
              <a:extLst>
                <a:ext uri="{FF2B5EF4-FFF2-40B4-BE49-F238E27FC236}">
                  <a16:creationId xmlns:a16="http://schemas.microsoft.com/office/drawing/2014/main" id="{FDF62F3D-7E96-4764-A6CA-0651841FC4DF}"/>
                </a:ext>
              </a:extLst>
            </p:cNvPr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695;p41">
              <a:extLst>
                <a:ext uri="{FF2B5EF4-FFF2-40B4-BE49-F238E27FC236}">
                  <a16:creationId xmlns:a16="http://schemas.microsoft.com/office/drawing/2014/main" id="{E9A820D2-CA92-44D7-9238-C1D2BB395FEE}"/>
                </a:ext>
              </a:extLst>
            </p:cNvPr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696;p41">
              <a:extLst>
                <a:ext uri="{FF2B5EF4-FFF2-40B4-BE49-F238E27FC236}">
                  <a16:creationId xmlns:a16="http://schemas.microsoft.com/office/drawing/2014/main" id="{334B1492-E569-4757-B03D-E04E54BFD0B8}"/>
                </a:ext>
              </a:extLst>
            </p:cNvPr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697;p41">
              <a:extLst>
                <a:ext uri="{FF2B5EF4-FFF2-40B4-BE49-F238E27FC236}">
                  <a16:creationId xmlns:a16="http://schemas.microsoft.com/office/drawing/2014/main" id="{4B2B6751-AB53-460C-8660-F3989222E4D7}"/>
                </a:ext>
              </a:extLst>
            </p:cNvPr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698;p41">
              <a:extLst>
                <a:ext uri="{FF2B5EF4-FFF2-40B4-BE49-F238E27FC236}">
                  <a16:creationId xmlns:a16="http://schemas.microsoft.com/office/drawing/2014/main" id="{FFD053BD-0317-477A-B142-5B4DE3B34A35}"/>
                </a:ext>
              </a:extLst>
            </p:cNvPr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699;p41">
              <a:extLst>
                <a:ext uri="{FF2B5EF4-FFF2-40B4-BE49-F238E27FC236}">
                  <a16:creationId xmlns:a16="http://schemas.microsoft.com/office/drawing/2014/main" id="{87D288B4-183F-4C61-9292-53D1CB67CD9A}"/>
                </a:ext>
              </a:extLst>
            </p:cNvPr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9" name="Title 6">
            <a:extLst>
              <a:ext uri="{FF2B5EF4-FFF2-40B4-BE49-F238E27FC236}">
                <a16:creationId xmlns:a16="http://schemas.microsoft.com/office/drawing/2014/main" id="{F05680A7-73E7-4F0F-974B-5E5128142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31" y="1993311"/>
            <a:ext cx="10838718" cy="35704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800"/>
              </a:spcBef>
              <a:spcAft>
                <a:spcPts val="1200"/>
              </a:spcAft>
            </a:pPr>
            <a:r>
              <a:rPr lang="en-US" sz="5400" b="1" dirty="0" err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5400" b="1" dirty="0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 46</a:t>
            </a:r>
            <a:br>
              <a:rPr lang="en-US" sz="5400" b="1" dirty="0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</a:br>
            <a:r>
              <a:rPr lang="en-US" sz="5400" b="1" dirty="0" err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5400" b="1" dirty="0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TRỤ</a:t>
            </a:r>
            <a:r>
              <a:rPr lang="en-US" sz="5400" b="1" dirty="0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400" b="1" dirty="0" err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5400" b="1" dirty="0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CẦU</a:t>
            </a:r>
            <a:endParaRPr lang="en-US" sz="5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17A990-F8F5-4222-A490-B85A0FCC5F4C}"/>
              </a:ext>
            </a:extLst>
          </p:cNvPr>
          <p:cNvSpPr txBox="1"/>
          <p:nvPr/>
        </p:nvSpPr>
        <p:spPr>
          <a:xfrm>
            <a:off x="2270919" y="862215"/>
            <a:ext cx="8850421" cy="1446093"/>
          </a:xfrm>
          <a:prstGeom prst="rect">
            <a:avLst/>
          </a:prstGeom>
          <a:noFill/>
        </p:spPr>
        <p:txBody>
          <a:bodyPr wrap="square" lIns="90990" tIns="45494" rIns="90990" bIns="45494" rtlCol="0">
            <a:spAutoFit/>
          </a:bodyPr>
          <a:lstStyle/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CHỦ ĐỀ 9:</a:t>
            </a:r>
          </a:p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LÀM QUEN VỚI HÌNH KHỐI</a:t>
            </a:r>
          </a:p>
        </p:txBody>
      </p:sp>
      <p:sp>
        <p:nvSpPr>
          <p:cNvPr id="41" name="Rounded Rectangle 3">
            <a:extLst>
              <a:ext uri="{FF2B5EF4-FFF2-40B4-BE49-F238E27FC236}">
                <a16:creationId xmlns:a16="http://schemas.microsoft.com/office/drawing/2014/main" id="{AAC932FB-52E3-4B06-B572-62FE4755BE63}"/>
              </a:ext>
            </a:extLst>
          </p:cNvPr>
          <p:cNvSpPr/>
          <p:nvPr/>
        </p:nvSpPr>
        <p:spPr>
          <a:xfrm>
            <a:off x="7679146" y="5410200"/>
            <a:ext cx="1369346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S/34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79278" y="295117"/>
            <a:ext cx="10443301" cy="5850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0103" y="1067535"/>
            <a:ext cx="842581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 err="1">
                <a:latin typeface="HP001 4 hàng" pitchFamily="34" charset="0"/>
              </a:rPr>
              <a:t>Thứ</a:t>
            </a:r>
            <a:r>
              <a:rPr lang="en-US" sz="3047" b="1" dirty="0">
                <a:latin typeface="HP001 4 hàng" pitchFamily="34" charset="0"/>
              </a:rPr>
              <a:t> b</a:t>
            </a:r>
            <a:r>
              <a:rPr lang="vi-VN" sz="3047" b="1" dirty="0" smtClean="0">
                <a:latin typeface="HP001 4 hàng" pitchFamily="34" charset="0"/>
              </a:rPr>
              <a:t>a</a:t>
            </a:r>
            <a:r>
              <a:rPr lang="en-US" sz="3047" b="1" dirty="0" smtClean="0">
                <a:latin typeface="HP001 4 hàng" pitchFamily="34" charset="0"/>
              </a:rPr>
              <a:t> </a:t>
            </a:r>
            <a:r>
              <a:rPr lang="en-US" sz="3047" b="1" dirty="0" err="1">
                <a:latin typeface="HP001 4 hàng" pitchFamily="34" charset="0"/>
              </a:rPr>
              <a:t>ngày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en-US" sz="3047" b="1" dirty="0" smtClean="0">
                <a:latin typeface="HP001 4 hàng" pitchFamily="34" charset="0"/>
              </a:rPr>
              <a:t>22 </a:t>
            </a:r>
            <a:r>
              <a:rPr lang="en-US" sz="3047" b="1" dirty="0" err="1" smtClean="0">
                <a:latin typeface="HP001 4 hàng" pitchFamily="34" charset="0"/>
              </a:rPr>
              <a:t>tháng</a:t>
            </a:r>
            <a:r>
              <a:rPr lang="en-US" sz="3047" b="1" dirty="0" smtClean="0">
                <a:latin typeface="HP001 4 hàng" pitchFamily="34" charset="0"/>
              </a:rPr>
              <a:t> 2 </a:t>
            </a:r>
            <a:r>
              <a:rPr lang="en-US" sz="3047" b="1" dirty="0" err="1" smtClean="0">
                <a:latin typeface="HP001 4 hàng" pitchFamily="34" charset="0"/>
              </a:rPr>
              <a:t>năm</a:t>
            </a:r>
            <a:r>
              <a:rPr lang="en-US" sz="3047" b="1" dirty="0" smtClean="0">
                <a:latin typeface="HP001 4 hàng" pitchFamily="34" charset="0"/>
              </a:rPr>
              <a:t> </a:t>
            </a:r>
            <a:r>
              <a:rPr lang="vi-VN" sz="3047" b="1" dirty="0">
                <a:latin typeface="HP001 4 hàng" pitchFamily="34" charset="0"/>
              </a:rPr>
              <a:t>2022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8099" y="1666813"/>
            <a:ext cx="222392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47" b="1" dirty="0" smtClean="0">
                <a:latin typeface="HP001 4 hàng" pitchFamily="34" charset="0"/>
              </a:rPr>
              <a:t>T</a:t>
            </a:r>
            <a:r>
              <a:rPr lang="en-US" sz="3047" b="1" dirty="0" err="1" smtClean="0">
                <a:latin typeface="HP001 4 hàng" pitchFamily="34" charset="0"/>
              </a:rPr>
              <a:t>oán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1919" y="2228057"/>
            <a:ext cx="8763000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47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46: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Khối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trụ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khối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cầu</a:t>
            </a:r>
            <a:endParaRPr lang="en-US" sz="3047" dirty="0"/>
          </a:p>
        </p:txBody>
      </p:sp>
    </p:spTree>
    <p:extLst>
      <p:ext uri="{BB962C8B-B14F-4D97-AF65-F5344CB8AC3E}">
        <p14:creationId xmlns:p14="http://schemas.microsoft.com/office/powerpoint/2010/main" val="38268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1079</TotalTime>
  <Words>743</Words>
  <Application>Microsoft Office PowerPoint</Application>
  <PresentationFormat>Custom</PresentationFormat>
  <Paragraphs>128</Paragraphs>
  <Slides>29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Source Sans Pro Black</vt:lpstr>
      <vt:lpstr>Quicksand</vt:lpstr>
      <vt:lpstr>HP001 4 hàng</vt:lpstr>
      <vt:lpstr>Arial</vt:lpstr>
      <vt:lpstr>Bebas Neue</vt:lpstr>
      <vt:lpstr>Roboto Condensed Light</vt:lpstr>
      <vt:lpstr>Dosis</vt:lpstr>
      <vt:lpstr>Times New Roman</vt:lpstr>
      <vt:lpstr>Fira Sans Extra Condensed Medium</vt:lpstr>
      <vt:lpstr>Titan One</vt:lpstr>
      <vt:lpstr>Source Sans Pro</vt:lpstr>
      <vt:lpstr>Pre-K for Christian Schools: God Created Families to Love One Another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46 KHỐI TRỤ, KHỐI CẦU</vt:lpstr>
      <vt:lpstr>PowerPoint Presentation</vt:lpstr>
      <vt:lpstr>PowerPoint Presentation</vt:lpstr>
      <vt:lpstr>Lon sữa</vt:lpstr>
      <vt:lpstr>Khúc gỗ</vt:lpstr>
      <vt:lpstr>Hai hình bên  có dạng khối gì?</vt:lpstr>
      <vt:lpstr>PowerPoint Presentation</vt:lpstr>
      <vt:lpstr>PowerPoint Presentation</vt:lpstr>
      <vt:lpstr>PowerPoint Presentation</vt:lpstr>
      <vt:lpstr>Hai hình bên  có dạng khối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dụng:  Ai nhanh mắt? Ai nhanh tay?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Trang</cp:lastModifiedBy>
  <cp:revision>96</cp:revision>
  <dcterms:modified xsi:type="dcterms:W3CDTF">2022-02-22T03:40:36Z</dcterms:modified>
</cp:coreProperties>
</file>