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4"/>
  </p:notesMasterIdLst>
  <p:sldIdLst>
    <p:sldId id="303" r:id="rId2"/>
    <p:sldId id="365" r:id="rId3"/>
    <p:sldId id="383" r:id="rId4"/>
    <p:sldId id="384" r:id="rId5"/>
    <p:sldId id="385" r:id="rId6"/>
    <p:sldId id="386" r:id="rId7"/>
    <p:sldId id="256" r:id="rId8"/>
    <p:sldId id="391" r:id="rId9"/>
    <p:sldId id="390" r:id="rId10"/>
    <p:sldId id="257" r:id="rId11"/>
    <p:sldId id="367" r:id="rId12"/>
    <p:sldId id="366" r:id="rId13"/>
    <p:sldId id="368" r:id="rId14"/>
    <p:sldId id="318" r:id="rId15"/>
    <p:sldId id="369" r:id="rId16"/>
    <p:sldId id="258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9" r:id="rId25"/>
    <p:sldId id="378" r:id="rId26"/>
    <p:sldId id="380" r:id="rId27"/>
    <p:sldId id="382" r:id="rId28"/>
    <p:sldId id="381" r:id="rId29"/>
    <p:sldId id="392" r:id="rId30"/>
    <p:sldId id="387" r:id="rId31"/>
    <p:sldId id="388" r:id="rId32"/>
    <p:sldId id="389" r:id="rId33"/>
  </p:sldIdLst>
  <p:sldSz cx="12161838" cy="6858000"/>
  <p:notesSz cx="6858000" cy="9144000"/>
  <p:embeddedFontLst>
    <p:embeddedFont>
      <p:font typeface="Arial-Rounded" panose="020B0500000000000000" charset="0"/>
      <p:regular r:id="rId35"/>
    </p:embeddedFont>
    <p:embeddedFont>
      <p:font typeface="Scope One" panose="020B0604020202020204" charset="0"/>
      <p:regular r:id="rId36"/>
    </p:embeddedFont>
    <p:embeddedFont>
      <p:font typeface="Delius Unicase" panose="020B0604020202020204" charset="0"/>
      <p:regular r:id="rId37"/>
      <p:bold r:id="rId38"/>
    </p:embeddedFont>
    <p:embeddedFont>
      <p:font typeface="Patrick Hand" panose="020B0604020202020204" charset="0"/>
      <p:regular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Arial Rounded MT Bold" panose="020F0704030504030204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6" autoAdjust="0"/>
  </p:normalViewPr>
  <p:slideViewPr>
    <p:cSldViewPr snapToGrid="0">
      <p:cViewPr varScale="1">
        <p:scale>
          <a:sx n="65" d="100"/>
          <a:sy n="65" d="100"/>
        </p:scale>
        <p:origin x="9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nêu câu trước rồi gv chiếu câu minh hoạ sau</a:t>
            </a:r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65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51826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 ảnh chỉ mang tính chất trang trí chứ k minh hoạ cho văn bản nhé</a:t>
            </a:r>
          </a:p>
        </p:txBody>
      </p:sp>
    </p:spTree>
    <p:extLst>
      <p:ext uri="{BB962C8B-B14F-4D97-AF65-F5344CB8AC3E}">
        <p14:creationId xmlns:p14="http://schemas.microsoft.com/office/powerpoint/2010/main" val="265300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4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chemeClr val="bg1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680D5-2967-4FB3-ADA5-F9872A6D8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1"/>
          <a:stretch/>
        </p:blipFill>
        <p:spPr>
          <a:xfrm>
            <a:off x="7857076" y="1"/>
            <a:ext cx="4304762" cy="3010486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7C96A1E7-1F92-4C39-BA79-D0C34CB016F4}"/>
              </a:ext>
            </a:extLst>
          </p:cNvPr>
          <p:cNvSpPr txBox="1"/>
          <p:nvPr/>
        </p:nvSpPr>
        <p:spPr>
          <a:xfrm>
            <a:off x="9944863" y="5907259"/>
            <a:ext cx="1979026" cy="65036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Dao)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C03AF8B8-FCB8-4F11-8A0D-E38E00798793}"/>
              </a:ext>
            </a:extLst>
          </p:cNvPr>
          <p:cNvSpPr txBox="1"/>
          <p:nvPr/>
        </p:nvSpPr>
        <p:spPr>
          <a:xfrm>
            <a:off x="993469" y="1327441"/>
            <a:ext cx="31032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chạy lon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gà mới nở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đi vừa nhảy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em sáo xinh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nói linh tinh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liếu điếu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9261098-29A3-4E58-B3E8-C654E3EEB06F}"/>
              </a:ext>
            </a:extLst>
          </p:cNvPr>
          <p:cNvSpPr txBox="1"/>
          <p:nvPr/>
        </p:nvSpPr>
        <p:spPr>
          <a:xfrm>
            <a:off x="4383287" y="1946419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bà chim sẻ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E6DC6E3C-087A-4B3B-9965-231D27D7EF7C}"/>
              </a:ext>
            </a:extLst>
          </p:cNvPr>
          <p:cNvSpPr txBox="1"/>
          <p:nvPr/>
        </p:nvSpPr>
        <p:spPr>
          <a:xfrm>
            <a:off x="8246542" y="3381036"/>
            <a:ext cx="39152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bác cú mèo...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DF27BD9A-DB1A-46E3-B962-B4296A14C6B0}"/>
              </a:ext>
            </a:extLst>
          </p:cNvPr>
          <p:cNvSpPr txBox="1"/>
          <p:nvPr/>
        </p:nvSpPr>
        <p:spPr>
          <a:xfrm>
            <a:off x="582369" y="742799"/>
            <a:ext cx="318059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CHIM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FB7CC-343A-4947-9C0D-0202DEAA4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19864"/>
            <a:ext cx="3514286" cy="2133333"/>
          </a:xfrm>
          <a:prstGeom prst="rect">
            <a:avLst/>
          </a:prstGeom>
        </p:spPr>
      </p:pic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BA0D552-869B-4D42-AD19-C93DEC32EE09}"/>
              </a:ext>
            </a:extLst>
          </p:cNvPr>
          <p:cNvCxnSpPr>
            <a:cxnSpLocks/>
          </p:cNvCxnSpPr>
          <p:nvPr/>
        </p:nvCxnSpPr>
        <p:spPr>
          <a:xfrm>
            <a:off x="2506844" y="1789778"/>
            <a:ext cx="1025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AE5CF4EF-07C3-4141-AA01-4F3BDF81668F}"/>
              </a:ext>
            </a:extLst>
          </p:cNvPr>
          <p:cNvCxnSpPr>
            <a:cxnSpLocks/>
          </p:cNvCxnSpPr>
          <p:nvPr/>
        </p:nvCxnSpPr>
        <p:spPr>
          <a:xfrm>
            <a:off x="2008191" y="3081662"/>
            <a:ext cx="1325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061822" y="3923380"/>
            <a:ext cx="1325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55BB2AF2-0FFD-46B4-B657-A6408A599DF4}"/>
              </a:ext>
            </a:extLst>
          </p:cNvPr>
          <p:cNvCxnSpPr>
            <a:cxnSpLocks/>
          </p:cNvCxnSpPr>
          <p:nvPr/>
        </p:nvCxnSpPr>
        <p:spPr>
          <a:xfrm>
            <a:off x="5885596" y="4976113"/>
            <a:ext cx="7965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5C7F712-DC02-499F-8A6F-3BF5BAFA3B79}"/>
              </a:ext>
            </a:extLst>
          </p:cNvPr>
          <p:cNvCxnSpPr>
            <a:cxnSpLocks/>
          </p:cNvCxnSpPr>
          <p:nvPr/>
        </p:nvCxnSpPr>
        <p:spPr>
          <a:xfrm>
            <a:off x="8281180" y="5564611"/>
            <a:ext cx="1867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680D5-2967-4FB3-ADA5-F9872A6D8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1"/>
          <a:stretch/>
        </p:blipFill>
        <p:spPr>
          <a:xfrm>
            <a:off x="7857076" y="1"/>
            <a:ext cx="4304762" cy="3010486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7C96A1E7-1F92-4C39-BA79-D0C34CB016F4}"/>
              </a:ext>
            </a:extLst>
          </p:cNvPr>
          <p:cNvSpPr txBox="1"/>
          <p:nvPr/>
        </p:nvSpPr>
        <p:spPr>
          <a:xfrm>
            <a:off x="9944863" y="5907259"/>
            <a:ext cx="1979026" cy="65036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Dao)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C03AF8B8-FCB8-4F11-8A0D-E38E00798793}"/>
              </a:ext>
            </a:extLst>
          </p:cNvPr>
          <p:cNvSpPr txBox="1"/>
          <p:nvPr/>
        </p:nvSpPr>
        <p:spPr>
          <a:xfrm>
            <a:off x="993469" y="1327441"/>
            <a:ext cx="31032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chạy </a:t>
            </a:r>
            <a:r>
              <a:rPr lang="vi-VN" sz="2800" b="0" i="0" dirty="0">
                <a:solidFill>
                  <a:schemeClr val="bg2">
                    <a:lumMod val="7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</a:t>
            </a:r>
            <a:r>
              <a:rPr lang="en-US" sz="2800" b="0" i="0" dirty="0" smtClean="0">
                <a:solidFill>
                  <a:schemeClr val="bg2">
                    <a:lumMod val="7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2800" b="0" i="0" dirty="0" smtClean="0">
                <a:solidFill>
                  <a:schemeClr val="bg2">
                    <a:lumMod val="7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2800" b="0" i="0" dirty="0">
              <a:solidFill>
                <a:schemeClr val="bg2">
                  <a:lumMod val="75000"/>
                </a:schemeClr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gà mới nở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đi vừa nhảy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em </a:t>
            </a:r>
            <a:r>
              <a:rPr lang="vi-VN" sz="2800" b="0" i="0" dirty="0">
                <a:solidFill>
                  <a:schemeClr val="bg2">
                    <a:lumMod val="7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 xinh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nói linh tinh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</a:t>
            </a:r>
            <a:r>
              <a:rPr lang="vi-VN" sz="2800" b="0" i="0" dirty="0">
                <a:solidFill>
                  <a:schemeClr val="bg2">
                    <a:lumMod val="7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 điếu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9261098-29A3-4E58-B3E8-C654E3EEB06F}"/>
              </a:ext>
            </a:extLst>
          </p:cNvPr>
          <p:cNvSpPr txBox="1"/>
          <p:nvPr/>
        </p:nvSpPr>
        <p:spPr>
          <a:xfrm>
            <a:off x="4383287" y="1946419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nhặt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bà chim sẻ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E6DC6E3C-087A-4B3B-9965-231D27D7EF7C}"/>
              </a:ext>
            </a:extLst>
          </p:cNvPr>
          <p:cNvSpPr txBox="1"/>
          <p:nvPr/>
        </p:nvSpPr>
        <p:spPr>
          <a:xfrm>
            <a:off x="8246542" y="3381036"/>
            <a:ext cx="39152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nhem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bác cú mèo...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DF27BD9A-DB1A-46E3-B962-B4296A14C6B0}"/>
              </a:ext>
            </a:extLst>
          </p:cNvPr>
          <p:cNvSpPr txBox="1"/>
          <p:nvPr/>
        </p:nvSpPr>
        <p:spPr>
          <a:xfrm>
            <a:off x="582369" y="742799"/>
            <a:ext cx="318059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CHIM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FB7CC-343A-4947-9C0D-0202DEAA4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19864"/>
            <a:ext cx="3514286" cy="2133333"/>
          </a:xfrm>
          <a:prstGeom prst="rect">
            <a:avLst/>
          </a:prstGeom>
        </p:spPr>
      </p:pic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BA0D552-869B-4D42-AD19-C93DEC32EE09}"/>
              </a:ext>
            </a:extLst>
          </p:cNvPr>
          <p:cNvCxnSpPr>
            <a:cxnSpLocks/>
          </p:cNvCxnSpPr>
          <p:nvPr/>
        </p:nvCxnSpPr>
        <p:spPr>
          <a:xfrm>
            <a:off x="2506844" y="1789778"/>
            <a:ext cx="1025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AE5CF4EF-07C3-4141-AA01-4F3BDF81668F}"/>
              </a:ext>
            </a:extLst>
          </p:cNvPr>
          <p:cNvCxnSpPr>
            <a:cxnSpLocks/>
          </p:cNvCxnSpPr>
          <p:nvPr/>
        </p:nvCxnSpPr>
        <p:spPr>
          <a:xfrm>
            <a:off x="2008191" y="3081662"/>
            <a:ext cx="1325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061822" y="3923380"/>
            <a:ext cx="1325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55BB2AF2-0FFD-46B4-B657-A6408A599DF4}"/>
              </a:ext>
            </a:extLst>
          </p:cNvPr>
          <p:cNvCxnSpPr>
            <a:cxnSpLocks/>
          </p:cNvCxnSpPr>
          <p:nvPr/>
        </p:nvCxnSpPr>
        <p:spPr>
          <a:xfrm>
            <a:off x="5885596" y="4976113"/>
            <a:ext cx="7965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5C7F712-DC02-499F-8A6F-3BF5BAFA3B79}"/>
              </a:ext>
            </a:extLst>
          </p:cNvPr>
          <p:cNvCxnSpPr>
            <a:cxnSpLocks/>
          </p:cNvCxnSpPr>
          <p:nvPr/>
        </p:nvCxnSpPr>
        <p:spPr>
          <a:xfrm>
            <a:off x="8281180" y="5564611"/>
            <a:ext cx="1867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id="{C1D9A3A2-6718-4C9B-BC4B-8E380C3D3423}"/>
              </a:ext>
            </a:extLst>
          </p:cNvPr>
          <p:cNvGrpSpPr/>
          <p:nvPr/>
        </p:nvGrpSpPr>
        <p:grpSpPr>
          <a:xfrm>
            <a:off x="1140337" y="1491175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9571B9-8A86-4C7E-AAA0-B4D2A1DBD6AD}"/>
              </a:ext>
            </a:extLst>
          </p:cNvPr>
          <p:cNvSpPr txBox="1"/>
          <p:nvPr/>
        </p:nvSpPr>
        <p:spPr>
          <a:xfrm>
            <a:off x="1977259" y="1554080"/>
            <a:ext cx="339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xon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D5168-F513-460E-B343-788806B1B72F}"/>
              </a:ext>
            </a:extLst>
          </p:cNvPr>
          <p:cNvSpPr txBox="1"/>
          <p:nvPr/>
        </p:nvSpPr>
        <p:spPr>
          <a:xfrm>
            <a:off x="4593848" y="1583655"/>
            <a:ext cx="7279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nhanh và trông rất đáng yêu.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oogle Shape;7681;p56">
            <a:extLst>
              <a:ext uri="{FF2B5EF4-FFF2-40B4-BE49-F238E27FC236}">
                <a16:creationId xmlns:a16="http://schemas.microsoft.com/office/drawing/2014/main" id="{862D9E92-A471-4BA4-B4DC-37DF293AE8EE}"/>
              </a:ext>
            </a:extLst>
          </p:cNvPr>
          <p:cNvGrpSpPr/>
          <p:nvPr/>
        </p:nvGrpSpPr>
        <p:grpSpPr>
          <a:xfrm>
            <a:off x="1140337" y="2586111"/>
            <a:ext cx="652318" cy="647680"/>
            <a:chOff x="1773575" y="4308850"/>
            <a:chExt cx="650450" cy="645825"/>
          </a:xfrm>
        </p:grpSpPr>
        <p:sp>
          <p:nvSpPr>
            <p:cNvPr id="15" name="Google Shape;7682;p56">
              <a:extLst>
                <a:ext uri="{FF2B5EF4-FFF2-40B4-BE49-F238E27FC236}">
                  <a16:creationId xmlns:a16="http://schemas.microsoft.com/office/drawing/2014/main" id="{7404B2A7-6924-47E4-8AF1-C098C1AB18F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7683;p56">
              <a:extLst>
                <a:ext uri="{FF2B5EF4-FFF2-40B4-BE49-F238E27FC236}">
                  <a16:creationId xmlns:a16="http://schemas.microsoft.com/office/drawing/2014/main" id="{829A6AA6-3426-41FF-949D-E2992B49817E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8779D3-25DA-4AFC-9C65-2A69BD4D7E5C}"/>
              </a:ext>
            </a:extLst>
          </p:cNvPr>
          <p:cNvSpPr txBox="1"/>
          <p:nvPr/>
        </p:nvSpPr>
        <p:spPr>
          <a:xfrm>
            <a:off x="1977259" y="2649016"/>
            <a:ext cx="339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 la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261F32-D93A-4362-B1F4-F6652013FA80}"/>
              </a:ext>
            </a:extLst>
          </p:cNvPr>
          <p:cNvSpPr txBox="1"/>
          <p:nvPr/>
        </p:nvSpPr>
        <p:spPr>
          <a:xfrm>
            <a:off x="4214022" y="2663803"/>
            <a:ext cx="7279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hặt loanh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quanh, không đi xa.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oogle Shape;7681;p56">
            <a:extLst>
              <a:ext uri="{FF2B5EF4-FFF2-40B4-BE49-F238E27FC236}">
                <a16:creationId xmlns:a16="http://schemas.microsoft.com/office/drawing/2014/main" id="{7D1399EE-D442-473F-BC23-11352388FE77}"/>
              </a:ext>
            </a:extLst>
          </p:cNvPr>
          <p:cNvGrpSpPr/>
          <p:nvPr/>
        </p:nvGrpSpPr>
        <p:grpSpPr>
          <a:xfrm>
            <a:off x="1140337" y="3681047"/>
            <a:ext cx="652318" cy="647680"/>
            <a:chOff x="1773575" y="4308850"/>
            <a:chExt cx="650450" cy="645825"/>
          </a:xfrm>
        </p:grpSpPr>
        <p:sp>
          <p:nvSpPr>
            <p:cNvPr id="20" name="Google Shape;7682;p56">
              <a:extLst>
                <a:ext uri="{FF2B5EF4-FFF2-40B4-BE49-F238E27FC236}">
                  <a16:creationId xmlns:a16="http://schemas.microsoft.com/office/drawing/2014/main" id="{DD02E2A6-3621-41DC-988E-3738B83AAA2D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7683;p56">
              <a:extLst>
                <a:ext uri="{FF2B5EF4-FFF2-40B4-BE49-F238E27FC236}">
                  <a16:creationId xmlns:a16="http://schemas.microsoft.com/office/drawing/2014/main" id="{BA4F3F6D-4DF4-4F18-B254-D6BE857BD659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6DAEF7-20B8-4A57-9586-3EE1F751FCDF}"/>
              </a:ext>
            </a:extLst>
          </p:cNvPr>
          <p:cNvSpPr txBox="1"/>
          <p:nvPr/>
        </p:nvSpPr>
        <p:spPr>
          <a:xfrm>
            <a:off x="1977259" y="3743952"/>
            <a:ext cx="339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nhem: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02AF08-EDE9-456B-B4D5-1909037F9C29}"/>
              </a:ext>
            </a:extLst>
          </p:cNvPr>
          <p:cNvSpPr txBox="1"/>
          <p:nvPr/>
        </p:nvSpPr>
        <p:spPr>
          <a:xfrm>
            <a:off x="4214022" y="3743951"/>
            <a:ext cx="7279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lúc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nhắm lúc mở.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9665E3-7906-4AB4-A739-489BF8400262}"/>
              </a:ext>
            </a:extLst>
          </p:cNvPr>
          <p:cNvSpPr txBox="1"/>
          <p:nvPr/>
        </p:nvSpPr>
        <p:spPr>
          <a:xfrm>
            <a:off x="9944863" y="5907259"/>
            <a:ext cx="1979026" cy="65036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4BB6F-6570-4C1E-8189-4C41022BB0BF}"/>
              </a:ext>
            </a:extLst>
          </p:cNvPr>
          <p:cNvSpPr txBox="1"/>
          <p:nvPr/>
        </p:nvSpPr>
        <p:spPr>
          <a:xfrm>
            <a:off x="993469" y="1327441"/>
            <a:ext cx="31032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chạy lon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gà mới nở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đi vừa nhảy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em sáo xinh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nói linh tinh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liếu điếu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9FCF4-D122-4AFE-9159-929A853FA168}"/>
              </a:ext>
            </a:extLst>
          </p:cNvPr>
          <p:cNvSpPr txBox="1"/>
          <p:nvPr/>
        </p:nvSpPr>
        <p:spPr>
          <a:xfrm>
            <a:off x="4383287" y="1946419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bà chim sẻ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E57E8-14CD-479D-A8C7-ED607995B485}"/>
              </a:ext>
            </a:extLst>
          </p:cNvPr>
          <p:cNvSpPr txBox="1"/>
          <p:nvPr/>
        </p:nvSpPr>
        <p:spPr>
          <a:xfrm>
            <a:off x="8246542" y="3381036"/>
            <a:ext cx="39152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bác cú mèo...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B7202-2FAA-4978-AA73-43208C494831}"/>
              </a:ext>
            </a:extLst>
          </p:cNvPr>
          <p:cNvSpPr txBox="1"/>
          <p:nvPr/>
        </p:nvSpPr>
        <p:spPr>
          <a:xfrm>
            <a:off x="582369" y="742799"/>
            <a:ext cx="318059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CHIM</a:t>
            </a:r>
          </a:p>
        </p:txBody>
      </p: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9665E3-7906-4AB4-A739-489BF8400262}"/>
              </a:ext>
            </a:extLst>
          </p:cNvPr>
          <p:cNvSpPr txBox="1"/>
          <p:nvPr/>
        </p:nvSpPr>
        <p:spPr>
          <a:xfrm>
            <a:off x="9944863" y="5907259"/>
            <a:ext cx="1979026" cy="65036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4BB6F-6570-4C1E-8189-4C41022BB0BF}"/>
              </a:ext>
            </a:extLst>
          </p:cNvPr>
          <p:cNvSpPr txBox="1"/>
          <p:nvPr/>
        </p:nvSpPr>
        <p:spPr>
          <a:xfrm>
            <a:off x="993469" y="1327441"/>
            <a:ext cx="31032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chạy lon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gà mới nở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đi vừa nhảy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em sáo xinh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nói linh tinh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liếu điếu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9FCF4-D122-4AFE-9159-929A853FA168}"/>
              </a:ext>
            </a:extLst>
          </p:cNvPr>
          <p:cNvSpPr txBox="1"/>
          <p:nvPr/>
        </p:nvSpPr>
        <p:spPr>
          <a:xfrm>
            <a:off x="4383287" y="1946419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bà chim sẻ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E57E8-14CD-479D-A8C7-ED607995B485}"/>
              </a:ext>
            </a:extLst>
          </p:cNvPr>
          <p:cNvSpPr txBox="1"/>
          <p:nvPr/>
        </p:nvSpPr>
        <p:spPr>
          <a:xfrm>
            <a:off x="8246542" y="3381036"/>
            <a:ext cx="39152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bác cú mèo...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B7202-2FAA-4978-AA73-43208C494831}"/>
              </a:ext>
            </a:extLst>
          </p:cNvPr>
          <p:cNvSpPr txBox="1"/>
          <p:nvPr/>
        </p:nvSpPr>
        <p:spPr>
          <a:xfrm>
            <a:off x="582369" y="742799"/>
            <a:ext cx="318059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CHIM</a:t>
            </a:r>
          </a:p>
        </p:txBody>
      </p:sp>
    </p:spTree>
    <p:extLst>
      <p:ext uri="{BB962C8B-B14F-4D97-AF65-F5344CB8AC3E}">
        <p14:creationId xmlns:p14="http://schemas.microsoft.com/office/powerpoint/2010/main" val="3793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420104" y="1990189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264D61-AC26-415D-B76A-E43AE7F5AE33}"/>
              </a:ext>
            </a:extLst>
          </p:cNvPr>
          <p:cNvGrpSpPr/>
          <p:nvPr/>
        </p:nvGrpSpPr>
        <p:grpSpPr>
          <a:xfrm>
            <a:off x="318408" y="194990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chim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nhắc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đến</a:t>
              </a:r>
              <a:r>
                <a:rPr lang="en-US" sz="36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vè</a:t>
              </a:r>
              <a:r>
                <a:rPr lang="en-US" sz="36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C0788D-46CD-410C-8D28-D4DD6F710C7C}"/>
              </a:ext>
            </a:extLst>
          </p:cNvPr>
          <p:cNvSpPr txBox="1"/>
          <p:nvPr/>
        </p:nvSpPr>
        <p:spPr>
          <a:xfrm>
            <a:off x="1172789" y="5094520"/>
            <a:ext cx="10670640" cy="954107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loài chim được nhắc đến trong bài là: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gà, sáo, liếu điếu, chìa vôi, chèo bẻo, chim khách, chim sẻ, chim sâu, tu hú, cú mèo.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C1A84-04F9-4E04-8BB1-06A1D8C4AE2D}"/>
              </a:ext>
            </a:extLst>
          </p:cNvPr>
          <p:cNvSpPr txBox="1"/>
          <p:nvPr/>
        </p:nvSpPr>
        <p:spPr>
          <a:xfrm>
            <a:off x="1140773" y="1753912"/>
            <a:ext cx="31032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chạy lon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gà mới nở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đi vừa nhảy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em sáo xinh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nói linh tinh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liếu điếu</a:t>
            </a:r>
          </a:p>
          <a:p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D158F-829F-47B2-A641-0A1833546602}"/>
              </a:ext>
            </a:extLst>
          </p:cNvPr>
          <p:cNvSpPr txBox="1"/>
          <p:nvPr/>
        </p:nvSpPr>
        <p:spPr>
          <a:xfrm>
            <a:off x="4507796" y="1756037"/>
            <a:ext cx="33952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bà chim sẻ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E3A7C1-E38C-4E79-9077-E66BA79AA1A2}"/>
              </a:ext>
            </a:extLst>
          </p:cNvPr>
          <p:cNvSpPr txBox="1"/>
          <p:nvPr/>
        </p:nvSpPr>
        <p:spPr>
          <a:xfrm>
            <a:off x="8430650" y="1762721"/>
            <a:ext cx="39152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bác cú mèo...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772A6-0EAD-43F2-B74A-D7F1465B4C8A}"/>
              </a:ext>
            </a:extLst>
          </p:cNvPr>
          <p:cNvSpPr txBox="1"/>
          <p:nvPr/>
        </p:nvSpPr>
        <p:spPr>
          <a:xfrm>
            <a:off x="3973627" y="1106592"/>
            <a:ext cx="318059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CHIM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CFF21C-7F22-4AA6-B047-046841FB70B7}"/>
              </a:ext>
            </a:extLst>
          </p:cNvPr>
          <p:cNvCxnSpPr>
            <a:cxnSpLocks/>
          </p:cNvCxnSpPr>
          <p:nvPr/>
        </p:nvCxnSpPr>
        <p:spPr>
          <a:xfrm>
            <a:off x="1556896" y="2553977"/>
            <a:ext cx="430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F10A00-EB1D-4AC1-AECC-EEA5AC1C15F5}"/>
              </a:ext>
            </a:extLst>
          </p:cNvPr>
          <p:cNvCxnSpPr>
            <a:cxnSpLocks/>
          </p:cNvCxnSpPr>
          <p:nvPr/>
        </p:nvCxnSpPr>
        <p:spPr>
          <a:xfrm>
            <a:off x="2084050" y="3234561"/>
            <a:ext cx="430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CA7DFB-C1EA-404F-AE33-FA879EC5ACC9}"/>
              </a:ext>
            </a:extLst>
          </p:cNvPr>
          <p:cNvCxnSpPr>
            <a:cxnSpLocks/>
          </p:cNvCxnSpPr>
          <p:nvPr/>
        </p:nvCxnSpPr>
        <p:spPr>
          <a:xfrm>
            <a:off x="2133043" y="3975105"/>
            <a:ext cx="1015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0356F-AC45-4FBD-85B2-86199F0A067D}"/>
              </a:ext>
            </a:extLst>
          </p:cNvPr>
          <p:cNvCxnSpPr>
            <a:cxnSpLocks/>
          </p:cNvCxnSpPr>
          <p:nvPr/>
        </p:nvCxnSpPr>
        <p:spPr>
          <a:xfrm>
            <a:off x="5517037" y="2532734"/>
            <a:ext cx="923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2C031D-B068-4189-AC11-8C651E6955EF}"/>
              </a:ext>
            </a:extLst>
          </p:cNvPr>
          <p:cNvCxnSpPr>
            <a:cxnSpLocks/>
          </p:cNvCxnSpPr>
          <p:nvPr/>
        </p:nvCxnSpPr>
        <p:spPr>
          <a:xfrm>
            <a:off x="4976180" y="3234561"/>
            <a:ext cx="1799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9B8494-D3F5-4FF7-9303-FC7A0FEA4C9B}"/>
              </a:ext>
            </a:extLst>
          </p:cNvPr>
          <p:cNvCxnSpPr>
            <a:cxnSpLocks/>
          </p:cNvCxnSpPr>
          <p:nvPr/>
        </p:nvCxnSpPr>
        <p:spPr>
          <a:xfrm>
            <a:off x="5297952" y="3984070"/>
            <a:ext cx="763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833EAD-0538-4655-A6A8-0F16B1A247A5}"/>
              </a:ext>
            </a:extLst>
          </p:cNvPr>
          <p:cNvCxnSpPr>
            <a:cxnSpLocks/>
          </p:cNvCxnSpPr>
          <p:nvPr/>
        </p:nvCxnSpPr>
        <p:spPr>
          <a:xfrm>
            <a:off x="5387280" y="4739752"/>
            <a:ext cx="923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58E5B6-2A53-4590-82FA-7193AD07D78D}"/>
              </a:ext>
            </a:extLst>
          </p:cNvPr>
          <p:cNvCxnSpPr>
            <a:cxnSpLocks/>
          </p:cNvCxnSpPr>
          <p:nvPr/>
        </p:nvCxnSpPr>
        <p:spPr>
          <a:xfrm>
            <a:off x="9342098" y="2547724"/>
            <a:ext cx="12289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B31868-7D60-44AB-9B4C-B9118C866E06}"/>
              </a:ext>
            </a:extLst>
          </p:cNvPr>
          <p:cNvCxnSpPr>
            <a:cxnSpLocks/>
          </p:cNvCxnSpPr>
          <p:nvPr/>
        </p:nvCxnSpPr>
        <p:spPr>
          <a:xfrm>
            <a:off x="9232062" y="3264541"/>
            <a:ext cx="693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376972-84E6-4866-90D3-8E65560D5D35}"/>
              </a:ext>
            </a:extLst>
          </p:cNvPr>
          <p:cNvCxnSpPr>
            <a:cxnSpLocks/>
          </p:cNvCxnSpPr>
          <p:nvPr/>
        </p:nvCxnSpPr>
        <p:spPr>
          <a:xfrm>
            <a:off x="9426934" y="4011338"/>
            <a:ext cx="923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502C-D679-4DB6-8552-A25F2E96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Chim sáo</a:t>
            </a:r>
          </a:p>
        </p:txBody>
      </p:sp>
      <p:pic>
        <p:nvPicPr>
          <p:cNvPr id="1026" name="Picture 2" descr="Chim sáo ăn gì để hót hay, phát triển tốt? Những điều cần lưu ý">
            <a:extLst>
              <a:ext uri="{FF2B5EF4-FFF2-40B4-BE49-F238E27FC236}">
                <a16:creationId xmlns:a16="http://schemas.microsoft.com/office/drawing/2014/main" id="{042C00FE-983D-418B-8C6E-670A7EEF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65" y="1663163"/>
            <a:ext cx="8499423" cy="47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502C-D679-4DB6-8552-A25F2E96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79" y="870327"/>
            <a:ext cx="3591367" cy="763600"/>
          </a:xfrm>
        </p:spPr>
        <p:txBody>
          <a:bodyPr/>
          <a:lstStyle/>
          <a:p>
            <a:r>
              <a:rPr lang="en-US"/>
              <a:t>Chim liếu điếu</a:t>
            </a:r>
          </a:p>
        </p:txBody>
      </p:sp>
      <p:pic>
        <p:nvPicPr>
          <p:cNvPr id="2050" name="Picture 2" descr="hình ảnh các loài chim trong bài VÈ CHIM - Tập đọc 2 - Vũ Thị Thu Hiếu -  Thư viện Bài giảng điện tử">
            <a:extLst>
              <a:ext uri="{FF2B5EF4-FFF2-40B4-BE49-F238E27FC236}">
                <a16:creationId xmlns:a16="http://schemas.microsoft.com/office/drawing/2014/main" id="{B54708AA-121C-4737-86E0-C41049D7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0" y="1918742"/>
            <a:ext cx="4477061" cy="33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46413F-BE29-4C06-BF36-DDEB8DEAA70B}"/>
              </a:ext>
            </a:extLst>
          </p:cNvPr>
          <p:cNvSpPr txBox="1">
            <a:spLocks/>
          </p:cNvSpPr>
          <p:nvPr/>
        </p:nvSpPr>
        <p:spPr>
          <a:xfrm>
            <a:off x="7083019" y="870327"/>
            <a:ext cx="359136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Chim chìa vôi</a:t>
            </a:r>
          </a:p>
        </p:txBody>
      </p:sp>
      <p:pic>
        <p:nvPicPr>
          <p:cNvPr id="2052" name="Picture 4" descr="Chim chìa vôi trắng là biểu tượng của nước nào? - VnExpress">
            <a:extLst>
              <a:ext uri="{FF2B5EF4-FFF2-40B4-BE49-F238E27FC236}">
                <a16:creationId xmlns:a16="http://schemas.microsoft.com/office/drawing/2014/main" id="{DD2CA314-7B0A-4830-8E5B-12926CF4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02" y="1918743"/>
            <a:ext cx="5263003" cy="33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6B9716-8F91-4203-A2CB-9BB81A69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5769" y="91607"/>
            <a:ext cx="7790301" cy="66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502C-D679-4DB6-8552-A25F2E96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79" y="870327"/>
            <a:ext cx="3591367" cy="763600"/>
          </a:xfrm>
        </p:spPr>
        <p:txBody>
          <a:bodyPr/>
          <a:lstStyle/>
          <a:p>
            <a:r>
              <a:rPr lang="en-US"/>
              <a:t>Chèo bẻo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46413F-BE29-4C06-BF36-DDEB8DEAA70B}"/>
              </a:ext>
            </a:extLst>
          </p:cNvPr>
          <p:cNvSpPr txBox="1">
            <a:spLocks/>
          </p:cNvSpPr>
          <p:nvPr/>
        </p:nvSpPr>
        <p:spPr>
          <a:xfrm>
            <a:off x="6438442" y="900306"/>
            <a:ext cx="359136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Chim khách</a:t>
            </a:r>
          </a:p>
        </p:txBody>
      </p:sp>
      <p:pic>
        <p:nvPicPr>
          <p:cNvPr id="3074" name="Picture 2" descr="Chèo bẻo rừng – Wikipedia tiếng Việt">
            <a:extLst>
              <a:ext uri="{FF2B5EF4-FFF2-40B4-BE49-F238E27FC236}">
                <a16:creationId xmlns:a16="http://schemas.microsoft.com/office/drawing/2014/main" id="{A4A2F252-42B8-44F9-BB81-46E79B36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55" y="1889658"/>
            <a:ext cx="3059851" cy="40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m khách đuôi cờ – Ratchet-tailed treepie | Vietnam Wildlife">
            <a:extLst>
              <a:ext uri="{FF2B5EF4-FFF2-40B4-BE49-F238E27FC236}">
                <a16:creationId xmlns:a16="http://schemas.microsoft.com/office/drawing/2014/main" id="{A5E1152C-72AC-43E5-9EBE-DB9CF7EC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05" y="1889657"/>
            <a:ext cx="6148919" cy="40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502C-D679-4DB6-8552-A25F2E96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52" y="1080189"/>
            <a:ext cx="3591367" cy="763600"/>
          </a:xfrm>
        </p:spPr>
        <p:txBody>
          <a:bodyPr/>
          <a:lstStyle/>
          <a:p>
            <a:r>
              <a:rPr lang="en-US"/>
              <a:t>Chim sẻ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46413F-BE29-4C06-BF36-DDEB8DEAA70B}"/>
              </a:ext>
            </a:extLst>
          </p:cNvPr>
          <p:cNvSpPr txBox="1">
            <a:spLocks/>
          </p:cNvSpPr>
          <p:nvPr/>
        </p:nvSpPr>
        <p:spPr>
          <a:xfrm>
            <a:off x="7532723" y="1080189"/>
            <a:ext cx="359136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Cú mèo</a:t>
            </a:r>
          </a:p>
        </p:txBody>
      </p:sp>
      <p:pic>
        <p:nvPicPr>
          <p:cNvPr id="5122" name="Picture 2" descr="Đặc điểm của chim sẻ thường sống ở đâu? Cách nuôi chim sẻ">
            <a:extLst>
              <a:ext uri="{FF2B5EF4-FFF2-40B4-BE49-F238E27FC236}">
                <a16:creationId xmlns:a16="http://schemas.microsoft.com/office/drawing/2014/main" id="{842F5959-AF28-4445-BCFB-292AA57D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9" y="2426616"/>
            <a:ext cx="5478550" cy="35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ặp cú mèo là điềm gì ? Đánh số mấy ? Hóa giải ra sao ?">
            <a:extLst>
              <a:ext uri="{FF2B5EF4-FFF2-40B4-BE49-F238E27FC236}">
                <a16:creationId xmlns:a16="http://schemas.microsoft.com/office/drawing/2014/main" id="{9A418E3F-84B4-41F1-A6AF-A93D4FB2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57" y="2406449"/>
            <a:ext cx="4791319" cy="35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502C-D679-4DB6-8552-A25F2E96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968" y="870326"/>
            <a:ext cx="3591367" cy="763600"/>
          </a:xfrm>
        </p:spPr>
        <p:txBody>
          <a:bodyPr/>
          <a:lstStyle/>
          <a:p>
            <a:r>
              <a:rPr lang="en-US"/>
              <a:t>Chim sâu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46413F-BE29-4C06-BF36-DDEB8DEAA70B}"/>
              </a:ext>
            </a:extLst>
          </p:cNvPr>
          <p:cNvSpPr txBox="1">
            <a:spLocks/>
          </p:cNvSpPr>
          <p:nvPr/>
        </p:nvSpPr>
        <p:spPr>
          <a:xfrm>
            <a:off x="7832527" y="870326"/>
            <a:ext cx="359136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Tu hú</a:t>
            </a:r>
          </a:p>
        </p:txBody>
      </p:sp>
      <p:pic>
        <p:nvPicPr>
          <p:cNvPr id="4" name="Picture 4" descr="Chim Sâu - Đặc điểm, môi trường sống và cách nuôi-Nhà đẹp">
            <a:extLst>
              <a:ext uri="{FF2B5EF4-FFF2-40B4-BE49-F238E27FC236}">
                <a16:creationId xmlns:a16="http://schemas.microsoft.com/office/drawing/2014/main" id="{A2B95E89-D26C-4FD1-9096-1B622CD5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0" y="1799541"/>
            <a:ext cx="5792096" cy="4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u hú Trung Quốc – Wikipedia tiếng Việt">
            <a:extLst>
              <a:ext uri="{FF2B5EF4-FFF2-40B4-BE49-F238E27FC236}">
                <a16:creationId xmlns:a16="http://schemas.microsoft.com/office/drawing/2014/main" id="{2B176641-5517-4122-92D3-FAF92B0D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43" y="1799541"/>
            <a:ext cx="2348068" cy="4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36A8A1-E4CD-45CB-80D9-65C149C417CE}"/>
              </a:ext>
            </a:extLst>
          </p:cNvPr>
          <p:cNvGrpSpPr/>
          <p:nvPr/>
        </p:nvGrpSpPr>
        <p:grpSpPr>
          <a:xfrm>
            <a:off x="783103" y="524774"/>
            <a:ext cx="11525021" cy="2390696"/>
            <a:chOff x="294783" y="915918"/>
            <a:chExt cx="11553604" cy="23966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231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Chơi đố vui về các loài chim.</a:t>
              </a:r>
            </a:p>
            <a:p>
              <a:pPr algn="just"/>
              <a:r>
                <a:rPr lang="en-US" sz="3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M: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Chim gì vừa đi vừa nhảy?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Chim sáo.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91C7F2D-39E7-4500-B1D6-476D29BC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13" y="2345844"/>
            <a:ext cx="3621313" cy="34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36A8A1-E4CD-45CB-80D9-65C149C417CE}"/>
              </a:ext>
            </a:extLst>
          </p:cNvPr>
          <p:cNvGrpSpPr/>
          <p:nvPr/>
        </p:nvGrpSpPr>
        <p:grpSpPr>
          <a:xfrm>
            <a:off x="213477" y="295635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chỉ hoạt động của các loài chim trong bài vè.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AC34F3-D63F-4760-A141-2B47CB15A509}"/>
              </a:ext>
            </a:extLst>
          </p:cNvPr>
          <p:cNvSpPr txBox="1"/>
          <p:nvPr/>
        </p:nvSpPr>
        <p:spPr>
          <a:xfrm>
            <a:off x="1140773" y="1884538"/>
            <a:ext cx="31032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chạy lon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gà mới nở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đi vừa nhảy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em sáo xinh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nói linh tinh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liếu điếu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CBFEA-931A-48DB-8BCB-7EA3ADBB1582}"/>
              </a:ext>
            </a:extLst>
          </p:cNvPr>
          <p:cNvSpPr txBox="1"/>
          <p:nvPr/>
        </p:nvSpPr>
        <p:spPr>
          <a:xfrm>
            <a:off x="4507796" y="1886663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bà chim sẻ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A811-D663-410D-8BEB-DB436113E4C2}"/>
              </a:ext>
            </a:extLst>
          </p:cNvPr>
          <p:cNvSpPr txBox="1"/>
          <p:nvPr/>
        </p:nvSpPr>
        <p:spPr>
          <a:xfrm>
            <a:off x="8430650" y="1893347"/>
            <a:ext cx="39152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bác cú mèo...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9B44DD-865F-4C95-B66D-A0366B4E5482}"/>
              </a:ext>
            </a:extLst>
          </p:cNvPr>
          <p:cNvSpPr txBox="1"/>
          <p:nvPr/>
        </p:nvSpPr>
        <p:spPr>
          <a:xfrm>
            <a:off x="3973627" y="1130277"/>
            <a:ext cx="3180592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CHIM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39AC9E-624B-42EC-BD6E-41C9F68632DB}"/>
              </a:ext>
            </a:extLst>
          </p:cNvPr>
          <p:cNvCxnSpPr>
            <a:cxnSpLocks/>
          </p:cNvCxnSpPr>
          <p:nvPr/>
        </p:nvCxnSpPr>
        <p:spPr>
          <a:xfrm>
            <a:off x="1931650" y="2369810"/>
            <a:ext cx="1650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05F2FA-9145-4783-AC23-642E428CA442}"/>
              </a:ext>
            </a:extLst>
          </p:cNvPr>
          <p:cNvCxnSpPr>
            <a:cxnSpLocks/>
          </p:cNvCxnSpPr>
          <p:nvPr/>
        </p:nvCxnSpPr>
        <p:spPr>
          <a:xfrm>
            <a:off x="1801003" y="3226748"/>
            <a:ext cx="478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D3B872-9051-433B-9629-0FFD23D8CE34}"/>
              </a:ext>
            </a:extLst>
          </p:cNvPr>
          <p:cNvCxnSpPr>
            <a:cxnSpLocks/>
          </p:cNvCxnSpPr>
          <p:nvPr/>
        </p:nvCxnSpPr>
        <p:spPr>
          <a:xfrm>
            <a:off x="2899549" y="3207415"/>
            <a:ext cx="668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6B3E1E-D051-4C0D-A59A-851A02EA9273}"/>
              </a:ext>
            </a:extLst>
          </p:cNvPr>
          <p:cNvCxnSpPr>
            <a:cxnSpLocks/>
          </p:cNvCxnSpPr>
          <p:nvPr/>
        </p:nvCxnSpPr>
        <p:spPr>
          <a:xfrm>
            <a:off x="1845973" y="4057512"/>
            <a:ext cx="1781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97AC5E-82FC-4587-83E6-2F616A2FA864}"/>
              </a:ext>
            </a:extLst>
          </p:cNvPr>
          <p:cNvCxnSpPr>
            <a:cxnSpLocks/>
          </p:cNvCxnSpPr>
          <p:nvPr/>
        </p:nvCxnSpPr>
        <p:spPr>
          <a:xfrm>
            <a:off x="5267602" y="2384800"/>
            <a:ext cx="10056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6825B2-1BF2-40B0-812F-4B71FE525ECA}"/>
              </a:ext>
            </a:extLst>
          </p:cNvPr>
          <p:cNvCxnSpPr>
            <a:cxnSpLocks/>
          </p:cNvCxnSpPr>
          <p:nvPr/>
        </p:nvCxnSpPr>
        <p:spPr>
          <a:xfrm>
            <a:off x="6886960" y="2381646"/>
            <a:ext cx="62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C5AF66-FDEC-4C9F-8B4E-F7CAC5843B21}"/>
              </a:ext>
            </a:extLst>
          </p:cNvPr>
          <p:cNvCxnSpPr>
            <a:cxnSpLocks/>
          </p:cNvCxnSpPr>
          <p:nvPr/>
        </p:nvCxnSpPr>
        <p:spPr>
          <a:xfrm>
            <a:off x="5267602" y="3207415"/>
            <a:ext cx="1931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2DA089-A1B8-4D1D-97D8-59B8694BD965}"/>
              </a:ext>
            </a:extLst>
          </p:cNvPr>
          <p:cNvCxnSpPr>
            <a:cxnSpLocks/>
          </p:cNvCxnSpPr>
          <p:nvPr/>
        </p:nvCxnSpPr>
        <p:spPr>
          <a:xfrm>
            <a:off x="5884696" y="4069741"/>
            <a:ext cx="1422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D18ACB-BFF1-4A42-9AE0-9DA175403D59}"/>
              </a:ext>
            </a:extLst>
          </p:cNvPr>
          <p:cNvCxnSpPr>
            <a:cxnSpLocks/>
          </p:cNvCxnSpPr>
          <p:nvPr/>
        </p:nvCxnSpPr>
        <p:spPr>
          <a:xfrm>
            <a:off x="5267602" y="4941872"/>
            <a:ext cx="668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12F112-75CC-4CF9-B5FB-D64DD9CC7BE1}"/>
              </a:ext>
            </a:extLst>
          </p:cNvPr>
          <p:cNvCxnSpPr>
            <a:cxnSpLocks/>
          </p:cNvCxnSpPr>
          <p:nvPr/>
        </p:nvCxnSpPr>
        <p:spPr>
          <a:xfrm>
            <a:off x="8503220" y="3220797"/>
            <a:ext cx="62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36A8A1-E4CD-45CB-80D9-65C149C417CE}"/>
              </a:ext>
            </a:extLst>
          </p:cNvPr>
          <p:cNvGrpSpPr/>
          <p:nvPr/>
        </p:nvGrpSpPr>
        <p:grpSpPr>
          <a:xfrm>
            <a:off x="318408" y="484321"/>
            <a:ext cx="11525021" cy="1282700"/>
            <a:chOff x="294783" y="915918"/>
            <a:chExt cx="11553604" cy="12858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120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Dựa vào nội dung bài vè và hiểu biết của em, giới thiệu về một loài chim.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D18510-FD28-4DA7-A02E-E4ECCDCABD5D}"/>
              </a:ext>
            </a:extLst>
          </p:cNvPr>
          <p:cNvSpPr txBox="1"/>
          <p:nvPr/>
        </p:nvSpPr>
        <p:spPr>
          <a:xfrm>
            <a:off x="1069504" y="1895416"/>
            <a:ext cx="1077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	- Tên loài chim: sáo.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Đặc điểm: vừa đi vừa nhảy, hót hay.</a:t>
            </a:r>
          </a:p>
        </p:txBody>
      </p:sp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94205-1802-42C9-8C1B-426660677B39}"/>
              </a:ext>
            </a:extLst>
          </p:cNvPr>
          <p:cNvSpPr txBox="1"/>
          <p:nvPr/>
        </p:nvSpPr>
        <p:spPr>
          <a:xfrm>
            <a:off x="2072811" y="298845"/>
            <a:ext cx="107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* Học thuộc lòng 8 dòng đầu của bài vè.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9EE5D-ECB6-4C15-BAE9-ABF265BB771F}"/>
              </a:ext>
            </a:extLst>
          </p:cNvPr>
          <p:cNvSpPr txBox="1"/>
          <p:nvPr/>
        </p:nvSpPr>
        <p:spPr>
          <a:xfrm>
            <a:off x="4458397" y="1097576"/>
            <a:ext cx="7145751" cy="596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chạy lon ton</a:t>
            </a:r>
          </a:p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gà mới nở</a:t>
            </a:r>
          </a:p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đi vừa nhảy</a:t>
            </a:r>
          </a:p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em sáo xinh</a:t>
            </a:r>
          </a:p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nói linh tinh</a:t>
            </a:r>
          </a:p>
          <a:p>
            <a:pPr marL="0" marR="0" lvl="0" indent="0" algn="l" defTabSz="1101096" rtl="0" eaLnBrk="1" fontAlgn="auto" latinLnBrk="0" hangingPunct="1"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</a:t>
            </a:r>
            <a:r>
              <a:rPr lang="vi-VN" sz="32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 điếu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1101096" rtl="0" eaLnBrk="1" fontAlgn="auto" latinLnBrk="0" hangingPunct="1"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cậu chìa vôi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35CD0-B64C-49BB-A3A1-0EBF58918C80}"/>
              </a:ext>
            </a:extLst>
          </p:cNvPr>
          <p:cNvSpPr/>
          <p:nvPr/>
        </p:nvSpPr>
        <p:spPr>
          <a:xfrm>
            <a:off x="5292408" y="1127556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C5C60-1EDA-4F4E-B106-1F032C9D36F6}"/>
              </a:ext>
            </a:extLst>
          </p:cNvPr>
          <p:cNvSpPr/>
          <p:nvPr/>
        </p:nvSpPr>
        <p:spPr>
          <a:xfrm>
            <a:off x="5025083" y="1831298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52C65-9A26-46C2-B1F2-91D8EC0567D7}"/>
              </a:ext>
            </a:extLst>
          </p:cNvPr>
          <p:cNvSpPr/>
          <p:nvPr/>
        </p:nvSpPr>
        <p:spPr>
          <a:xfrm>
            <a:off x="5292408" y="2565020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D083B-103A-45DB-AA67-4562AAE809DF}"/>
              </a:ext>
            </a:extLst>
          </p:cNvPr>
          <p:cNvSpPr/>
          <p:nvPr/>
        </p:nvSpPr>
        <p:spPr>
          <a:xfrm>
            <a:off x="5025083" y="3189656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6F4A9-7BA0-48D3-BCC2-D7E80B1C9BDD}"/>
              </a:ext>
            </a:extLst>
          </p:cNvPr>
          <p:cNvSpPr/>
          <p:nvPr/>
        </p:nvSpPr>
        <p:spPr>
          <a:xfrm>
            <a:off x="5292408" y="3889353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F0A0A6-D653-4D08-888B-B36790F46061}"/>
              </a:ext>
            </a:extLst>
          </p:cNvPr>
          <p:cNvSpPr/>
          <p:nvPr/>
        </p:nvSpPr>
        <p:spPr>
          <a:xfrm>
            <a:off x="5025083" y="4589050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E8902-F5D1-413C-A257-208482DEEC32}"/>
              </a:ext>
            </a:extLst>
          </p:cNvPr>
          <p:cNvSpPr/>
          <p:nvPr/>
        </p:nvSpPr>
        <p:spPr>
          <a:xfrm>
            <a:off x="5292408" y="5334592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75EBE-B5EB-4EA1-8304-F395353DB075}"/>
              </a:ext>
            </a:extLst>
          </p:cNvPr>
          <p:cNvSpPr/>
          <p:nvPr/>
        </p:nvSpPr>
        <p:spPr>
          <a:xfrm>
            <a:off x="5025083" y="5938311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48ECA0-D0DA-4DC5-AC05-9E2DA8BF374F}"/>
              </a:ext>
            </a:extLst>
          </p:cNvPr>
          <p:cNvSpPr/>
          <p:nvPr/>
        </p:nvSpPr>
        <p:spPr>
          <a:xfrm>
            <a:off x="4818069" y="1127555"/>
            <a:ext cx="3267856" cy="5362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405393-1CC8-4F97-896A-54C7A849B4E3}"/>
              </a:ext>
            </a:extLst>
          </p:cNvPr>
          <p:cNvGrpSpPr/>
          <p:nvPr/>
        </p:nvGrpSpPr>
        <p:grpSpPr>
          <a:xfrm>
            <a:off x="1112538" y="160880"/>
            <a:ext cx="10115783" cy="1265694"/>
            <a:chOff x="292250" y="915918"/>
            <a:chExt cx="10140870" cy="1268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120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những từ ngữ chỉ người được dùng để gọi các loài chim dưới đây.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F7EF9E-F43C-4EC3-8076-DABFD28B04B6}"/>
              </a:ext>
            </a:extLst>
          </p:cNvPr>
          <p:cNvGrpSpPr/>
          <p:nvPr/>
        </p:nvGrpSpPr>
        <p:grpSpPr>
          <a:xfrm>
            <a:off x="91133" y="138969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F1F641FE-EBAB-469B-9875-0944B508BF29}"/>
              </a:ext>
            </a:extLst>
          </p:cNvPr>
          <p:cNvSpPr/>
          <p:nvPr/>
        </p:nvSpPr>
        <p:spPr>
          <a:xfrm>
            <a:off x="2424340" y="2170532"/>
            <a:ext cx="3171473" cy="899705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cú mèo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8858CCC1-5062-464B-9A4A-5DE07E8DDB13}"/>
              </a:ext>
            </a:extLst>
          </p:cNvPr>
          <p:cNvSpPr/>
          <p:nvPr/>
        </p:nvSpPr>
        <p:spPr>
          <a:xfrm>
            <a:off x="7373592" y="2170531"/>
            <a:ext cx="3171473" cy="899705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sáo xinh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0A67A9DC-6745-48EE-960B-45C1D0641E1D}"/>
              </a:ext>
            </a:extLst>
          </p:cNvPr>
          <p:cNvSpPr/>
          <p:nvPr/>
        </p:nvSpPr>
        <p:spPr>
          <a:xfrm>
            <a:off x="2424340" y="3814194"/>
            <a:ext cx="3171473" cy="899705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chìa vôi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3CE155C1-152B-4384-8351-C258D2071C34}"/>
              </a:ext>
            </a:extLst>
          </p:cNvPr>
          <p:cNvSpPr/>
          <p:nvPr/>
        </p:nvSpPr>
        <p:spPr>
          <a:xfrm>
            <a:off x="7373592" y="3814193"/>
            <a:ext cx="3171473" cy="899705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tu hú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39150A-4039-4938-9D87-E9EB3A78166B}"/>
              </a:ext>
            </a:extLst>
          </p:cNvPr>
          <p:cNvSpPr/>
          <p:nvPr/>
        </p:nvSpPr>
        <p:spPr>
          <a:xfrm>
            <a:off x="2779496" y="2276983"/>
            <a:ext cx="916754" cy="716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D89EC1-C595-4331-AE23-92E13EA36D7A}"/>
              </a:ext>
            </a:extLst>
          </p:cNvPr>
          <p:cNvSpPr/>
          <p:nvPr/>
        </p:nvSpPr>
        <p:spPr>
          <a:xfrm>
            <a:off x="7650499" y="2327830"/>
            <a:ext cx="833413" cy="716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7B3D64-1ED5-4B9E-AD0B-D41CCC64E284}"/>
              </a:ext>
            </a:extLst>
          </p:cNvPr>
          <p:cNvSpPr/>
          <p:nvPr/>
        </p:nvSpPr>
        <p:spPr>
          <a:xfrm>
            <a:off x="2821166" y="3905655"/>
            <a:ext cx="833413" cy="716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2504EE-1B06-4177-819E-05544A21E241}"/>
              </a:ext>
            </a:extLst>
          </p:cNvPr>
          <p:cNvSpPr/>
          <p:nvPr/>
        </p:nvSpPr>
        <p:spPr>
          <a:xfrm>
            <a:off x="8124340" y="3998851"/>
            <a:ext cx="626155" cy="592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405393-1CC8-4F97-896A-54C7A849B4E3}"/>
              </a:ext>
            </a:extLst>
          </p:cNvPr>
          <p:cNvGrpSpPr/>
          <p:nvPr/>
        </p:nvGrpSpPr>
        <p:grpSpPr>
          <a:xfrm>
            <a:off x="1112538" y="160880"/>
            <a:ext cx="10115783" cy="729710"/>
            <a:chOff x="292250" y="915918"/>
            <a:chExt cx="10140870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6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 câu với từ ngữ ở bài tập trên.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F7EF9E-F43C-4EC3-8076-DABFD28B04B6}"/>
              </a:ext>
            </a:extLst>
          </p:cNvPr>
          <p:cNvGrpSpPr/>
          <p:nvPr/>
        </p:nvGrpSpPr>
        <p:grpSpPr>
          <a:xfrm>
            <a:off x="91133" y="138969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F1F641FE-EBAB-469B-9875-0944B508BF29}"/>
              </a:ext>
            </a:extLst>
          </p:cNvPr>
          <p:cNvSpPr/>
          <p:nvPr/>
        </p:nvSpPr>
        <p:spPr>
          <a:xfrm>
            <a:off x="260372" y="1498946"/>
            <a:ext cx="2621052" cy="817914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cú mèo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8858CCC1-5062-464B-9A4A-5DE07E8DDB13}"/>
              </a:ext>
            </a:extLst>
          </p:cNvPr>
          <p:cNvSpPr/>
          <p:nvPr/>
        </p:nvSpPr>
        <p:spPr>
          <a:xfrm>
            <a:off x="3143531" y="1498946"/>
            <a:ext cx="2621052" cy="817914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sáo xinh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0A67A9DC-6745-48EE-960B-45C1D0641E1D}"/>
              </a:ext>
            </a:extLst>
          </p:cNvPr>
          <p:cNvSpPr/>
          <p:nvPr/>
        </p:nvSpPr>
        <p:spPr>
          <a:xfrm>
            <a:off x="6026690" y="1523239"/>
            <a:ext cx="2621052" cy="817914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chìa vôi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3CE155C1-152B-4384-8351-C258D2071C34}"/>
              </a:ext>
            </a:extLst>
          </p:cNvPr>
          <p:cNvSpPr/>
          <p:nvPr/>
        </p:nvSpPr>
        <p:spPr>
          <a:xfrm>
            <a:off x="8909849" y="1537555"/>
            <a:ext cx="2621052" cy="817914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tu hú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90C17F-2B78-428F-A0FC-634F940491A2}"/>
              </a:ext>
            </a:extLst>
          </p:cNvPr>
          <p:cNvSpPr txBox="1"/>
          <p:nvPr/>
        </p:nvSpPr>
        <p:spPr>
          <a:xfrm>
            <a:off x="2053958" y="3106540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Bác cú mèo có đôi mắt rất tinh.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4BCEB6-E5D5-428F-9F7E-4551F6ECE5AD}"/>
              </a:ext>
            </a:extLst>
          </p:cNvPr>
          <p:cNvSpPr txBox="1"/>
          <p:nvPr/>
        </p:nvSpPr>
        <p:spPr>
          <a:xfrm>
            <a:off x="2053958" y="3943104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Cô tu hú báo hiệu mùa hè tới.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451910-9555-4432-AF72-55A8434842DD}"/>
              </a:ext>
            </a:extLst>
          </p:cNvPr>
          <p:cNvSpPr txBox="1"/>
          <p:nvPr/>
        </p:nvSpPr>
        <p:spPr>
          <a:xfrm>
            <a:off x="2053958" y="4779668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Em sáo xinh nhảy nhót trên cành.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07709F-A9B5-4544-AB74-88ACA49D50FE}"/>
              </a:ext>
            </a:extLst>
          </p:cNvPr>
          <p:cNvSpPr txBox="1"/>
          <p:nvPr/>
        </p:nvSpPr>
        <p:spPr>
          <a:xfrm>
            <a:off x="2053958" y="5616232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Cậu chìa vôi có đôi chân bé xíu. </a:t>
            </a:r>
          </a:p>
        </p:txBody>
      </p:sp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103" y="10675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hai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21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0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>
                <a:latin typeface="HP001 4 hàng" pitchFamily="34" charset="0"/>
              </a:rPr>
              <a:t>Tiếng Việt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1443" y="2209088"/>
            <a:ext cx="441125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047" b="1" dirty="0">
                <a:latin typeface="HP001 4 hàng" pitchFamily="34" charset="0"/>
                <a:cs typeface="Times New Roman" pitchFamily="18" charset="0"/>
              </a:rPr>
              <a:t>Đọc: Bài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9</a:t>
            </a:r>
            <a:r>
              <a:rPr lang="vi-VN" sz="3047" b="1" dirty="0" smtClean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Vè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chim</a:t>
            </a:r>
            <a:endParaRPr lang="en-US" sz="3047" dirty="0"/>
          </a:p>
        </p:txBody>
      </p:sp>
      <p:sp>
        <p:nvSpPr>
          <p:cNvPr id="6" name="TextBox 5"/>
          <p:cNvSpPr txBox="1"/>
          <p:nvPr/>
        </p:nvSpPr>
        <p:spPr>
          <a:xfrm>
            <a:off x="2190103" y="2823114"/>
            <a:ext cx="400191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latin typeface="HP001 4 hàng" pitchFamily="34" charset="0"/>
              </a:rPr>
              <a:t>Bài</a:t>
            </a:r>
            <a:r>
              <a:rPr lang="en-US" sz="3047" b="1" dirty="0" smtClean="0">
                <a:latin typeface="HP001 4 hàng" pitchFamily="34" charset="0"/>
              </a:rPr>
              <a:t> 2: </a:t>
            </a:r>
            <a:r>
              <a:rPr lang="en-US" sz="3047" b="1" dirty="0" err="1" smtClean="0">
                <a:latin typeface="HP001 4 hàng" pitchFamily="34" charset="0"/>
              </a:rPr>
              <a:t>Đặt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câu</a:t>
            </a:r>
            <a:endParaRPr lang="en-US" sz="3047" b="1" dirty="0" smtClean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103" y="3422392"/>
            <a:ext cx="400191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- ……………………….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103" y="3997644"/>
            <a:ext cx="400191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- ……………………….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0102" y="4587529"/>
            <a:ext cx="400191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- ……………………….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5353" y="5186807"/>
            <a:ext cx="400191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- 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6743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6370B-E753-42BC-9A52-175D5CBE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38FAD-CB19-48E7-A99B-35447C0D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66" y="1663282"/>
            <a:ext cx="5727955" cy="42209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40BD39-AF99-495D-9F00-EB5B5A5071EB}"/>
              </a:ext>
            </a:extLst>
          </p:cNvPr>
          <p:cNvSpPr txBox="1">
            <a:spLocks/>
          </p:cNvSpPr>
          <p:nvPr/>
        </p:nvSpPr>
        <p:spPr>
          <a:xfrm>
            <a:off x="1835815" y="3010374"/>
            <a:ext cx="3843255" cy="83725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771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04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EC88-47FF-45C7-8CCA-9C1F5703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626011"/>
            <a:ext cx="10246588" cy="763600"/>
          </a:xfrm>
        </p:spPr>
        <p:txBody>
          <a:bodyPr/>
          <a:lstStyle/>
          <a:p>
            <a:r>
              <a:rPr lang="en-US"/>
              <a:t>Em hãy chia sẻ cùng các bạn lợi ích của các loài chim </a:t>
            </a:r>
            <a:br>
              <a:rPr lang="en-US"/>
            </a:br>
            <a:r>
              <a:rPr lang="en-US"/>
              <a:t>và những việc chúng ta nên làm để bảo vệ các loài chim.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EF8E1-2EFB-4718-86A9-78C6430B3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15" y="1931491"/>
            <a:ext cx="10544808" cy="47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5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1B80A-CDBD-4E99-AEC0-97BFC5B4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066" y="0"/>
            <a:ext cx="3977771" cy="2608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04A28F-C1E3-4A84-9DCC-7FA81FFEB2E0}"/>
              </a:ext>
            </a:extLst>
          </p:cNvPr>
          <p:cNvSpPr txBox="1"/>
          <p:nvPr/>
        </p:nvSpPr>
        <p:spPr>
          <a:xfrm>
            <a:off x="-472001" y="1104869"/>
            <a:ext cx="88995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 cao cao, cẳng cao cao</a:t>
            </a:r>
            <a:r>
              <a:rPr lang="en-US" sz="36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6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b="0" i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đen cánh trắng ra vào đồng xanh.</a:t>
            </a:r>
          </a:p>
          <a:p>
            <a:pPr algn="r"/>
            <a:r>
              <a:rPr lang="en-US" sz="3600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gì?</a:t>
            </a:r>
          </a:p>
        </p:txBody>
      </p:sp>
      <p:pic>
        <p:nvPicPr>
          <p:cNvPr id="1026" name="Picture 2" descr="999 hình ảnh con cò trong ca dao Việt Nam đầy ý nghĩa sâu sắc">
            <a:extLst>
              <a:ext uri="{FF2B5EF4-FFF2-40B4-BE49-F238E27FC236}">
                <a16:creationId xmlns:a16="http://schemas.microsoft.com/office/drawing/2014/main" id="{BB7F553C-15A6-479F-8420-F925A758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33" y="3429000"/>
            <a:ext cx="3653644" cy="32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56884-60EC-47F4-89FC-DE5A34A27C5F}"/>
              </a:ext>
            </a:extLst>
          </p:cNvPr>
          <p:cNvSpPr txBox="1"/>
          <p:nvPr/>
        </p:nvSpPr>
        <p:spPr>
          <a:xfrm>
            <a:off x="6795072" y="4729676"/>
            <a:ext cx="277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3600" i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37106-69CF-4680-8281-807B5D57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987130" cy="3389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BC9AC-1CBE-423A-8F30-E811ED360D59}"/>
              </a:ext>
            </a:extLst>
          </p:cNvPr>
          <p:cNvSpPr txBox="1"/>
          <p:nvPr/>
        </p:nvSpPr>
        <p:spPr>
          <a:xfrm>
            <a:off x="1993565" y="604830"/>
            <a:ext cx="88995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gì lượn báo mùa xuân?</a:t>
            </a:r>
            <a:br>
              <a:rPr lang="vi-VN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gì nhảy nhót chuyên cần bắt sâu?</a:t>
            </a:r>
            <a:endParaRPr lang="en-US" sz="40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4000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gì?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3276E-7FDD-4548-8966-A09F439D59CF}"/>
              </a:ext>
            </a:extLst>
          </p:cNvPr>
          <p:cNvSpPr txBox="1"/>
          <p:nvPr/>
        </p:nvSpPr>
        <p:spPr>
          <a:xfrm>
            <a:off x="7544578" y="3557560"/>
            <a:ext cx="277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én</a:t>
            </a:r>
          </a:p>
        </p:txBody>
      </p:sp>
      <p:pic>
        <p:nvPicPr>
          <p:cNvPr id="2050" name="Picture 2" descr="Bộ sưu tập hình ảnh chim én đẹp tung cánh giữa bầu trời">
            <a:extLst>
              <a:ext uri="{FF2B5EF4-FFF2-40B4-BE49-F238E27FC236}">
                <a16:creationId xmlns:a16="http://schemas.microsoft.com/office/drawing/2014/main" id="{2A199E01-B034-4DB1-8838-BC151C49A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r="11932"/>
          <a:stretch/>
        </p:blipFill>
        <p:spPr bwMode="auto">
          <a:xfrm>
            <a:off x="4681217" y="2968927"/>
            <a:ext cx="2514062" cy="1823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im Sâu - Đặc điểm, môi trường sống và cách nuôi-Nhà đẹp">
            <a:extLst>
              <a:ext uri="{FF2B5EF4-FFF2-40B4-BE49-F238E27FC236}">
                <a16:creationId xmlns:a16="http://schemas.microsoft.com/office/drawing/2014/main" id="{B7856C57-4570-4C99-BF79-EAFB2EB7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7" y="4834493"/>
            <a:ext cx="2514062" cy="18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9CE6EA-C480-4B73-94D6-1069F94D0651}"/>
              </a:ext>
            </a:extLst>
          </p:cNvPr>
          <p:cNvSpPr txBox="1"/>
          <p:nvPr/>
        </p:nvSpPr>
        <p:spPr>
          <a:xfrm>
            <a:off x="7544578" y="5420257"/>
            <a:ext cx="277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sâu</a:t>
            </a:r>
          </a:p>
        </p:txBody>
      </p:sp>
    </p:spTree>
    <p:extLst>
      <p:ext uri="{BB962C8B-B14F-4D97-AF65-F5344CB8AC3E}">
        <p14:creationId xmlns:p14="http://schemas.microsoft.com/office/powerpoint/2010/main" val="33253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B09C7E23-F878-43B1-827E-2913DB7E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45" y="0"/>
            <a:ext cx="4401693" cy="399932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D7CF75CD-6544-40D7-B5BE-65D52E73ECC9}"/>
              </a:ext>
            </a:extLst>
          </p:cNvPr>
          <p:cNvSpPr txBox="1"/>
          <p:nvPr/>
        </p:nvSpPr>
        <p:spPr>
          <a:xfrm>
            <a:off x="2874364" y="566678"/>
            <a:ext cx="41860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 dài lông biếc </a:t>
            </a:r>
            <a:endParaRPr lang="en-US" sz="3600" b="0" i="0">
              <a:solidFill>
                <a:srgbClr val="0070C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3600" b="0" i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cành lặng yên </a:t>
            </a:r>
            <a:endParaRPr lang="en-US" sz="3600" b="0" i="0">
              <a:solidFill>
                <a:srgbClr val="0070C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3600" b="0" i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vút như tên</a:t>
            </a:r>
            <a:endParaRPr lang="en-US" sz="36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3600" b="0" i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mình bắt cá</a:t>
            </a:r>
            <a:r>
              <a:rPr lang="en-US" sz="36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3600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chim gì?</a:t>
            </a:r>
          </a:p>
        </p:txBody>
      </p:sp>
      <p:pic>
        <p:nvPicPr>
          <p:cNvPr id="3074" name="Picture 2" descr="Chim Bói Cá: Hình ảnh, đặc điểm, nguồn gốc...">
            <a:extLst>
              <a:ext uri="{FF2B5EF4-FFF2-40B4-BE49-F238E27FC236}">
                <a16:creationId xmlns:a16="http://schemas.microsoft.com/office/drawing/2014/main" id="{CA263A72-E7FC-4DE7-AEA4-AF39EFAE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29" y="3595020"/>
            <a:ext cx="4603490" cy="30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539D9B3A-9B0F-4FB6-9192-F535AAB7062A}"/>
              </a:ext>
            </a:extLst>
          </p:cNvPr>
          <p:cNvSpPr txBox="1"/>
          <p:nvPr/>
        </p:nvSpPr>
        <p:spPr>
          <a:xfrm>
            <a:off x="6080919" y="4807118"/>
            <a:ext cx="277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bói cá</a:t>
            </a:r>
          </a:p>
        </p:txBody>
      </p:sp>
    </p:spTree>
    <p:extLst>
      <p:ext uri="{BB962C8B-B14F-4D97-AF65-F5344CB8AC3E}">
        <p14:creationId xmlns:p14="http://schemas.microsoft.com/office/powerpoint/2010/main" val="27999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1980090" y="2646986"/>
            <a:ext cx="8201659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id="{D301631B-3930-4F65-A04A-04AF3610D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625" y="3009894"/>
            <a:ext cx="10246588" cy="763600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6583">
                <a:solidFill>
                  <a:schemeClr val="bg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9: VÈ CHIM</a:t>
            </a:r>
            <a:endParaRPr sz="6583">
              <a:solidFill>
                <a:schemeClr val="bg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25632" y="4722370"/>
            <a:ext cx="1747838" cy="5746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3591">
                <a:solidFill>
                  <a:schemeClr val="tx1"/>
                </a:solidFill>
              </a:rPr>
              <a:t>S/39</a:t>
            </a:r>
          </a:p>
        </p:txBody>
      </p:sp>
      <p:sp>
        <p:nvSpPr>
          <p:cNvPr id="1935" name="Google Shape;561;p32">
            <a:extLst>
              <a:ext uri="{FF2B5EF4-FFF2-40B4-BE49-F238E27FC236}">
                <a16:creationId xmlns:a16="http://schemas.microsoft.com/office/drawing/2014/main" id="{F17CDD3E-2DC8-41BC-9369-7DB9470A7345}"/>
              </a:ext>
            </a:extLst>
          </p:cNvPr>
          <p:cNvSpPr txBox="1">
            <a:spLocks/>
          </p:cNvSpPr>
          <p:nvPr/>
        </p:nvSpPr>
        <p:spPr>
          <a:xfrm>
            <a:off x="874346" y="794205"/>
            <a:ext cx="10413573" cy="21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4389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 ngày … tháng … năm 2022</a:t>
            </a:r>
            <a:endParaRPr lang="pl-PL" sz="4389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26" name="Google Shape;1926;p29"/>
          <p:cNvSpPr/>
          <p:nvPr/>
        </p:nvSpPr>
        <p:spPr>
          <a:xfrm>
            <a:off x="4712686" y="936812"/>
            <a:ext cx="455865" cy="379088"/>
          </a:xfrm>
          <a:custGeom>
            <a:avLst/>
            <a:gdLst/>
            <a:ahLst/>
            <a:cxnLst/>
            <a:rect l="l" t="t" r="r" b="b"/>
            <a:pathLst>
              <a:path w="12807" h="10650" extrusionOk="0">
                <a:moveTo>
                  <a:pt x="2349" y="0"/>
                </a:moveTo>
                <a:cubicBezTo>
                  <a:pt x="1688" y="0"/>
                  <a:pt x="1090" y="430"/>
                  <a:pt x="774" y="1529"/>
                </a:cubicBezTo>
                <a:cubicBezTo>
                  <a:pt x="1" y="4217"/>
                  <a:pt x="6096" y="10649"/>
                  <a:pt x="6096" y="10649"/>
                </a:cubicBezTo>
                <a:cubicBezTo>
                  <a:pt x="6096" y="10649"/>
                  <a:pt x="12806" y="2385"/>
                  <a:pt x="9893" y="389"/>
                </a:cubicBezTo>
                <a:cubicBezTo>
                  <a:pt x="9586" y="178"/>
                  <a:pt x="9283" y="88"/>
                  <a:pt x="8990" y="88"/>
                </a:cubicBezTo>
                <a:cubicBezTo>
                  <a:pt x="7163" y="88"/>
                  <a:pt x="5712" y="3623"/>
                  <a:pt x="5712" y="3623"/>
                </a:cubicBezTo>
                <a:cubicBezTo>
                  <a:pt x="5712" y="3623"/>
                  <a:pt x="5292" y="2264"/>
                  <a:pt x="4488" y="1266"/>
                </a:cubicBezTo>
                <a:cubicBezTo>
                  <a:pt x="3896" y="531"/>
                  <a:pt x="3083" y="0"/>
                  <a:pt x="23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927" name="Google Shape;1927;p29"/>
          <p:cNvSpPr/>
          <p:nvPr/>
        </p:nvSpPr>
        <p:spPr>
          <a:xfrm>
            <a:off x="5168551" y="899753"/>
            <a:ext cx="455865" cy="379088"/>
          </a:xfrm>
          <a:custGeom>
            <a:avLst/>
            <a:gdLst/>
            <a:ahLst/>
            <a:cxnLst/>
            <a:rect l="l" t="t" r="r" b="b"/>
            <a:pathLst>
              <a:path w="12807" h="10650" extrusionOk="0">
                <a:moveTo>
                  <a:pt x="2349" y="0"/>
                </a:moveTo>
                <a:cubicBezTo>
                  <a:pt x="1688" y="0"/>
                  <a:pt x="1090" y="430"/>
                  <a:pt x="774" y="1529"/>
                </a:cubicBezTo>
                <a:cubicBezTo>
                  <a:pt x="1" y="4217"/>
                  <a:pt x="6096" y="10649"/>
                  <a:pt x="6096" y="10649"/>
                </a:cubicBezTo>
                <a:cubicBezTo>
                  <a:pt x="6096" y="10649"/>
                  <a:pt x="12806" y="2385"/>
                  <a:pt x="9893" y="389"/>
                </a:cubicBezTo>
                <a:cubicBezTo>
                  <a:pt x="9586" y="178"/>
                  <a:pt x="9283" y="88"/>
                  <a:pt x="8990" y="88"/>
                </a:cubicBezTo>
                <a:cubicBezTo>
                  <a:pt x="7163" y="88"/>
                  <a:pt x="5712" y="3623"/>
                  <a:pt x="5712" y="3623"/>
                </a:cubicBezTo>
                <a:cubicBezTo>
                  <a:pt x="5712" y="3623"/>
                  <a:pt x="5292" y="2264"/>
                  <a:pt x="4488" y="1266"/>
                </a:cubicBezTo>
                <a:cubicBezTo>
                  <a:pt x="3896" y="531"/>
                  <a:pt x="3083" y="0"/>
                  <a:pt x="23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1928" name="Google Shape;1928;p29"/>
          <p:cNvGrpSpPr/>
          <p:nvPr/>
        </p:nvGrpSpPr>
        <p:grpSpPr>
          <a:xfrm>
            <a:off x="9835342" y="356118"/>
            <a:ext cx="1181439" cy="733179"/>
            <a:chOff x="2300725" y="3213450"/>
            <a:chExt cx="1492150" cy="926000"/>
          </a:xfrm>
        </p:grpSpPr>
        <p:sp>
          <p:nvSpPr>
            <p:cNvPr id="1929" name="Google Shape;1929;p29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936" name="Picture 1935">
            <a:extLst>
              <a:ext uri="{FF2B5EF4-FFF2-40B4-BE49-F238E27FC236}">
                <a16:creationId xmlns:a16="http://schemas.microsoft.com/office/drawing/2014/main" id="{B1D9CBE1-9478-4BE3-9EC9-BD202A3F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5385"/>
            <a:ext cx="1980090" cy="2176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3114FA-FB4F-4950-9D65-C6DC06730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749" y="4945999"/>
            <a:ext cx="1579001" cy="1621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962D1-77E8-40A5-AC28-5F7AE2692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551" y="4480278"/>
            <a:ext cx="1530229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327B8-6A48-4CD9-8AF6-D03DB8D1A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97" y="194537"/>
            <a:ext cx="1182727" cy="129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103" y="10675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hai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21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0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>
                <a:latin typeface="HP001 4 hàng" pitchFamily="34" charset="0"/>
              </a:rPr>
              <a:t>Tiếng Việt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1443" y="2209088"/>
            <a:ext cx="441125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047" b="1" dirty="0">
                <a:latin typeface="HP001 4 hàng" pitchFamily="34" charset="0"/>
                <a:cs typeface="Times New Roman" pitchFamily="18" charset="0"/>
              </a:rPr>
              <a:t>Đọc: Bài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9</a:t>
            </a:r>
            <a:r>
              <a:rPr lang="vi-VN" sz="3047" b="1" dirty="0" smtClean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Vè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chim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36458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BF15C-C95C-41E3-BC06-6E62B7B35804}"/>
              </a:ext>
            </a:extLst>
          </p:cNvPr>
          <p:cNvSpPr txBox="1"/>
          <p:nvPr/>
        </p:nvSpPr>
        <p:spPr>
          <a:xfrm>
            <a:off x="3675986" y="524654"/>
            <a:ext cx="701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một loài chim mà em biết.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AC122-BEE0-4D27-B1D6-0B80426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92" y="352268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3E3C3-C77B-4C41-9DAD-5745F7C4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15" y="1624194"/>
            <a:ext cx="10544808" cy="47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995</Words>
  <Application>Microsoft Office PowerPoint</Application>
  <PresentationFormat>Custom</PresentationFormat>
  <Paragraphs>230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Arial-Rounded</vt:lpstr>
      <vt:lpstr>Times New Roman</vt:lpstr>
      <vt:lpstr>Scope One</vt:lpstr>
      <vt:lpstr>Delius Unicase</vt:lpstr>
      <vt:lpstr>Patrick Hand</vt:lpstr>
      <vt:lpstr>Arial</vt:lpstr>
      <vt:lpstr>HP001 4 hàng</vt:lpstr>
      <vt:lpstr>Arial Rounded MT Bold</vt:lpstr>
      <vt:lpstr>Kawaii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9: VÈ CHIM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Chim sáo</vt:lpstr>
      <vt:lpstr>Chim liếu điếu</vt:lpstr>
      <vt:lpstr>Chèo bẻo</vt:lpstr>
      <vt:lpstr>Chim sẻ</vt:lpstr>
      <vt:lpstr>Chim sâu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Em hãy chia sẻ cùng các bạn lợi ích của các loài chim  và những việc chúng ta nên làm để bảo vệ các loài chim.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Trang</cp:lastModifiedBy>
  <cp:revision>43</cp:revision>
  <dcterms:modified xsi:type="dcterms:W3CDTF">2022-02-21T02:51:56Z</dcterms:modified>
</cp:coreProperties>
</file>