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sldIdLst>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6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537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077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52802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0974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00956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xmlns="" id="{81E8044B-5A9F-3B47-AF82-354549520988}"/>
              </a:ext>
            </a:extLst>
          </p:cNvPr>
          <p:cNvSpPr>
            <a:spLocks/>
          </p:cNvSpPr>
          <p:nvPr userDrawn="1"/>
        </p:nvSpPr>
        <p:spPr bwMode="auto">
          <a:xfrm rot="10800000">
            <a:off x="109412" y="-82062"/>
            <a:ext cx="11973172" cy="6940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6256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11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94090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089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23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55091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621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31336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7528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766158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45B48A23-F086-E848-93F2-BE7280BF92FE}"/>
              </a:ext>
            </a:extLst>
          </p:cNvPr>
          <p:cNvSpPr/>
          <p:nvPr userDrawn="1"/>
        </p:nvSpPr>
        <p:spPr>
          <a:xfrm>
            <a:off x="8639426" y="6570742"/>
            <a:ext cx="2066591"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x-none" sz="10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3943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xmlns="" id="{C05AA50F-DFE7-6C4B-92C5-EBE8E2BC7899}"/>
              </a:ext>
            </a:extLst>
          </p:cNvPr>
          <p:cNvSpPr/>
          <p:nvPr userDrawn="1"/>
        </p:nvSpPr>
        <p:spPr>
          <a:xfrm>
            <a:off x="8639426" y="6570742"/>
            <a:ext cx="2066591"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x-none" sz="10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141589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95E2A01A-37E7-4E49-A4B0-0BE4C4D94941}"/>
              </a:ext>
            </a:extLst>
          </p:cNvPr>
          <p:cNvGrpSpPr/>
          <p:nvPr/>
        </p:nvGrpSpPr>
        <p:grpSpPr>
          <a:xfrm>
            <a:off x="3049690" y="1854426"/>
            <a:ext cx="5874569" cy="4424361"/>
            <a:chOff x="1417547" y="1264224"/>
            <a:chExt cx="4405927" cy="3318271"/>
          </a:xfrm>
        </p:grpSpPr>
        <p:pic>
          <p:nvPicPr>
            <p:cNvPr id="12" name="Picture 11">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xmlns="" id="{FF041EC8-55B2-4FCF-BB45-E1C5B0EA5B49}"/>
                </a:ext>
              </a:extLst>
            </p:cNvPr>
            <p:cNvSpPr txBox="1"/>
            <p:nvPr/>
          </p:nvSpPr>
          <p:spPr>
            <a:xfrm>
              <a:off x="3064386" y="2987782"/>
              <a:ext cx="2009748" cy="1085009"/>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UTM Avo" panose="02040603050506020204" pitchFamily="18" charset="0"/>
                  <a:cs typeface="Arial"/>
                  <a:sym typeface="Arial"/>
                </a:rPr>
                <a:t>VIẾT</a:t>
              </a:r>
              <a:endParaRPr lang="en-US" sz="5867" b="1" kern="0" dirty="0">
                <a:solidFill>
                  <a:srgbClr val="17479D"/>
                </a:solidFill>
                <a:latin typeface="UTM Avo" panose="02040603050506020204" pitchFamily="18" charset="0"/>
                <a:cs typeface="Arial"/>
                <a:sym typeface="Arial"/>
              </a:endParaRPr>
            </a:p>
          </p:txBody>
        </p:sp>
        <p:sp>
          <p:nvSpPr>
            <p:cNvPr id="14" name="TextBox 13">
              <a:extLst>
                <a:ext uri="{FF2B5EF4-FFF2-40B4-BE49-F238E27FC236}">
                  <a16:creationId xmlns:a16="http://schemas.microsoft.com/office/drawing/2014/main" xmlns="" id="{1572C51F-CECB-48A7-8A70-7BA2BE8A7350}"/>
                </a:ext>
              </a:extLst>
            </p:cNvPr>
            <p:cNvSpPr txBox="1"/>
            <p:nvPr/>
          </p:nvSpPr>
          <p:spPr>
            <a:xfrm>
              <a:off x="1961448" y="2608611"/>
              <a:ext cx="3041009" cy="715533"/>
            </a:xfrm>
            <a:prstGeom prst="rect">
              <a:avLst/>
            </a:prstGeom>
            <a:noFill/>
          </p:spPr>
          <p:txBody>
            <a:bodyPr wrap="square" rtlCol="0">
              <a:spAutoFit/>
            </a:bodyPr>
            <a:lstStyle/>
            <a:p>
              <a:pPr algn="ctr" defTabSz="1219170">
                <a:lnSpc>
                  <a:spcPct val="150000"/>
                </a:lnSpc>
                <a:buClr>
                  <a:srgbClr val="000000"/>
                </a:buClr>
              </a:pPr>
              <a:r>
                <a:rPr lang="vi-VN" sz="3733" b="1" kern="0">
                  <a:solidFill>
                    <a:srgbClr val="FFAB40">
                      <a:lumMod val="50000"/>
                    </a:srgbClr>
                  </a:solidFill>
                  <a:latin typeface="UTM Avo" panose="02040603050506020204" pitchFamily="18" charset="0"/>
                  <a:cs typeface="Arial"/>
                  <a:sym typeface="Arial"/>
                </a:rPr>
                <a:t>TIẾT 3</a:t>
              </a:r>
              <a:endParaRPr lang="en-US" sz="3733" b="1" kern="0" dirty="0">
                <a:solidFill>
                  <a:srgbClr val="FFAB40">
                    <a:lumMod val="50000"/>
                  </a:srgbClr>
                </a:solidFill>
                <a:latin typeface="UTM Avo" panose="02040603050506020204" pitchFamily="18" charset="0"/>
                <a:cs typeface="Arial"/>
                <a:sym typeface="Arial"/>
              </a:endParaRPr>
            </a:p>
          </p:txBody>
        </p:sp>
      </p:grpSp>
      <p:pic>
        <p:nvPicPr>
          <p:cNvPr id="15" name="Picture 2">
            <a:extLst>
              <a:ext uri="{FF2B5EF4-FFF2-40B4-BE49-F238E27FC236}">
                <a16:creationId xmlns:a16="http://schemas.microsoft.com/office/drawing/2014/main" xmlns=""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29570" y="4263521"/>
            <a:ext cx="2076297" cy="20762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37F87520-44C6-BE4D-B355-631AF2C2AC8A}"/>
              </a:ext>
            </a:extLst>
          </p:cNvPr>
          <p:cNvSpPr txBox="1"/>
          <p:nvPr/>
        </p:nvSpPr>
        <p:spPr>
          <a:xfrm>
            <a:off x="3569774" y="625792"/>
            <a:ext cx="6160357" cy="995209"/>
          </a:xfrm>
          <a:prstGeom prst="rect">
            <a:avLst/>
          </a:prstGeom>
          <a:noFill/>
        </p:spPr>
        <p:txBody>
          <a:bodyPr wrap="square" rtlCol="0">
            <a:spAutoFit/>
          </a:bodyPr>
          <a:lstStyle/>
          <a:p>
            <a:pPr algn="ctr" defTabSz="1219170">
              <a:buClr>
                <a:srgbClr val="000000"/>
              </a:buClr>
            </a:pPr>
            <a:r>
              <a:rPr lang="vi-VN" sz="5867" kern="0" dirty="0">
                <a:solidFill>
                  <a:srgbClr val="FFFFFF"/>
                </a:solidFill>
                <a:latin typeface="UTM Cookies" panose="02040603050506020204" pitchFamily="18" charset="0"/>
                <a:cs typeface="Arial"/>
                <a:sym typeface="Arial"/>
              </a:rPr>
              <a:t>MÙA VÀNG</a:t>
            </a:r>
            <a:endParaRPr lang="en-US" sz="5867" kern="0" dirty="0">
              <a:solidFill>
                <a:srgbClr val="FFFFFF"/>
              </a:solidFill>
              <a:latin typeface="UTM Cookies" panose="02040603050506020204" pitchFamily="18" charset="0"/>
              <a:cs typeface="Arial"/>
              <a:sym typeface="Arial"/>
            </a:endParaRPr>
          </a:p>
        </p:txBody>
      </p:sp>
      <p:grpSp>
        <p:nvGrpSpPr>
          <p:cNvPr id="17" name="Group 16">
            <a:extLst>
              <a:ext uri="{FF2B5EF4-FFF2-40B4-BE49-F238E27FC236}">
                <a16:creationId xmlns:a16="http://schemas.microsoft.com/office/drawing/2014/main" xmlns="" id="{C791C43A-7491-304D-A903-87C45875E014}"/>
              </a:ext>
            </a:extLst>
          </p:cNvPr>
          <p:cNvGrpSpPr/>
          <p:nvPr/>
        </p:nvGrpSpPr>
        <p:grpSpPr>
          <a:xfrm>
            <a:off x="2038924" y="771219"/>
            <a:ext cx="2175937" cy="947479"/>
            <a:chOff x="360464" y="617893"/>
            <a:chExt cx="1631953" cy="710609"/>
          </a:xfrm>
        </p:grpSpPr>
        <p:sp>
          <p:nvSpPr>
            <p:cNvPr id="18" name="TextBox 17">
              <a:extLst>
                <a:ext uri="{FF2B5EF4-FFF2-40B4-BE49-F238E27FC236}">
                  <a16:creationId xmlns:a16="http://schemas.microsoft.com/office/drawing/2014/main" xmlns="" id="{1DC349C8-2331-8940-AB59-F1749133B80A}"/>
                </a:ext>
              </a:extLst>
            </p:cNvPr>
            <p:cNvSpPr txBox="1"/>
            <p:nvPr/>
          </p:nvSpPr>
          <p:spPr>
            <a:xfrm>
              <a:off x="378770" y="617893"/>
              <a:ext cx="1613647" cy="684755"/>
            </a:xfrm>
            <a:prstGeom prst="rect">
              <a:avLst/>
            </a:prstGeom>
            <a:noFill/>
          </p:spPr>
          <p:txBody>
            <a:bodyPr wrap="square" rtlCol="0">
              <a:spAutoFit/>
            </a:bodyPr>
            <a:lstStyle/>
            <a:p>
              <a:pPr defTabSz="1219170">
                <a:buClr>
                  <a:srgbClr val="000000"/>
                </a:buClr>
              </a:pPr>
              <a:r>
                <a:rPr lang="en-US" sz="5333" kern="0" dirty="0">
                  <a:solidFill>
                    <a:srgbClr val="FFAB40">
                      <a:lumMod val="50000"/>
                    </a:srgbClr>
                  </a:solidFill>
                  <a:latin typeface="UTM Cookies" panose="02040603050506020204" pitchFamily="18" charset="0"/>
                  <a:cs typeface="Arial"/>
                  <a:sym typeface="Arial"/>
                </a:rPr>
                <a:t>BÀI</a:t>
              </a:r>
              <a:r>
                <a:rPr lang="en-US" sz="2400" kern="0" dirty="0">
                  <a:solidFill>
                    <a:srgbClr val="FFAB40">
                      <a:lumMod val="50000"/>
                    </a:srgbClr>
                  </a:solidFill>
                  <a:latin typeface="UTM Cookies" panose="02040603050506020204" pitchFamily="18" charset="0"/>
                  <a:cs typeface="Arial"/>
                  <a:sym typeface="Arial"/>
                </a:rPr>
                <a:t> </a:t>
              </a:r>
              <a:r>
                <a:rPr lang="en-US" sz="5333" kern="0" dirty="0">
                  <a:solidFill>
                    <a:srgbClr val="FFAB40">
                      <a:lumMod val="50000"/>
                    </a:srgbClr>
                  </a:solidFill>
                  <a:latin typeface="UTM Cookies" panose="02040603050506020204" pitchFamily="18" charset="0"/>
                  <a:cs typeface="Arial"/>
                  <a:sym typeface="Arial"/>
                </a:rPr>
                <a:t>6</a:t>
              </a:r>
            </a:p>
          </p:txBody>
        </p:sp>
        <p:sp>
          <p:nvSpPr>
            <p:cNvPr id="19" name="TextBox 18">
              <a:extLst>
                <a:ext uri="{FF2B5EF4-FFF2-40B4-BE49-F238E27FC236}">
                  <a16:creationId xmlns:a16="http://schemas.microsoft.com/office/drawing/2014/main" xmlns="" id="{76ECB9B4-578D-D646-AC79-594F564449BD}"/>
                </a:ext>
              </a:extLst>
            </p:cNvPr>
            <p:cNvSpPr txBox="1"/>
            <p:nvPr/>
          </p:nvSpPr>
          <p:spPr>
            <a:xfrm>
              <a:off x="360464" y="643747"/>
              <a:ext cx="1613647" cy="684755"/>
            </a:xfrm>
            <a:prstGeom prst="rect">
              <a:avLst/>
            </a:prstGeom>
            <a:noFill/>
          </p:spPr>
          <p:txBody>
            <a:bodyPr wrap="square" rtlCol="0">
              <a:spAutoFit/>
            </a:bodyPr>
            <a:lstStyle/>
            <a:p>
              <a:pPr defTabSz="1219170">
                <a:buClr>
                  <a:srgbClr val="000000"/>
                </a:buClr>
              </a:pPr>
              <a:r>
                <a:rPr lang="en-US" sz="5333" kern="0" dirty="0">
                  <a:solidFill>
                    <a:srgbClr val="FFAB40"/>
                  </a:solidFill>
                  <a:latin typeface="UTM Cookies" panose="02040603050506020204" pitchFamily="18" charset="0"/>
                  <a:cs typeface="Arial"/>
                  <a:sym typeface="Arial"/>
                </a:rPr>
                <a:t>BÀI</a:t>
              </a:r>
              <a:r>
                <a:rPr lang="en-US" sz="2400" kern="0" dirty="0">
                  <a:solidFill>
                    <a:srgbClr val="FFAB40"/>
                  </a:solidFill>
                  <a:latin typeface="UTM Cookies" panose="02040603050506020204" pitchFamily="18" charset="0"/>
                  <a:cs typeface="Arial"/>
                  <a:sym typeface="Arial"/>
                </a:rPr>
                <a:t> </a:t>
              </a:r>
              <a:r>
                <a:rPr lang="en-US" sz="5333" kern="0" dirty="0">
                  <a:solidFill>
                    <a:srgbClr val="FFAB40"/>
                  </a:solidFill>
                  <a:latin typeface="UTM Cookies" panose="02040603050506020204" pitchFamily="18" charset="0"/>
                  <a:cs typeface="Arial"/>
                  <a:sym typeface="Arial"/>
                </a:rPr>
                <a:t>6</a:t>
              </a:r>
            </a:p>
          </p:txBody>
        </p:sp>
      </p:grpSp>
    </p:spTree>
    <p:extLst>
      <p:ext uri="{BB962C8B-B14F-4D97-AF65-F5344CB8AC3E}">
        <p14:creationId xmlns:p14="http://schemas.microsoft.com/office/powerpoint/2010/main" val="145943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305156-7455-8F4C-AA31-731375F4FEB5}"/>
              </a:ext>
            </a:extLst>
          </p:cNvPr>
          <p:cNvSpPr txBox="1"/>
          <p:nvPr/>
        </p:nvSpPr>
        <p:spPr>
          <a:xfrm>
            <a:off x="3448095" y="727931"/>
            <a:ext cx="6026836" cy="913007"/>
          </a:xfrm>
          <a:prstGeom prst="rect">
            <a:avLst/>
          </a:prstGeom>
          <a:noFill/>
        </p:spPr>
        <p:txBody>
          <a:bodyPr wrap="square" rtlCol="0">
            <a:spAutoFit/>
          </a:bodyPr>
          <a:lstStyle/>
          <a:p>
            <a:pPr algn="ctr" defTabSz="1219170">
              <a:buClr>
                <a:srgbClr val="000000"/>
              </a:buClr>
            </a:pPr>
            <a:r>
              <a:rPr lang="vi-VN" sz="5333" kern="0" dirty="0">
                <a:solidFill>
                  <a:srgbClr val="FFFFFF"/>
                </a:solidFill>
                <a:latin typeface="UTM Cookies" panose="02040603050506020204" pitchFamily="18" charset="0"/>
                <a:cs typeface="Arial"/>
                <a:sym typeface="Arial"/>
              </a:rPr>
              <a:t>NGHE- VIẾT</a:t>
            </a:r>
            <a:endParaRPr lang="en-US" sz="5333" kern="0" dirty="0">
              <a:solidFill>
                <a:srgbClr val="FFFFFF"/>
              </a:solidFill>
              <a:latin typeface="UTM Cookies" panose="02040603050506020204" pitchFamily="18" charset="0"/>
              <a:cs typeface="Arial"/>
              <a:sym typeface="Arial"/>
            </a:endParaRPr>
          </a:p>
        </p:txBody>
      </p:sp>
      <p:sp>
        <p:nvSpPr>
          <p:cNvPr id="4" name="TextBox 3">
            <a:extLst>
              <a:ext uri="{FF2B5EF4-FFF2-40B4-BE49-F238E27FC236}">
                <a16:creationId xmlns:a16="http://schemas.microsoft.com/office/drawing/2014/main" xmlns="" id="{F1BA6EFB-CB7A-094B-AC9D-B222BDD328B2}"/>
              </a:ext>
            </a:extLst>
          </p:cNvPr>
          <p:cNvSpPr txBox="1"/>
          <p:nvPr/>
        </p:nvSpPr>
        <p:spPr>
          <a:xfrm>
            <a:off x="4530187" y="2411047"/>
            <a:ext cx="2953053" cy="666786"/>
          </a:xfrm>
          <a:prstGeom prst="rect">
            <a:avLst/>
          </a:prstGeom>
          <a:noFill/>
        </p:spPr>
        <p:txBody>
          <a:bodyPr wrap="none" rtlCol="0">
            <a:spAutoFit/>
          </a:bodyPr>
          <a:lstStyle/>
          <a:p>
            <a:pPr defTabSz="1219170">
              <a:buClr>
                <a:srgbClr val="000000"/>
              </a:buClr>
            </a:pPr>
            <a:r>
              <a:rPr lang="x-none" sz="3733" b="1" kern="0" dirty="0">
                <a:solidFill>
                  <a:srgbClr val="17479D"/>
                </a:solidFill>
                <a:latin typeface="UTM Avo" panose="02040603050506020204" pitchFamily="18" charset="0"/>
                <a:cs typeface="Arial"/>
                <a:sym typeface="Arial"/>
              </a:rPr>
              <a:t>TẾT ĐẾN RỒI</a:t>
            </a:r>
          </a:p>
        </p:txBody>
      </p:sp>
      <p:sp>
        <p:nvSpPr>
          <p:cNvPr id="5" name="TextBox 4">
            <a:extLst>
              <a:ext uri="{FF2B5EF4-FFF2-40B4-BE49-F238E27FC236}">
                <a16:creationId xmlns:a16="http://schemas.microsoft.com/office/drawing/2014/main" xmlns="" id="{9FA24853-01FC-A946-88A2-4E5CEA158308}"/>
              </a:ext>
            </a:extLst>
          </p:cNvPr>
          <p:cNvSpPr txBox="1"/>
          <p:nvPr/>
        </p:nvSpPr>
        <p:spPr>
          <a:xfrm>
            <a:off x="3147325" y="3224049"/>
            <a:ext cx="8437308" cy="708014"/>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Nghe - viết.</a:t>
            </a:r>
            <a:endParaRPr lang="vi-VN" sz="2667" kern="0" dirty="0">
              <a:solidFill>
                <a:srgbClr val="FFAB40">
                  <a:lumMod val="75000"/>
                </a:srgbClr>
              </a:solidFill>
              <a:latin typeface="UTM Avo" panose="02040603050506020204" pitchFamily="18" charset="0"/>
              <a:cs typeface="Arial"/>
              <a:sym typeface="Arial"/>
            </a:endParaRPr>
          </a:p>
        </p:txBody>
      </p:sp>
      <p:pic>
        <p:nvPicPr>
          <p:cNvPr id="6" name="Picture 5">
            <a:extLst>
              <a:ext uri="{FF2B5EF4-FFF2-40B4-BE49-F238E27FC236}">
                <a16:creationId xmlns:a16="http://schemas.microsoft.com/office/drawing/2014/main" xmlns=""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23" y="3430137"/>
            <a:ext cx="406360" cy="384000"/>
          </a:xfrm>
          <a:prstGeom prst="rect">
            <a:avLst/>
          </a:prstGeom>
        </p:spPr>
      </p:pic>
      <p:pic>
        <p:nvPicPr>
          <p:cNvPr id="7" name="Picture 6">
            <a:extLst>
              <a:ext uri="{FF2B5EF4-FFF2-40B4-BE49-F238E27FC236}">
                <a16:creationId xmlns:a16="http://schemas.microsoft.com/office/drawing/2014/main" xmlns=""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23683" y="4324608"/>
            <a:ext cx="384000" cy="384000"/>
          </a:xfrm>
          <a:prstGeom prst="rect">
            <a:avLst/>
          </a:prstGeom>
        </p:spPr>
      </p:pic>
      <p:sp>
        <p:nvSpPr>
          <p:cNvPr id="8" name="TextBox 7">
            <a:extLst>
              <a:ext uri="{FF2B5EF4-FFF2-40B4-BE49-F238E27FC236}">
                <a16:creationId xmlns:a16="http://schemas.microsoft.com/office/drawing/2014/main" xmlns="" id="{6743BCB4-7CDF-1743-B06E-85D66E7CF6B8}"/>
              </a:ext>
            </a:extLst>
          </p:cNvPr>
          <p:cNvSpPr txBox="1"/>
          <p:nvPr/>
        </p:nvSpPr>
        <p:spPr>
          <a:xfrm>
            <a:off x="3147325" y="4112332"/>
            <a:ext cx="8437308" cy="708014"/>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Bài tập chính tả: g/ gh.</a:t>
            </a:r>
            <a:endParaRPr lang="vi-VN" sz="2667" kern="0" dirty="0">
              <a:solidFill>
                <a:srgbClr val="FFAB40">
                  <a:lumMod val="75000"/>
                </a:srgbClr>
              </a:solidFill>
              <a:latin typeface="UTM Avo" panose="02040603050506020204" pitchFamily="18" charset="0"/>
              <a:cs typeface="Arial"/>
              <a:sym typeface="Arial"/>
            </a:endParaRPr>
          </a:p>
        </p:txBody>
      </p:sp>
      <p:sp>
        <p:nvSpPr>
          <p:cNvPr id="9" name="TextBox 8">
            <a:extLst>
              <a:ext uri="{FF2B5EF4-FFF2-40B4-BE49-F238E27FC236}">
                <a16:creationId xmlns:a16="http://schemas.microsoft.com/office/drawing/2014/main" xmlns="" id="{704A1E3D-E4D2-8C42-B66F-F1851A550471}"/>
              </a:ext>
            </a:extLst>
          </p:cNvPr>
          <p:cNvSpPr txBox="1"/>
          <p:nvPr/>
        </p:nvSpPr>
        <p:spPr>
          <a:xfrm>
            <a:off x="3147325" y="5000615"/>
            <a:ext cx="8437308" cy="708014"/>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Bài tập lựa chọn.</a:t>
            </a:r>
            <a:endParaRPr lang="vi-VN" sz="2667" kern="0" dirty="0">
              <a:solidFill>
                <a:srgbClr val="FFAB40">
                  <a:lumMod val="75000"/>
                </a:srgbClr>
              </a:solidFill>
              <a:latin typeface="UTM Avo" panose="02040603050506020204" pitchFamily="18" charset="0"/>
              <a:cs typeface="Arial"/>
              <a:sym typeface="Arial"/>
            </a:endParaRPr>
          </a:p>
        </p:txBody>
      </p:sp>
      <p:pic>
        <p:nvPicPr>
          <p:cNvPr id="10" name="Picture 9">
            <a:extLst>
              <a:ext uri="{FF2B5EF4-FFF2-40B4-BE49-F238E27FC236}">
                <a16:creationId xmlns:a16="http://schemas.microsoft.com/office/drawing/2014/main" xmlns=""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952" y="5206719"/>
            <a:ext cx="384000" cy="384000"/>
          </a:xfrm>
          <a:prstGeom prst="rect">
            <a:avLst/>
          </a:prstGeom>
        </p:spPr>
      </p:pic>
      <p:pic>
        <p:nvPicPr>
          <p:cNvPr id="11"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xmlns="" id="{A4204ED8-1DF5-594F-A543-EAE26ECD9E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2883" y="411893"/>
            <a:ext cx="1682580" cy="174394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6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AB7E27-7FC7-4C47-811B-15050CA3E690}"/>
              </a:ext>
            </a:extLst>
          </p:cNvPr>
          <p:cNvSpPr txBox="1"/>
          <p:nvPr/>
        </p:nvSpPr>
        <p:spPr>
          <a:xfrm>
            <a:off x="2515985" y="580766"/>
            <a:ext cx="7154436" cy="741998"/>
          </a:xfrm>
          <a:prstGeom prst="rect">
            <a:avLst/>
          </a:prstGeom>
          <a:noFill/>
        </p:spPr>
        <p:txBody>
          <a:bodyPr wrap="square" rtlCol="0">
            <a:spAutoFit/>
          </a:bodyPr>
          <a:lstStyle/>
          <a:p>
            <a:pPr algn="ctr" defTabSz="1219170">
              <a:lnSpc>
                <a:spcPct val="150000"/>
              </a:lnSpc>
              <a:buClr>
                <a:srgbClr val="000000"/>
              </a:buClr>
            </a:pPr>
            <a:r>
              <a:rPr lang="vi-VN" sz="3200" b="1" kern="0" dirty="0">
                <a:solidFill>
                  <a:srgbClr val="FFAB40">
                    <a:lumMod val="50000"/>
                  </a:srgbClr>
                </a:solidFill>
                <a:latin typeface="+mj-lt"/>
                <a:cs typeface="Arial"/>
                <a:sym typeface="Arial"/>
              </a:rPr>
              <a:t>Mùa vàng</a:t>
            </a:r>
            <a:endParaRPr lang="en-US" sz="3200" b="1" kern="0" dirty="0">
              <a:solidFill>
                <a:srgbClr val="FFAB40">
                  <a:lumMod val="50000"/>
                </a:srgbClr>
              </a:solidFill>
              <a:latin typeface="+mj-lt"/>
              <a:cs typeface="Arial"/>
              <a:sym typeface="Arial"/>
            </a:endParaRPr>
          </a:p>
        </p:txBody>
      </p:sp>
      <p:sp>
        <p:nvSpPr>
          <p:cNvPr id="3" name="TextBox 2">
            <a:extLst>
              <a:ext uri="{FF2B5EF4-FFF2-40B4-BE49-F238E27FC236}">
                <a16:creationId xmlns:a16="http://schemas.microsoft.com/office/drawing/2014/main" xmlns="" id="{DA3D6D13-98E5-544E-A2A0-7B1710E8DFA4}"/>
              </a:ext>
            </a:extLst>
          </p:cNvPr>
          <p:cNvSpPr txBox="1"/>
          <p:nvPr/>
        </p:nvSpPr>
        <p:spPr>
          <a:xfrm>
            <a:off x="1518924" y="1199816"/>
            <a:ext cx="9629722" cy="6740307"/>
          </a:xfrm>
          <a:prstGeom prst="rect">
            <a:avLst/>
          </a:prstGeom>
          <a:noFill/>
        </p:spPr>
        <p:txBody>
          <a:bodyPr wrap="square" rtlCol="0">
            <a:spAutoFit/>
          </a:bodyPr>
          <a:lstStyle/>
          <a:p>
            <a:pPr marL="10584" defTabSz="1219170">
              <a:lnSpc>
                <a:spcPct val="150000"/>
              </a:lnSpc>
              <a:buClr>
                <a:srgbClr val="000000"/>
              </a:buClr>
            </a:pPr>
            <a:r>
              <a:rPr lang="vi-VN" sz="3600" b="1" kern="0" dirty="0">
                <a:solidFill>
                  <a:srgbClr val="000000"/>
                </a:solidFill>
                <a:latin typeface="HP001 4 hàng" pitchFamily="34" charset="0"/>
                <a:cs typeface="Arial"/>
                <a:sym typeface="Arial"/>
              </a:rPr>
              <a:t>     Để có </a:t>
            </a:r>
            <a:r>
              <a:rPr lang="en-US" sz="3600" b="1" kern="0" dirty="0" err="1" smtClean="0">
                <a:solidFill>
                  <a:srgbClr val="000000"/>
                </a:solidFill>
                <a:latin typeface="HP001 4 hàng" pitchFamily="34" charset="0"/>
                <a:cs typeface="Arial"/>
                <a:sym typeface="Arial"/>
              </a:rPr>
              <a:t>sản</a:t>
            </a:r>
            <a:r>
              <a:rPr lang="en-US" sz="3600" b="1" kern="0" dirty="0" smtClean="0">
                <a:solidFill>
                  <a:srgbClr val="000000"/>
                </a:solidFill>
                <a:latin typeface="HP001 4 hàng" pitchFamily="34" charset="0"/>
                <a:cs typeface="Arial"/>
                <a:sym typeface="Arial"/>
              </a:rPr>
              <a:t> </a:t>
            </a:r>
            <a:r>
              <a:rPr lang="en-US" sz="3600" b="1" kern="0" dirty="0" err="1" smtClean="0">
                <a:solidFill>
                  <a:srgbClr val="000000"/>
                </a:solidFill>
                <a:latin typeface="HP001 4 hàng" pitchFamily="34" charset="0"/>
                <a:cs typeface="Arial"/>
                <a:sym typeface="Arial"/>
              </a:rPr>
              <a:t>phẩm</a:t>
            </a:r>
            <a:r>
              <a:rPr lang="vi-VN" sz="3600" b="1" kern="0" dirty="0" smtClean="0">
                <a:solidFill>
                  <a:srgbClr val="000000"/>
                </a:solidFill>
                <a:latin typeface="HP001 4 hàng" pitchFamily="34" charset="0"/>
                <a:cs typeface="Arial"/>
                <a:sym typeface="Arial"/>
              </a:rPr>
              <a:t> </a:t>
            </a:r>
            <a:r>
              <a:rPr lang="vi-VN" sz="3600" b="1" kern="0" dirty="0">
                <a:solidFill>
                  <a:srgbClr val="000000"/>
                </a:solidFill>
                <a:latin typeface="HP001 4 hàng" pitchFamily="34" charset="0"/>
                <a:cs typeface="Arial"/>
                <a:sym typeface="Arial"/>
              </a:rPr>
              <a:t>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10584" defTabSz="1219170">
              <a:lnSpc>
                <a:spcPct val="150000"/>
              </a:lnSpc>
              <a:buClr>
                <a:srgbClr val="000000"/>
              </a:buClr>
            </a:pPr>
            <a:r>
              <a:rPr lang="vi-VN" sz="3600" b="1" kern="0" dirty="0">
                <a:solidFill>
                  <a:srgbClr val="000000"/>
                </a:solidFill>
                <a:latin typeface="HP001 4 hàng" pitchFamily="34" charset="0"/>
                <a:cs typeface="Arial"/>
                <a:sym typeface="Arial"/>
              </a:rPr>
              <a:t> </a:t>
            </a:r>
          </a:p>
          <a:p>
            <a:pPr marL="355591" defTabSz="1219170">
              <a:lnSpc>
                <a:spcPct val="150000"/>
              </a:lnSpc>
              <a:buClr>
                <a:srgbClr val="000000"/>
              </a:buClr>
            </a:pPr>
            <a:endParaRPr lang="en-US" sz="3600" b="1" kern="0" dirty="0">
              <a:solidFill>
                <a:srgbClr val="000000"/>
              </a:solidFill>
              <a:latin typeface="HP001 4 hàng" pitchFamily="34" charset="0"/>
              <a:cs typeface="Arial"/>
              <a:sym typeface="Arial"/>
            </a:endParaRPr>
          </a:p>
        </p:txBody>
      </p:sp>
      <p:pic>
        <p:nvPicPr>
          <p:cNvPr id="14" name="Picture 13">
            <a:extLst>
              <a:ext uri="{FF2B5EF4-FFF2-40B4-BE49-F238E27FC236}">
                <a16:creationId xmlns:a16="http://schemas.microsoft.com/office/drawing/2014/main" xmlns=""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374" y="585567"/>
            <a:ext cx="462497" cy="437048"/>
          </a:xfrm>
          <a:prstGeom prst="rect">
            <a:avLst/>
          </a:prstGeom>
        </p:spPr>
      </p:pic>
    </p:spTree>
    <p:extLst>
      <p:ext uri="{BB962C8B-B14F-4D97-AF65-F5344CB8AC3E}">
        <p14:creationId xmlns:p14="http://schemas.microsoft.com/office/powerpoint/2010/main" val="23810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2501905" y="858914"/>
            <a:ext cx="7154436" cy="741998"/>
          </a:xfrm>
          <a:prstGeom prst="rect">
            <a:avLst/>
          </a:prstGeom>
          <a:noFill/>
        </p:spPr>
        <p:txBody>
          <a:bodyPr wrap="square" rtlCol="0">
            <a:spAutoFit/>
          </a:bodyPr>
          <a:lstStyle/>
          <a:p>
            <a:pPr algn="ctr" defTabSz="1219170">
              <a:lnSpc>
                <a:spcPct val="150000"/>
              </a:lnSpc>
              <a:buClr>
                <a:srgbClr val="000000"/>
              </a:buClr>
            </a:pPr>
            <a:r>
              <a:rPr lang="vi-VN" sz="3200" b="1" kern="0" dirty="0">
                <a:solidFill>
                  <a:srgbClr val="FFAB40">
                    <a:lumMod val="50000"/>
                  </a:srgbClr>
                </a:solidFill>
                <a:latin typeface="+mj-lt"/>
                <a:cs typeface="Arial"/>
                <a:sym typeface="Arial"/>
              </a:rPr>
              <a:t>Các từ dễ viết sai</a:t>
            </a:r>
            <a:endParaRPr lang="en-US" sz="3200" b="1" kern="0" dirty="0">
              <a:solidFill>
                <a:srgbClr val="FFAB40">
                  <a:lumMod val="50000"/>
                </a:srgbClr>
              </a:solidFill>
              <a:latin typeface="+mj-lt"/>
              <a:cs typeface="Arial"/>
              <a:sym typeface="Arial"/>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2577320" y="1752073"/>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cày bừa</a:t>
            </a:r>
          </a:p>
        </p:txBody>
      </p:sp>
      <p:sp>
        <p:nvSpPr>
          <p:cNvPr id="4" name="Oval 3">
            <a:extLst>
              <a:ext uri="{FF2B5EF4-FFF2-40B4-BE49-F238E27FC236}">
                <a16:creationId xmlns:a16="http://schemas.microsoft.com/office/drawing/2014/main" xmlns="" id="{E1DFA7C5-42F0-644F-A449-37BAD5B856D4}"/>
              </a:ext>
            </a:extLst>
          </p:cNvPr>
          <p:cNvSpPr/>
          <p:nvPr/>
        </p:nvSpPr>
        <p:spPr>
          <a:xfrm>
            <a:off x="2728139" y="207699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
        <p:nvSpPr>
          <p:cNvPr id="5" name="Rectangle 4">
            <a:extLst>
              <a:ext uri="{FF2B5EF4-FFF2-40B4-BE49-F238E27FC236}">
                <a16:creationId xmlns:a16="http://schemas.microsoft.com/office/drawing/2014/main" xmlns="" id="{89984686-D9C8-1541-B1BE-DF75E6CE61B6}"/>
              </a:ext>
            </a:extLst>
          </p:cNvPr>
          <p:cNvSpPr/>
          <p:nvPr/>
        </p:nvSpPr>
        <p:spPr>
          <a:xfrm>
            <a:off x="2577320" y="2536665"/>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gieo hạt</a:t>
            </a:r>
          </a:p>
        </p:txBody>
      </p:sp>
      <p:sp>
        <p:nvSpPr>
          <p:cNvPr id="6" name="Oval 5">
            <a:extLst>
              <a:ext uri="{FF2B5EF4-FFF2-40B4-BE49-F238E27FC236}">
                <a16:creationId xmlns:a16="http://schemas.microsoft.com/office/drawing/2014/main" xmlns="" id="{F72DEC70-6CE3-A84E-B133-9B8831666FB9}"/>
              </a:ext>
            </a:extLst>
          </p:cNvPr>
          <p:cNvSpPr/>
          <p:nvPr/>
        </p:nvSpPr>
        <p:spPr>
          <a:xfrm>
            <a:off x="2728139" y="2861587"/>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
        <p:nvSpPr>
          <p:cNvPr id="7" name="Rectangle 6">
            <a:extLst>
              <a:ext uri="{FF2B5EF4-FFF2-40B4-BE49-F238E27FC236}">
                <a16:creationId xmlns:a16="http://schemas.microsoft.com/office/drawing/2014/main" xmlns="" id="{050DC3C9-D8FE-8343-84BC-BA7E05AFEB0D}"/>
              </a:ext>
            </a:extLst>
          </p:cNvPr>
          <p:cNvSpPr/>
          <p:nvPr/>
        </p:nvSpPr>
        <p:spPr>
          <a:xfrm>
            <a:off x="2577320" y="4154521"/>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vườn cây</a:t>
            </a:r>
          </a:p>
        </p:txBody>
      </p:sp>
      <p:sp>
        <p:nvSpPr>
          <p:cNvPr id="8" name="Oval 7">
            <a:extLst>
              <a:ext uri="{FF2B5EF4-FFF2-40B4-BE49-F238E27FC236}">
                <a16:creationId xmlns:a16="http://schemas.microsoft.com/office/drawing/2014/main" xmlns="" id="{48FA0106-3394-A74C-9895-B3A17E410635}"/>
              </a:ext>
            </a:extLst>
          </p:cNvPr>
          <p:cNvSpPr/>
          <p:nvPr/>
        </p:nvSpPr>
        <p:spPr>
          <a:xfrm>
            <a:off x="2728139" y="447944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
        <p:nvSpPr>
          <p:cNvPr id="13" name="Rectangle 12">
            <a:extLst>
              <a:ext uri="{FF2B5EF4-FFF2-40B4-BE49-F238E27FC236}">
                <a16:creationId xmlns:a16="http://schemas.microsoft.com/office/drawing/2014/main" xmlns="" id="{29207175-DBBC-5B47-9626-791F4B16E07A}"/>
              </a:ext>
            </a:extLst>
          </p:cNvPr>
          <p:cNvSpPr/>
          <p:nvPr/>
        </p:nvSpPr>
        <p:spPr>
          <a:xfrm>
            <a:off x="2577320" y="3345593"/>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hạn hán</a:t>
            </a:r>
          </a:p>
        </p:txBody>
      </p:sp>
      <p:sp>
        <p:nvSpPr>
          <p:cNvPr id="14" name="Oval 13">
            <a:extLst>
              <a:ext uri="{FF2B5EF4-FFF2-40B4-BE49-F238E27FC236}">
                <a16:creationId xmlns:a16="http://schemas.microsoft.com/office/drawing/2014/main" xmlns="" id="{CA6FFE91-FD4E-EE41-A780-5D30A5D67AE4}"/>
              </a:ext>
            </a:extLst>
          </p:cNvPr>
          <p:cNvSpPr/>
          <p:nvPr/>
        </p:nvSpPr>
        <p:spPr>
          <a:xfrm>
            <a:off x="2728139" y="367051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Tree>
    <p:extLst>
      <p:ext uri="{BB962C8B-B14F-4D97-AF65-F5344CB8AC3E}">
        <p14:creationId xmlns:p14="http://schemas.microsoft.com/office/powerpoint/2010/main" val="193229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xmlns=""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17C045-E5BF-4237-86E5-69A18ABEAC01}"/>
              </a:ext>
            </a:extLst>
          </p:cNvPr>
          <p:cNvSpPr txBox="1"/>
          <p:nvPr/>
        </p:nvSpPr>
        <p:spPr>
          <a:xfrm>
            <a:off x="2518778" y="1846961"/>
            <a:ext cx="7154436" cy="584712"/>
          </a:xfrm>
          <a:prstGeom prst="rect">
            <a:avLst/>
          </a:prstGeom>
          <a:noFill/>
        </p:spPr>
        <p:txBody>
          <a:bodyPr wrap="square" rtlCol="0">
            <a:spAutoFit/>
          </a:bodyPr>
          <a:lstStyle/>
          <a:p>
            <a:pPr algn="ctr" defTabSz="1219170">
              <a:lnSpc>
                <a:spcPct val="150000"/>
              </a:lnSpc>
              <a:buClr>
                <a:srgbClr val="000000"/>
              </a:buClr>
            </a:pPr>
            <a:r>
              <a:rPr lang="vi-VN" sz="2133" b="1" kern="0" dirty="0">
                <a:solidFill>
                  <a:srgbClr val="0070C0"/>
                </a:solidFill>
                <a:latin typeface="UTM Avo" panose="02040603050506020204" pitchFamily="18" charset="0"/>
                <a:cs typeface="Arial"/>
                <a:sym typeface="Arial"/>
              </a:rPr>
              <a:t>Học sinh viết bài vào vở ô li</a:t>
            </a:r>
            <a:endParaRPr lang="en-US" sz="2133" b="1" kern="0" dirty="0">
              <a:solidFill>
                <a:srgbClr val="0070C0"/>
              </a:solidFill>
              <a:latin typeface="UTM Avo" panose="02040603050506020204" pitchFamily="18" charset="0"/>
              <a:cs typeface="Arial"/>
              <a:sym typeface="Arial"/>
            </a:endParaRPr>
          </a:p>
        </p:txBody>
      </p:sp>
      <p:sp>
        <p:nvSpPr>
          <p:cNvPr id="5" name="TextBox 4">
            <a:extLst>
              <a:ext uri="{FF2B5EF4-FFF2-40B4-BE49-F238E27FC236}">
                <a16:creationId xmlns:a16="http://schemas.microsoft.com/office/drawing/2014/main" xmlns="" id="{657112F9-C830-489D-A196-7AF9B49F281A}"/>
              </a:ext>
            </a:extLst>
          </p:cNvPr>
          <p:cNvSpPr txBox="1"/>
          <p:nvPr/>
        </p:nvSpPr>
        <p:spPr>
          <a:xfrm>
            <a:off x="2518775" y="730882"/>
            <a:ext cx="7154436" cy="1077346"/>
          </a:xfrm>
          <a:prstGeom prst="rect">
            <a:avLst/>
          </a:prstGeom>
          <a:noFill/>
        </p:spPr>
        <p:txBody>
          <a:bodyPr wrap="square" rtlCol="0">
            <a:spAutoFit/>
          </a:bodyPr>
          <a:lstStyle/>
          <a:p>
            <a:pPr algn="ctr" defTabSz="1219170">
              <a:lnSpc>
                <a:spcPct val="150000"/>
              </a:lnSpc>
              <a:buClr>
                <a:srgbClr val="000000"/>
              </a:buClr>
            </a:pPr>
            <a:r>
              <a:rPr lang="vi-VN" sz="4267" b="1" kern="0">
                <a:solidFill>
                  <a:srgbClr val="FFAB40">
                    <a:lumMod val="50000"/>
                  </a:srgbClr>
                </a:solidFill>
                <a:latin typeface="UTM Avo" panose="02040603050506020204" pitchFamily="18" charset="0"/>
                <a:cs typeface="Arial"/>
                <a:sym typeface="Arial"/>
              </a:rPr>
              <a:t>VIẾT BÀI</a:t>
            </a:r>
            <a:endParaRPr lang="en-US" sz="4267" b="1" kern="0" dirty="0">
              <a:solidFill>
                <a:srgbClr val="FFAB40">
                  <a:lumMod val="50000"/>
                </a:srgbClr>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942303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C1327C9E-DC85-E24B-8C26-43F853D7CE7C}"/>
              </a:ext>
            </a:extLst>
          </p:cNvPr>
          <p:cNvGrpSpPr/>
          <p:nvPr/>
        </p:nvGrpSpPr>
        <p:grpSpPr>
          <a:xfrm>
            <a:off x="7194610" y="1258392"/>
            <a:ext cx="3923556" cy="3949152"/>
            <a:chOff x="4252957" y="1153889"/>
            <a:chExt cx="2942667" cy="2961864"/>
          </a:xfrm>
        </p:grpSpPr>
        <p:sp>
          <p:nvSpPr>
            <p:cNvPr id="4" name="Oval 3">
              <a:extLst>
                <a:ext uri="{FF2B5EF4-FFF2-40B4-BE49-F238E27FC236}">
                  <a16:creationId xmlns:a16="http://schemas.microsoft.com/office/drawing/2014/main" xmlns="" id="{29FF4145-6D02-FD4E-8C5A-63E0F565D647}"/>
                </a:ext>
              </a:extLst>
            </p:cNvPr>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x-none" sz="1867" kern="0">
                <a:solidFill>
                  <a:srgbClr val="BAE5E4"/>
                </a:solidFill>
                <a:latin typeface="Arial"/>
                <a:sym typeface="Arial"/>
              </a:endParaRPr>
            </a:p>
          </p:txBody>
        </p:sp>
        <p:pic>
          <p:nvPicPr>
            <p:cNvPr id="1026" name="Picture 2" descr="Hình ảnh Mẫu Sen Sen Sen Sen Sen Vector, Sen Miễn Phí, Hoa, Lá Sen Vector  và PNG với nền trong suốt để tải xuống miễn phí">
              <a:extLst>
                <a:ext uri="{FF2B5EF4-FFF2-40B4-BE49-F238E27FC236}">
                  <a16:creationId xmlns:a16="http://schemas.microsoft.com/office/drawing/2014/main" xmlns="" id="{BD5314C5-FCD2-6840-A57F-93563526CE7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xmlns="" id="{1140E177-70F0-4448-85FE-DA7F0F776ACE}"/>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68772" y="576972"/>
            <a:ext cx="469457" cy="469457"/>
          </a:xfrm>
          <a:prstGeom prst="rect">
            <a:avLst/>
          </a:prstGeom>
        </p:spPr>
      </p:pic>
      <p:sp>
        <p:nvSpPr>
          <p:cNvPr id="3" name="TextBox 2">
            <a:extLst>
              <a:ext uri="{FF2B5EF4-FFF2-40B4-BE49-F238E27FC236}">
                <a16:creationId xmlns:a16="http://schemas.microsoft.com/office/drawing/2014/main" xmlns="" id="{D5D29BEC-04F4-6A40-90D7-EEE793C9FEE0}"/>
              </a:ext>
            </a:extLst>
          </p:cNvPr>
          <p:cNvSpPr txBox="1"/>
          <p:nvPr/>
        </p:nvSpPr>
        <p:spPr>
          <a:xfrm>
            <a:off x="2501453" y="492661"/>
            <a:ext cx="7082091" cy="634341"/>
          </a:xfrm>
          <a:prstGeom prst="rect">
            <a:avLst/>
          </a:prstGeom>
          <a:noFill/>
        </p:spPr>
        <p:txBody>
          <a:bodyPr wrap="square" rtlCol="0">
            <a:spAutoFit/>
          </a:bodyPr>
          <a:lstStyle/>
          <a:p>
            <a:pPr algn="just" defTabSz="1219170">
              <a:lnSpc>
                <a:spcPct val="150000"/>
              </a:lnSpc>
              <a:buClr>
                <a:srgbClr val="000000"/>
              </a:buClr>
              <a:defRPr/>
            </a:pPr>
            <a:r>
              <a:rPr lang="vi-VN" sz="2667" b="1" kern="0" dirty="0">
                <a:solidFill>
                  <a:srgbClr val="17479D"/>
                </a:solidFill>
                <a:latin typeface="+mj-lt"/>
                <a:cs typeface="Arial"/>
                <a:sym typeface="Arial"/>
              </a:rPr>
              <a:t>Chọn </a:t>
            </a:r>
            <a:r>
              <a:rPr lang="vi-VN" sz="2667" b="1" kern="0" dirty="0">
                <a:solidFill>
                  <a:srgbClr val="FF0000"/>
                </a:solidFill>
                <a:latin typeface="+mj-lt"/>
                <a:cs typeface="Arial"/>
                <a:sym typeface="Arial"/>
              </a:rPr>
              <a:t>ng </a:t>
            </a:r>
            <a:r>
              <a:rPr lang="vi-VN" sz="2667" b="1" kern="0" dirty="0">
                <a:solidFill>
                  <a:srgbClr val="17479D"/>
                </a:solidFill>
                <a:latin typeface="+mj-lt"/>
                <a:cs typeface="Arial"/>
                <a:sym typeface="Arial"/>
              </a:rPr>
              <a:t>hoặc </a:t>
            </a:r>
            <a:r>
              <a:rPr lang="vi-VN" sz="2667" b="1" kern="0" dirty="0">
                <a:solidFill>
                  <a:srgbClr val="FF0000"/>
                </a:solidFill>
                <a:latin typeface="+mj-lt"/>
                <a:cs typeface="Arial"/>
                <a:sym typeface="Arial"/>
              </a:rPr>
              <a:t>ngh</a:t>
            </a:r>
            <a:r>
              <a:rPr lang="vi-VN" sz="2667" b="1" kern="0" dirty="0">
                <a:solidFill>
                  <a:srgbClr val="17479D"/>
                </a:solidFill>
                <a:latin typeface="+mj-lt"/>
                <a:cs typeface="Arial"/>
                <a:sym typeface="Arial"/>
              </a:rPr>
              <a:t> thay cho ô vuông.</a:t>
            </a:r>
          </a:p>
        </p:txBody>
      </p:sp>
      <p:grpSp>
        <p:nvGrpSpPr>
          <p:cNvPr id="9" name="Group 8">
            <a:extLst>
              <a:ext uri="{FF2B5EF4-FFF2-40B4-BE49-F238E27FC236}">
                <a16:creationId xmlns:a16="http://schemas.microsoft.com/office/drawing/2014/main" xmlns="" id="{D0F5C1CE-5D69-A34F-A998-7A729CD09BF1}"/>
              </a:ext>
            </a:extLst>
          </p:cNvPr>
          <p:cNvGrpSpPr/>
          <p:nvPr/>
        </p:nvGrpSpPr>
        <p:grpSpPr>
          <a:xfrm>
            <a:off x="2080104" y="1402945"/>
            <a:ext cx="7082091" cy="4196662"/>
            <a:chOff x="-528710" y="1475768"/>
            <a:chExt cx="5311568" cy="3147497"/>
          </a:xfrm>
          <a:noFill/>
        </p:grpSpPr>
        <p:sp>
          <p:nvSpPr>
            <p:cNvPr id="5" name="Rectangle 4">
              <a:extLst>
                <a:ext uri="{FF2B5EF4-FFF2-40B4-BE49-F238E27FC236}">
                  <a16:creationId xmlns:a16="http://schemas.microsoft.com/office/drawing/2014/main" xmlns="" id="{F3A00893-BE8B-5B41-BEEC-11F2E7ED6F7E}"/>
                </a:ext>
              </a:extLst>
            </p:cNvPr>
            <p:cNvSpPr/>
            <p:nvPr/>
          </p:nvSpPr>
          <p:spPr>
            <a:xfrm>
              <a:off x="-528710" y="1475768"/>
              <a:ext cx="5311568" cy="3147497"/>
            </a:xfrm>
            <a:prstGeom prst="rect">
              <a:avLst/>
            </a:prstGeom>
            <a:grpFill/>
            <a:ln w="19050">
              <a:noFill/>
              <a:extLst>
                <a:ext uri="{C807C97D-BFC1-408E-A445-0C87EB9F89A2}">
                  <ask:lineSketchStyleProps xmlns:ask="http://schemas.microsoft.com/office/drawing/2018/sketchyshapes" xmlns="" sd="86837363">
                    <a:custGeom>
                      <a:avLst/>
                      <a:gdLst>
                        <a:gd name="connsiteX0" fmla="*/ 0 w 5311568"/>
                        <a:gd name="connsiteY0" fmla="*/ 0 h 3066224"/>
                        <a:gd name="connsiteX1" fmla="*/ 5311568 w 5311568"/>
                        <a:gd name="connsiteY1" fmla="*/ 0 h 3066224"/>
                        <a:gd name="connsiteX2" fmla="*/ 5311568 w 5311568"/>
                        <a:gd name="connsiteY2" fmla="*/ 3066224 h 3066224"/>
                        <a:gd name="connsiteX3" fmla="*/ 0 w 5311568"/>
                        <a:gd name="connsiteY3" fmla="*/ 3066224 h 3066224"/>
                        <a:gd name="connsiteX4" fmla="*/ 0 w 5311568"/>
                        <a:gd name="connsiteY4" fmla="*/ 0 h 306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568" h="3066224" fill="none" extrusionOk="0">
                          <a:moveTo>
                            <a:pt x="0" y="0"/>
                          </a:moveTo>
                          <a:cubicBezTo>
                            <a:pt x="1222096" y="106216"/>
                            <a:pt x="4711211" y="-142119"/>
                            <a:pt x="5311568" y="0"/>
                          </a:cubicBezTo>
                          <a:cubicBezTo>
                            <a:pt x="5311057" y="1098859"/>
                            <a:pt x="5310798" y="1749720"/>
                            <a:pt x="5311568" y="3066224"/>
                          </a:cubicBezTo>
                          <a:cubicBezTo>
                            <a:pt x="3620501" y="3036996"/>
                            <a:pt x="892547" y="3050530"/>
                            <a:pt x="0" y="3066224"/>
                          </a:cubicBezTo>
                          <a:cubicBezTo>
                            <a:pt x="-56229" y="2395705"/>
                            <a:pt x="-65128" y="830806"/>
                            <a:pt x="0" y="0"/>
                          </a:cubicBezTo>
                          <a:close/>
                        </a:path>
                        <a:path w="5311568" h="3066224" stroke="0" extrusionOk="0">
                          <a:moveTo>
                            <a:pt x="0" y="0"/>
                          </a:moveTo>
                          <a:cubicBezTo>
                            <a:pt x="2146832" y="-71603"/>
                            <a:pt x="4243858" y="126493"/>
                            <a:pt x="5311568" y="0"/>
                          </a:cubicBezTo>
                          <a:cubicBezTo>
                            <a:pt x="5222378" y="854751"/>
                            <a:pt x="5467352" y="2644159"/>
                            <a:pt x="5311568" y="3066224"/>
                          </a:cubicBezTo>
                          <a:cubicBezTo>
                            <a:pt x="3654653" y="3111068"/>
                            <a:pt x="1916940" y="2909337"/>
                            <a:pt x="0" y="3066224"/>
                          </a:cubicBezTo>
                          <a:cubicBezTo>
                            <a:pt x="-31925" y="2026275"/>
                            <a:pt x="67210" y="1035094"/>
                            <a:pt x="0" y="0"/>
                          </a:cubicBezTo>
                          <a:close/>
                        </a:path>
                      </a:pathLst>
                    </a:custGeom>
                    <ask:type>
                      <ask:lineSketchCurved/>
                    </ask:type>
                  </ask:lineSketchStyleProps>
                </a:ext>
              </a:extLst>
            </a:ln>
          </p:spPr>
          <p:txBody>
            <a:bodyPr wrap="square" anchor="b">
              <a:spAutoFit/>
            </a:bodyPr>
            <a:lstStyle/>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Cuốc con về                   hè</a:t>
              </a:r>
            </a:p>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Trong đầm sen bát  </a:t>
              </a:r>
            </a:p>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Lá xanh xoè ô che</a:t>
              </a:r>
            </a:p>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Hoa đưa hương ngào ngạt.</a:t>
              </a:r>
            </a:p>
            <a:p>
              <a:pPr algn="r" defTabSz="1219170">
                <a:lnSpc>
                  <a:spcPct val="200000"/>
                </a:lnSpc>
                <a:buClr>
                  <a:srgbClr val="000000"/>
                </a:buClr>
                <a:defRPr/>
              </a:pPr>
              <a:r>
                <a:rPr lang="x-none" sz="2667" kern="0" dirty="0">
                  <a:solidFill>
                    <a:srgbClr val="000000"/>
                  </a:solidFill>
                  <a:latin typeface="+mj-lt"/>
                  <a:ea typeface="Calibri" panose="020F0502020204030204" pitchFamily="34" charset="0"/>
                  <a:cs typeface="Arial"/>
                  <a:sym typeface="Arial"/>
                </a:rPr>
                <a:t>(Nguyễn Văn Chương)</a:t>
              </a:r>
              <a:endParaRPr lang="vi-VN" sz="2667" kern="0" dirty="0">
                <a:solidFill>
                  <a:srgbClr val="000000"/>
                </a:solidFill>
                <a:latin typeface="+mj-lt"/>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xmlns="" id="{1FFB1E92-CFF9-E147-B911-E623B6E48522}"/>
                </a:ext>
              </a:extLst>
            </p:cNvPr>
            <p:cNvSpPr/>
            <p:nvPr/>
          </p:nvSpPr>
          <p:spPr>
            <a:xfrm>
              <a:off x="1269637" y="1811294"/>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sp>
          <p:nvSpPr>
            <p:cNvPr id="22" name="Rectangle 21">
              <a:extLst>
                <a:ext uri="{FF2B5EF4-FFF2-40B4-BE49-F238E27FC236}">
                  <a16:creationId xmlns:a16="http://schemas.microsoft.com/office/drawing/2014/main" xmlns="" id="{B8600C9E-429F-0547-A61E-1698C59A51EA}"/>
                </a:ext>
              </a:extLst>
            </p:cNvPr>
            <p:cNvSpPr/>
            <p:nvPr/>
          </p:nvSpPr>
          <p:spPr>
            <a:xfrm>
              <a:off x="2011671" y="2439255"/>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grpSp>
      <p:sp>
        <p:nvSpPr>
          <p:cNvPr id="14" name="Rectangle 13">
            <a:extLst>
              <a:ext uri="{FF2B5EF4-FFF2-40B4-BE49-F238E27FC236}">
                <a16:creationId xmlns:a16="http://schemas.microsoft.com/office/drawing/2014/main" xmlns="" id="{0575EFEA-A3F3-C84B-B2F5-8FEE838EED2B}"/>
              </a:ext>
            </a:extLst>
          </p:cNvPr>
          <p:cNvSpPr/>
          <p:nvPr/>
        </p:nvSpPr>
        <p:spPr>
          <a:xfrm>
            <a:off x="4066819" y="1793788"/>
            <a:ext cx="1701157" cy="584775"/>
          </a:xfrm>
          <a:prstGeom prst="rect">
            <a:avLst/>
          </a:prstGeom>
        </p:spPr>
        <p:txBody>
          <a:bodyPr wrap="square">
            <a:spAutoFit/>
          </a:bodyPr>
          <a:lstStyle/>
          <a:p>
            <a:pPr algn="ctr" defTabSz="1219170">
              <a:buClr>
                <a:srgbClr val="000000"/>
              </a:buClr>
              <a:defRPr/>
            </a:pPr>
            <a:r>
              <a:rPr lang="en-US" sz="3200" kern="0" dirty="0">
                <a:solidFill>
                  <a:srgbClr val="FF0000"/>
                </a:solidFill>
                <a:latin typeface="+mj-lt"/>
                <a:cs typeface="Arial"/>
                <a:sym typeface="Arial"/>
              </a:rPr>
              <a:t>n</a:t>
            </a:r>
            <a:r>
              <a:rPr lang="vi-VN" sz="3200" kern="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Arial"/>
              </a:rPr>
              <a:t>ghỉ</a:t>
            </a:r>
            <a:endParaRPr lang="x-none" sz="32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6" name="Rectangle 25">
            <a:extLst>
              <a:ext uri="{FF2B5EF4-FFF2-40B4-BE49-F238E27FC236}">
                <a16:creationId xmlns:a16="http://schemas.microsoft.com/office/drawing/2014/main" xmlns="" id="{F0764737-0A8E-7740-B92E-A5CA1D85AC22}"/>
              </a:ext>
            </a:extLst>
          </p:cNvPr>
          <p:cNvSpPr/>
          <p:nvPr/>
        </p:nvSpPr>
        <p:spPr>
          <a:xfrm>
            <a:off x="5630011" y="2599363"/>
            <a:ext cx="994183" cy="584775"/>
          </a:xfrm>
          <a:prstGeom prst="rect">
            <a:avLst/>
          </a:prstGeom>
        </p:spPr>
        <p:txBody>
          <a:bodyPr wrap="none">
            <a:spAutoFit/>
          </a:bodyPr>
          <a:lstStyle/>
          <a:p>
            <a:pPr defTabSz="1219170">
              <a:buClr>
                <a:srgbClr val="000000"/>
              </a:buClr>
              <a:defRPr/>
            </a:pPr>
            <a:r>
              <a:rPr lang="x-none" sz="3200" kern="0" dirty="0">
                <a:solidFill>
                  <a:srgbClr val="FF0000"/>
                </a:solidFill>
                <a:latin typeface="Tahoma" panose="020B0604030504040204" pitchFamily="34" charset="0"/>
                <a:ea typeface="Tahoma" panose="020B0604030504040204" pitchFamily="34" charset="0"/>
                <a:cs typeface="Tahoma" panose="020B0604030504040204" pitchFamily="34" charset="0"/>
                <a:sym typeface="Arial"/>
              </a:rPr>
              <a:t>ngát</a:t>
            </a:r>
          </a:p>
        </p:txBody>
      </p:sp>
    </p:spTree>
    <p:extLst>
      <p:ext uri="{BB962C8B-B14F-4D97-AF65-F5344CB8AC3E}">
        <p14:creationId xmlns:p14="http://schemas.microsoft.com/office/powerpoint/2010/main" val="29885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7F940E-EC3B-C04B-BF84-A079CC797EAB}"/>
              </a:ext>
            </a:extLst>
          </p:cNvPr>
          <p:cNvSpPr txBox="1"/>
          <p:nvPr/>
        </p:nvSpPr>
        <p:spPr>
          <a:xfrm>
            <a:off x="2754637" y="594331"/>
            <a:ext cx="7082091" cy="579967"/>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17479D"/>
                </a:solidFill>
                <a:latin typeface="+mj-lt"/>
                <a:cs typeface="Arial"/>
                <a:sym typeface="Arial"/>
              </a:rPr>
              <a:t>Chọn a hoặc b </a:t>
            </a:r>
          </a:p>
        </p:txBody>
      </p:sp>
      <p:pic>
        <p:nvPicPr>
          <p:cNvPr id="3" name="Picture 2">
            <a:extLst>
              <a:ext uri="{FF2B5EF4-FFF2-40B4-BE49-F238E27FC236}">
                <a16:creationId xmlns:a16="http://schemas.microsoft.com/office/drawing/2014/main" xmlns=""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428" y="676847"/>
            <a:ext cx="471619" cy="471619"/>
          </a:xfrm>
          <a:prstGeom prst="rect">
            <a:avLst/>
          </a:prstGeom>
        </p:spPr>
      </p:pic>
      <p:sp>
        <p:nvSpPr>
          <p:cNvPr id="9" name="TextBox 8">
            <a:extLst>
              <a:ext uri="{FF2B5EF4-FFF2-40B4-BE49-F238E27FC236}">
                <a16:creationId xmlns:a16="http://schemas.microsoft.com/office/drawing/2014/main" xmlns="" id="{DA5991B2-32D7-2D4C-B927-082A670A87A4}"/>
              </a:ext>
            </a:extLst>
          </p:cNvPr>
          <p:cNvSpPr txBox="1"/>
          <p:nvPr/>
        </p:nvSpPr>
        <p:spPr>
          <a:xfrm>
            <a:off x="2544238" y="1282056"/>
            <a:ext cx="6402217" cy="634341"/>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a) </a:t>
            </a:r>
            <a:r>
              <a:rPr lang="vi-VN" sz="2400" kern="0" dirty="0">
                <a:solidFill>
                  <a:srgbClr val="000000"/>
                </a:solidFill>
                <a:latin typeface="+mj-lt"/>
                <a:cs typeface="Arial"/>
                <a:sym typeface="Arial"/>
              </a:rPr>
              <a:t>Chọn </a:t>
            </a:r>
            <a:r>
              <a:rPr lang="vi-VN" sz="2667" b="1" kern="0" dirty="0">
                <a:solidFill>
                  <a:srgbClr val="FF0000"/>
                </a:solidFill>
                <a:latin typeface="+mj-lt"/>
                <a:cs typeface="Arial"/>
                <a:sym typeface="Arial"/>
              </a:rPr>
              <a:t>r</a:t>
            </a:r>
            <a:r>
              <a:rPr lang="vi-VN" sz="2667" kern="0" dirty="0">
                <a:solidFill>
                  <a:srgbClr val="000000"/>
                </a:solidFill>
                <a:latin typeface="+mj-lt"/>
                <a:cs typeface="Arial"/>
                <a:sym typeface="Arial"/>
              </a:rPr>
              <a:t>, </a:t>
            </a:r>
            <a:r>
              <a:rPr lang="vi-VN" sz="2667" b="1" kern="0" dirty="0">
                <a:solidFill>
                  <a:srgbClr val="FF0000"/>
                </a:solidFill>
                <a:latin typeface="+mj-lt"/>
                <a:cs typeface="Arial"/>
                <a:sym typeface="Arial"/>
              </a:rPr>
              <a:t>d</a:t>
            </a:r>
            <a:r>
              <a:rPr lang="vi-VN" sz="2667" kern="0" dirty="0">
                <a:solidFill>
                  <a:srgbClr val="000000"/>
                </a:solidFill>
                <a:latin typeface="+mj-lt"/>
                <a:cs typeface="Arial"/>
                <a:sym typeface="Arial"/>
              </a:rPr>
              <a:t> </a:t>
            </a:r>
            <a:r>
              <a:rPr lang="vi-VN" sz="2400" kern="0" dirty="0">
                <a:solidFill>
                  <a:srgbClr val="000000"/>
                </a:solidFill>
                <a:latin typeface="+mj-lt"/>
                <a:cs typeface="Arial"/>
                <a:sym typeface="Arial"/>
              </a:rPr>
              <a:t>hoặc </a:t>
            </a:r>
            <a:r>
              <a:rPr lang="vi-VN" sz="2667" b="1" kern="0" dirty="0">
                <a:solidFill>
                  <a:srgbClr val="FF0000"/>
                </a:solidFill>
                <a:latin typeface="+mj-lt"/>
                <a:cs typeface="Arial"/>
                <a:sym typeface="Arial"/>
              </a:rPr>
              <a:t>gi</a:t>
            </a:r>
            <a:r>
              <a:rPr lang="vi-VN" sz="2400" kern="0" dirty="0">
                <a:solidFill>
                  <a:srgbClr val="000000"/>
                </a:solidFill>
                <a:latin typeface="+mj-lt"/>
                <a:cs typeface="Arial"/>
                <a:sym typeface="Arial"/>
              </a:rPr>
              <a:t> thay cho ô vuông</a:t>
            </a:r>
          </a:p>
        </p:txBody>
      </p:sp>
      <p:grpSp>
        <p:nvGrpSpPr>
          <p:cNvPr id="5" name="Group 4">
            <a:extLst>
              <a:ext uri="{FF2B5EF4-FFF2-40B4-BE49-F238E27FC236}">
                <a16:creationId xmlns:a16="http://schemas.microsoft.com/office/drawing/2014/main" xmlns="" id="{7F3FAC21-B224-DC48-9C2F-3D971B7C3D60}"/>
              </a:ext>
            </a:extLst>
          </p:cNvPr>
          <p:cNvGrpSpPr/>
          <p:nvPr/>
        </p:nvGrpSpPr>
        <p:grpSpPr>
          <a:xfrm>
            <a:off x="3316147" y="2293390"/>
            <a:ext cx="6263832" cy="3170740"/>
            <a:chOff x="1344110" y="1720042"/>
            <a:chExt cx="4697874" cy="2378055"/>
          </a:xfrm>
        </p:grpSpPr>
        <p:sp>
          <p:nvSpPr>
            <p:cNvPr id="4" name="Rectangle 3">
              <a:extLst>
                <a:ext uri="{FF2B5EF4-FFF2-40B4-BE49-F238E27FC236}">
                  <a16:creationId xmlns:a16="http://schemas.microsoft.com/office/drawing/2014/main" xmlns="" id="{795184D0-493B-9D40-A318-071FD9BE94D2}"/>
                </a:ext>
              </a:extLst>
            </p:cNvPr>
            <p:cNvSpPr/>
            <p:nvPr/>
          </p:nvSpPr>
          <p:spPr>
            <a:xfrm>
              <a:off x="1344110" y="1720042"/>
              <a:ext cx="4697874" cy="2378055"/>
            </a:xfrm>
            <a:prstGeom prst="rect">
              <a:avLst/>
            </a:prstGeom>
          </p:spPr>
          <p:txBody>
            <a:bodyPr wrap="square">
              <a:spAutoFit/>
            </a:bodyPr>
            <a:lstStyle/>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Mưa          </a:t>
              </a:r>
              <a:r>
                <a:rPr lang="vi-VN" sz="2667" kern="0" dirty="0" smtClean="0">
                  <a:solidFill>
                    <a:srgbClr val="000000"/>
                  </a:solidFill>
                  <a:latin typeface="+mj-lt"/>
                  <a:ea typeface="Calibri" panose="020F0502020204030204" pitchFamily="34" charset="0"/>
                  <a:cs typeface="Arial"/>
                  <a:sym typeface="Arial"/>
                </a:rPr>
                <a:t>ăng </a:t>
              </a:r>
              <a:r>
                <a:rPr lang="en-US" sz="2667" kern="0" dirty="0" smtClean="0">
                  <a:solidFill>
                    <a:srgbClr val="000000"/>
                  </a:solidFill>
                  <a:latin typeface="+mj-lt"/>
                  <a:ea typeface="Calibri" panose="020F0502020204030204" pitchFamily="34" charset="0"/>
                  <a:cs typeface="Arial"/>
                  <a:sym typeface="Arial"/>
                </a:rPr>
                <a:t>   </a:t>
              </a:r>
              <a:r>
                <a:rPr lang="vi-VN" sz="2667" kern="0" dirty="0" smtClean="0">
                  <a:solidFill>
                    <a:srgbClr val="000000"/>
                  </a:solidFill>
                  <a:latin typeface="+mj-lt"/>
                  <a:ea typeface="Calibri" panose="020F0502020204030204" pitchFamily="34" charset="0"/>
                  <a:cs typeface="Arial"/>
                  <a:sym typeface="Arial"/>
                </a:rPr>
                <a:t>trên </a:t>
              </a:r>
              <a:r>
                <a:rPr lang="vi-VN" sz="2667" kern="0" dirty="0">
                  <a:solidFill>
                    <a:srgbClr val="000000"/>
                  </a:solidFill>
                  <a:latin typeface="+mj-lt"/>
                  <a:ea typeface="Calibri" panose="020F0502020204030204" pitchFamily="34" charset="0"/>
                  <a:cs typeface="Arial"/>
                  <a:sym typeface="Arial"/>
                </a:rPr>
                <a:t>đồng</a:t>
              </a:r>
              <a:endParaRPr lang="x-none" sz="2667" kern="0" dirty="0">
                <a:solidFill>
                  <a:srgbClr val="000000"/>
                </a:solidFill>
                <a:latin typeface="+mj-lt"/>
                <a:ea typeface="Calibri" panose="020F0502020204030204" pitchFamily="34" charset="0"/>
                <a:cs typeface="Arial"/>
                <a:sym typeface="Arial"/>
              </a:endParaRPr>
            </a:p>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Uốn mềm ngọn lúa</a:t>
              </a:r>
              <a:endParaRPr lang="x-none" sz="2667" kern="0" dirty="0">
                <a:solidFill>
                  <a:srgbClr val="000000"/>
                </a:solidFill>
                <a:latin typeface="+mj-lt"/>
                <a:ea typeface="Calibri" panose="020F0502020204030204" pitchFamily="34" charset="0"/>
                <a:cs typeface="Arial"/>
                <a:sym typeface="Arial"/>
              </a:endParaRPr>
            </a:p>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Hoa xoan theo               ó</a:t>
              </a:r>
              <a:endParaRPr lang="x-none" sz="2667" kern="0" dirty="0">
                <a:solidFill>
                  <a:srgbClr val="000000"/>
                </a:solidFill>
                <a:latin typeface="+mj-lt"/>
                <a:ea typeface="Calibri" panose="020F0502020204030204" pitchFamily="34" charset="0"/>
                <a:cs typeface="Arial"/>
                <a:sym typeface="Arial"/>
              </a:endParaRPr>
            </a:p>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          </a:t>
              </a:r>
              <a:r>
                <a:rPr lang="vi-VN" sz="2667" kern="0" dirty="0" smtClean="0">
                  <a:solidFill>
                    <a:srgbClr val="000000"/>
                  </a:solidFill>
                  <a:latin typeface="+mj-lt"/>
                  <a:ea typeface="Calibri" panose="020F0502020204030204" pitchFamily="34" charset="0"/>
                  <a:cs typeface="Arial"/>
                  <a:sym typeface="Arial"/>
                </a:rPr>
                <a:t>ải </a:t>
              </a:r>
              <a:r>
                <a:rPr lang="en-US" sz="2667" kern="0" dirty="0" smtClean="0">
                  <a:solidFill>
                    <a:srgbClr val="000000"/>
                  </a:solidFill>
                  <a:latin typeface="+mj-lt"/>
                  <a:ea typeface="Calibri" panose="020F0502020204030204" pitchFamily="34" charset="0"/>
                  <a:cs typeface="Arial"/>
                  <a:sym typeface="Arial"/>
                </a:rPr>
                <a:t>  </a:t>
              </a:r>
              <a:r>
                <a:rPr lang="vi-VN" sz="2667" kern="0" dirty="0" smtClean="0">
                  <a:solidFill>
                    <a:srgbClr val="000000"/>
                  </a:solidFill>
                  <a:latin typeface="+mj-lt"/>
                  <a:ea typeface="Calibri" panose="020F0502020204030204" pitchFamily="34" charset="0"/>
                  <a:cs typeface="Arial"/>
                  <a:sym typeface="Arial"/>
                </a:rPr>
                <a:t>tím </a:t>
              </a:r>
              <a:r>
                <a:rPr lang="vi-VN" sz="2667" kern="0" dirty="0">
                  <a:solidFill>
                    <a:srgbClr val="000000"/>
                  </a:solidFill>
                  <a:latin typeface="+mj-lt"/>
                  <a:ea typeface="Calibri" panose="020F0502020204030204" pitchFamily="34" charset="0"/>
                  <a:cs typeface="Arial"/>
                  <a:sym typeface="Arial"/>
                </a:rPr>
                <a:t>mặt đường.</a:t>
              </a:r>
              <a:endParaRPr lang="x-none" sz="2667" kern="0" dirty="0">
                <a:solidFill>
                  <a:srgbClr val="000000"/>
                </a:solidFill>
                <a:latin typeface="+mj-lt"/>
                <a:ea typeface="Calibri" panose="020F0502020204030204" pitchFamily="34" charset="0"/>
                <a:cs typeface="Arial"/>
                <a:sym typeface="Arial"/>
              </a:endParaRPr>
            </a:p>
            <a:p>
              <a:pPr algn="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	(Theo Nguyễn Bao)</a:t>
              </a:r>
              <a:endParaRPr lang="x-none" sz="2667" kern="0" dirty="0">
                <a:solidFill>
                  <a:srgbClr val="000000"/>
                </a:solidFill>
                <a:latin typeface="+mj-lt"/>
                <a:ea typeface="Calibri" panose="020F0502020204030204" pitchFamily="34" charset="0"/>
                <a:cs typeface="Arial"/>
                <a:sym typeface="Arial"/>
              </a:endParaRPr>
            </a:p>
          </p:txBody>
        </p:sp>
        <p:sp>
          <p:nvSpPr>
            <p:cNvPr id="15" name="Rectangle 14">
              <a:extLst>
                <a:ext uri="{FF2B5EF4-FFF2-40B4-BE49-F238E27FC236}">
                  <a16:creationId xmlns:a16="http://schemas.microsoft.com/office/drawing/2014/main" xmlns="" id="{54D5556E-C388-9B4C-878F-C7558BC40DCC}"/>
                </a:ext>
              </a:extLst>
            </p:cNvPr>
            <p:cNvSpPr/>
            <p:nvPr/>
          </p:nvSpPr>
          <p:spPr>
            <a:xfrm>
              <a:off x="2118266" y="1853308"/>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sp>
          <p:nvSpPr>
            <p:cNvPr id="16" name="Rectangle 15">
              <a:extLst>
                <a:ext uri="{FF2B5EF4-FFF2-40B4-BE49-F238E27FC236}">
                  <a16:creationId xmlns:a16="http://schemas.microsoft.com/office/drawing/2014/main" xmlns="" id="{2035F31D-A660-EC4F-A857-E45C695F9CB5}"/>
                </a:ext>
              </a:extLst>
            </p:cNvPr>
            <p:cNvSpPr/>
            <p:nvPr/>
          </p:nvSpPr>
          <p:spPr>
            <a:xfrm>
              <a:off x="3405850" y="2744519"/>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sp>
          <p:nvSpPr>
            <p:cNvPr id="17" name="Rectangle 16">
              <a:extLst>
                <a:ext uri="{FF2B5EF4-FFF2-40B4-BE49-F238E27FC236}">
                  <a16:creationId xmlns:a16="http://schemas.microsoft.com/office/drawing/2014/main" xmlns="" id="{430764F5-1AB2-3F4F-A869-7A3C3A574181}"/>
                </a:ext>
              </a:extLst>
            </p:cNvPr>
            <p:cNvSpPr/>
            <p:nvPr/>
          </p:nvSpPr>
          <p:spPr>
            <a:xfrm>
              <a:off x="1448863" y="3209475"/>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grpSp>
      <p:pic>
        <p:nvPicPr>
          <p:cNvPr id="19" name="Picture 2" descr="Lúa Vàng Hình ảnh | Định dạng hình ảnh PNG 400280211| vn.lovepik.com">
            <a:extLst>
              <a:ext uri="{FF2B5EF4-FFF2-40B4-BE49-F238E27FC236}">
                <a16:creationId xmlns:a16="http://schemas.microsoft.com/office/drawing/2014/main" xmlns="" id="{FE247E19-03EE-0147-869A-88D815E3722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8946455" y="-652928"/>
            <a:ext cx="1813932" cy="2920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a:extLst>
              <a:ext uri="{FF2B5EF4-FFF2-40B4-BE49-F238E27FC236}">
                <a16:creationId xmlns:a16="http://schemas.microsoft.com/office/drawing/2014/main" xmlns="" id="{468D9E63-94C6-354F-874E-291247AEC5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82779" y="4964528"/>
            <a:ext cx="2760792" cy="193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9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4E123E-802F-634C-BDB8-04C4E9E2376F}"/>
              </a:ext>
            </a:extLst>
          </p:cNvPr>
          <p:cNvSpPr txBox="1"/>
          <p:nvPr/>
        </p:nvSpPr>
        <p:spPr>
          <a:xfrm>
            <a:off x="2322752" y="691255"/>
            <a:ext cx="8013440" cy="579582"/>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b) </a:t>
            </a:r>
            <a:r>
              <a:rPr lang="vi-VN" sz="2400" kern="0" dirty="0">
                <a:solidFill>
                  <a:srgbClr val="000000"/>
                </a:solidFill>
                <a:latin typeface="+mj-lt"/>
                <a:ea typeface="Calibri" panose="020F0502020204030204" pitchFamily="34" charset="0"/>
                <a:cs typeface="Times New Roman" panose="02020603050405020304" pitchFamily="18" charset="0"/>
                <a:sym typeface="Arial"/>
              </a:rPr>
              <a:t>Chọn tiếng trong hoặc đơn thay cho ô vuông.</a:t>
            </a:r>
            <a:r>
              <a:rPr lang="x-none" sz="2400" kern="0" dirty="0">
                <a:solidFill>
                  <a:srgbClr val="000000"/>
                </a:solidFill>
                <a:latin typeface="+mj-lt"/>
                <a:cs typeface="Arial"/>
                <a:sym typeface="Arial"/>
              </a:rPr>
              <a:t> </a:t>
            </a:r>
            <a:endParaRPr lang="vi-VN" sz="2400" kern="0" dirty="0">
              <a:solidFill>
                <a:srgbClr val="000000"/>
              </a:solidFill>
              <a:latin typeface="+mj-lt"/>
              <a:cs typeface="Arial"/>
              <a:sym typeface="Arial"/>
            </a:endParaRPr>
          </a:p>
        </p:txBody>
      </p:sp>
      <p:grpSp>
        <p:nvGrpSpPr>
          <p:cNvPr id="26" name="Group 25">
            <a:extLst>
              <a:ext uri="{FF2B5EF4-FFF2-40B4-BE49-F238E27FC236}">
                <a16:creationId xmlns:a16="http://schemas.microsoft.com/office/drawing/2014/main" xmlns="" id="{5601F4A3-4F26-2843-A429-296FF2C55FA3}"/>
              </a:ext>
            </a:extLst>
          </p:cNvPr>
          <p:cNvGrpSpPr/>
          <p:nvPr/>
        </p:nvGrpSpPr>
        <p:grpSpPr>
          <a:xfrm>
            <a:off x="2089543" y="1525710"/>
            <a:ext cx="8197585" cy="3046988"/>
            <a:chOff x="345209" y="1164453"/>
            <a:chExt cx="6148189" cy="2285241"/>
          </a:xfrm>
        </p:grpSpPr>
        <p:sp>
          <p:nvSpPr>
            <p:cNvPr id="5" name="Rectangle 4">
              <a:extLst>
                <a:ext uri="{FF2B5EF4-FFF2-40B4-BE49-F238E27FC236}">
                  <a16:creationId xmlns:a16="http://schemas.microsoft.com/office/drawing/2014/main" xmlns="" id="{EB2CFFF4-6CDF-804E-84CC-5E12102AEB29}"/>
                </a:ext>
              </a:extLst>
            </p:cNvPr>
            <p:cNvSpPr/>
            <p:nvPr/>
          </p:nvSpPr>
          <p:spPr>
            <a:xfrm>
              <a:off x="345209" y="1164453"/>
              <a:ext cx="6148189" cy="2285241"/>
            </a:xfrm>
            <a:prstGeom prst="rect">
              <a:avLst/>
            </a:prstGeom>
          </p:spPr>
          <p:txBody>
            <a:bodyPr wrap="square">
              <a:spAutoFit/>
            </a:bodyPr>
            <a:lstStyle/>
            <a:p>
              <a:pPr algn="just" defTabSz="1219170">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Vườn cây tươi tốt nhờ công (sức/sứt)     lao động của cô bác nông dân.</a:t>
              </a:r>
            </a:p>
            <a:p>
              <a:pPr algn="just" defTabSz="1219170">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Đầu xuân, dân làng nô (nức/nứt)    </a:t>
              </a:r>
              <a:r>
                <a:rPr lang="en-US" sz="2400" kern="0" dirty="0" smtClean="0">
                  <a:solidFill>
                    <a:srgbClr val="000000"/>
                  </a:solidFill>
                  <a:latin typeface="+mj-lt"/>
                  <a:ea typeface="Calibri" panose="020F0502020204030204" pitchFamily="34" charset="0"/>
                  <a:cs typeface="Arial"/>
                  <a:sym typeface="Arial"/>
                </a:rPr>
                <a:t>  </a:t>
              </a:r>
              <a:r>
                <a:rPr lang="vi-VN" sz="2400" kern="0" dirty="0" smtClean="0">
                  <a:solidFill>
                    <a:srgbClr val="000000"/>
                  </a:solidFill>
                  <a:latin typeface="+mj-lt"/>
                  <a:ea typeface="Calibri" panose="020F0502020204030204" pitchFamily="34" charset="0"/>
                  <a:cs typeface="Arial"/>
                  <a:sym typeface="Arial"/>
                </a:rPr>
                <a:t>ra </a:t>
              </a:r>
              <a:r>
                <a:rPr lang="vi-VN" sz="2400" kern="0" dirty="0">
                  <a:solidFill>
                    <a:srgbClr val="000000"/>
                  </a:solidFill>
                  <a:latin typeface="+mj-lt"/>
                  <a:ea typeface="Calibri" panose="020F0502020204030204" pitchFamily="34" charset="0"/>
                  <a:cs typeface="Arial"/>
                  <a:sym typeface="Arial"/>
                </a:rPr>
                <a:t>đồng để trồng cây.</a:t>
              </a:r>
            </a:p>
            <a:p>
              <a:pPr algn="just" defTabSz="1219170">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Nhiều loại củ, quả được dùng để làm (mức/ mứt)     </a:t>
              </a:r>
              <a:r>
                <a:rPr lang="vi-VN" sz="2400" kern="0" dirty="0" smtClean="0">
                  <a:solidFill>
                    <a:srgbClr val="FFFFFF"/>
                  </a:solidFill>
                  <a:latin typeface="+mj-lt"/>
                  <a:ea typeface="Calibri" panose="020F0502020204030204" pitchFamily="34" charset="0"/>
                  <a:cs typeface="Arial"/>
                  <a:sym typeface="Arial"/>
                </a:rPr>
                <a:t>mứ</a:t>
              </a:r>
              <a:r>
                <a:rPr lang="vi-VN" sz="2400" kern="0" dirty="0" smtClean="0">
                  <a:solidFill>
                    <a:srgbClr val="000000"/>
                  </a:solidFill>
                  <a:latin typeface="+mj-lt"/>
                  <a:ea typeface="Calibri" panose="020F0502020204030204" pitchFamily="34" charset="0"/>
                  <a:cs typeface="Arial"/>
                  <a:sym typeface="Arial"/>
                </a:rPr>
                <a:t>Tết</a:t>
              </a:r>
              <a:r>
                <a:rPr lang="vi-VN" sz="2400" kern="0" dirty="0">
                  <a:solidFill>
                    <a:srgbClr val="000000"/>
                  </a:solidFill>
                  <a:latin typeface="+mj-lt"/>
                  <a:ea typeface="Calibri" panose="020F0502020204030204" pitchFamily="34" charset="0"/>
                  <a:cs typeface="Arial"/>
                  <a:sym typeface="Arial"/>
                </a:rPr>
                <a:t>.</a:t>
              </a:r>
            </a:p>
          </p:txBody>
        </p:sp>
        <p:sp>
          <p:nvSpPr>
            <p:cNvPr id="6" name="Rectangle 5">
              <a:extLst>
                <a:ext uri="{FF2B5EF4-FFF2-40B4-BE49-F238E27FC236}">
                  <a16:creationId xmlns:a16="http://schemas.microsoft.com/office/drawing/2014/main" xmlns="" id="{B99530AD-C991-3249-918B-57A047968928}"/>
                </a:ext>
              </a:extLst>
            </p:cNvPr>
            <p:cNvSpPr/>
            <p:nvPr/>
          </p:nvSpPr>
          <p:spPr>
            <a:xfrm>
              <a:off x="4133221" y="1334474"/>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sp>
          <p:nvSpPr>
            <p:cNvPr id="22" name="Rectangle 21">
              <a:extLst>
                <a:ext uri="{FF2B5EF4-FFF2-40B4-BE49-F238E27FC236}">
                  <a16:creationId xmlns:a16="http://schemas.microsoft.com/office/drawing/2014/main" xmlns="" id="{FD95A5A9-F14B-DF4E-AD84-C31B14F84413}"/>
                </a:ext>
              </a:extLst>
            </p:cNvPr>
            <p:cNvSpPr/>
            <p:nvPr/>
          </p:nvSpPr>
          <p:spPr>
            <a:xfrm>
              <a:off x="3526150" y="2450350"/>
              <a:ext cx="328166" cy="306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sp>
          <p:nvSpPr>
            <p:cNvPr id="30" name="Rectangle 29">
              <a:extLst>
                <a:ext uri="{FF2B5EF4-FFF2-40B4-BE49-F238E27FC236}">
                  <a16:creationId xmlns:a16="http://schemas.microsoft.com/office/drawing/2014/main" xmlns="" id="{FD95A5A9-F14B-DF4E-AD84-C31B14F84413}"/>
                </a:ext>
              </a:extLst>
            </p:cNvPr>
            <p:cNvSpPr/>
            <p:nvPr/>
          </p:nvSpPr>
          <p:spPr>
            <a:xfrm>
              <a:off x="5173411" y="2988232"/>
              <a:ext cx="328166" cy="306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x-none" sz="1867" kern="0">
                <a:solidFill>
                  <a:srgbClr val="BAE5E4"/>
                </a:solidFill>
                <a:latin typeface="+mj-lt"/>
                <a:sym typeface="Arial"/>
              </a:endParaRPr>
            </a:p>
          </p:txBody>
        </p:sp>
      </p:grpSp>
      <p:sp>
        <p:nvSpPr>
          <p:cNvPr id="27" name="Oval 26">
            <a:extLst>
              <a:ext uri="{FF2B5EF4-FFF2-40B4-BE49-F238E27FC236}">
                <a16:creationId xmlns:a16="http://schemas.microsoft.com/office/drawing/2014/main" xmlns="" id="{835C70B7-6DB3-CD46-BFD8-F5CFA89FC699}"/>
              </a:ext>
            </a:extLst>
          </p:cNvPr>
          <p:cNvSpPr/>
          <p:nvPr/>
        </p:nvSpPr>
        <p:spPr>
          <a:xfrm>
            <a:off x="5966234" y="1770333"/>
            <a:ext cx="657412"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x-none" sz="1867" kern="0">
              <a:solidFill>
                <a:srgbClr val="BAE5E4"/>
              </a:solidFill>
              <a:latin typeface="+mj-lt"/>
              <a:sym typeface="Arial"/>
            </a:endParaRPr>
          </a:p>
        </p:txBody>
      </p:sp>
      <p:sp>
        <p:nvSpPr>
          <p:cNvPr id="28" name="Oval 27">
            <a:extLst>
              <a:ext uri="{FF2B5EF4-FFF2-40B4-BE49-F238E27FC236}">
                <a16:creationId xmlns:a16="http://schemas.microsoft.com/office/drawing/2014/main" xmlns="" id="{8CADC005-E5E7-7A44-A59F-518A7730CDD9}"/>
              </a:ext>
            </a:extLst>
          </p:cNvPr>
          <p:cNvSpPr/>
          <p:nvPr/>
        </p:nvSpPr>
        <p:spPr>
          <a:xfrm>
            <a:off x="5231881" y="3222309"/>
            <a:ext cx="514495" cy="5033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x-none" sz="1867" kern="0">
              <a:solidFill>
                <a:srgbClr val="BAE5E4"/>
              </a:solidFill>
              <a:latin typeface="+mj-lt"/>
              <a:sym typeface="Arial"/>
            </a:endParaRPr>
          </a:p>
        </p:txBody>
      </p:sp>
      <p:sp>
        <p:nvSpPr>
          <p:cNvPr id="29" name="Oval 28">
            <a:extLst>
              <a:ext uri="{FF2B5EF4-FFF2-40B4-BE49-F238E27FC236}">
                <a16:creationId xmlns:a16="http://schemas.microsoft.com/office/drawing/2014/main" xmlns="" id="{4A7AD4B2-3B9E-274C-932B-B0F20F5B4A52}"/>
              </a:ext>
            </a:extLst>
          </p:cNvPr>
          <p:cNvSpPr/>
          <p:nvPr/>
        </p:nvSpPr>
        <p:spPr>
          <a:xfrm>
            <a:off x="7593432" y="3957415"/>
            <a:ext cx="788568"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x-none" sz="1867" kern="0">
              <a:solidFill>
                <a:srgbClr val="BAE5E4"/>
              </a:solidFill>
              <a:latin typeface="+mj-lt"/>
              <a:sym typeface="Arial"/>
            </a:endParaRPr>
          </a:p>
        </p:txBody>
      </p:sp>
    </p:spTree>
    <p:extLst>
      <p:ext uri="{BB962C8B-B14F-4D97-AF65-F5344CB8AC3E}">
        <p14:creationId xmlns:p14="http://schemas.microsoft.com/office/powerpoint/2010/main" val="25290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257</Words>
  <Application>Microsoft Office PowerPoint</Application>
  <PresentationFormat>Custom</PresentationFormat>
  <Paragraphs>39</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Doodle Sketchbook by Slidesgo</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3</cp:revision>
  <dcterms:created xsi:type="dcterms:W3CDTF">2022-01-02T03:23:10Z</dcterms:created>
  <dcterms:modified xsi:type="dcterms:W3CDTF">2024-02-01T03:51:11Z</dcterms:modified>
</cp:coreProperties>
</file>