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6"/>
  </p:notesMasterIdLst>
  <p:sldIdLst>
    <p:sldId id="320" r:id="rId2"/>
    <p:sldId id="340" r:id="rId3"/>
    <p:sldId id="2007577129" r:id="rId4"/>
    <p:sldId id="2007577130" r:id="rId5"/>
    <p:sldId id="2007577131" r:id="rId6"/>
    <p:sldId id="364" r:id="rId7"/>
    <p:sldId id="365" r:id="rId8"/>
    <p:sldId id="325" r:id="rId9"/>
    <p:sldId id="2007577132" r:id="rId10"/>
    <p:sldId id="323" r:id="rId11"/>
    <p:sldId id="2007577133" r:id="rId12"/>
    <p:sldId id="366" r:id="rId13"/>
    <p:sldId id="290" r:id="rId14"/>
    <p:sldId id="327" r:id="rId15"/>
    <p:sldId id="328" r:id="rId16"/>
    <p:sldId id="367" r:id="rId17"/>
    <p:sldId id="2007577134" r:id="rId18"/>
    <p:sldId id="330" r:id="rId19"/>
    <p:sldId id="2007577135" r:id="rId20"/>
    <p:sldId id="2007577138" r:id="rId21"/>
    <p:sldId id="383" r:id="rId22"/>
    <p:sldId id="2007577137" r:id="rId23"/>
    <p:sldId id="384" r:id="rId24"/>
    <p:sldId id="357" r:id="rId25"/>
  </p:sldIdLst>
  <p:sldSz cx="6858000" cy="5143500"/>
  <p:notesSz cx="6858000" cy="9144000"/>
  <p:embeddedFontLst>
    <p:embeddedFont>
      <p:font typeface="HP001 4 hàng" panose="020B0603050302020204" pitchFamily="34" charset="0"/>
      <p:regular r:id="rId27"/>
      <p:bold r:id="rId28"/>
    </p:embeddedFont>
    <p:embeddedFont>
      <p:font typeface="Montserrat" panose="00000500000000000000" pitchFamily="2" charset="0"/>
      <p:regular r:id="rId29"/>
      <p:bold r:id="rId30"/>
      <p:italic r:id="rId31"/>
      <p:boldItalic r:id="rId32"/>
    </p:embeddedFont>
    <p:embeddedFont>
      <p:font typeface="iCiel Cadena" panose="020B0604020202020204" charset="0"/>
      <p:bold r:id="rId33"/>
    </p:embeddedFont>
    <p:embeddedFont>
      <p:font typeface="Kalam" panose="020B0604020202020204" charset="0"/>
      <p:regular r:id="rId34"/>
      <p:bold r:id="rId35"/>
    </p:embeddedFont>
    <p:embeddedFont>
      <p:font typeface="宋体" panose="02010600030101010101" pitchFamily="2" charset="-122"/>
      <p:regular r:id="rId36"/>
    </p:embeddedFont>
    <p:embeddedFont>
      <p:font typeface="宋体" panose="02010600030101010101" pitchFamily="2" charset="-122"/>
      <p:regular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8"/>
    <p:restoredTop sz="95846"/>
  </p:normalViewPr>
  <p:slideViewPr>
    <p:cSldViewPr snapToGrid="0">
      <p:cViewPr varScale="1">
        <p:scale>
          <a:sx n="97" d="100"/>
          <a:sy n="97" d="100"/>
        </p:scale>
        <p:origin x="10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8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876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22</a:t>
            </a:fld>
            <a:endParaRPr lang="zh-CN" altLang="en-US"/>
          </a:p>
        </p:txBody>
      </p:sp>
    </p:spTree>
    <p:extLst>
      <p:ext uri="{BB962C8B-B14F-4D97-AF65-F5344CB8AC3E}">
        <p14:creationId xmlns:p14="http://schemas.microsoft.com/office/powerpoint/2010/main" val="296109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4</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41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46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8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1488" y="4767264"/>
            <a:ext cx="1543050" cy="273844"/>
          </a:xfrm>
          <a:prstGeom prst="rect">
            <a:avLst/>
          </a:prstGeom>
        </p:spPr>
        <p:txBody>
          <a:bodyPr lIns="57607" tIns="28804" rIns="57607" bIns="28804"/>
          <a:lstStyle/>
          <a:p>
            <a:fld id="{D997B5FA-0921-464F-AAE1-844C04324D75}" type="datetimeFigureOut">
              <a:rPr lang="zh-CN" altLang="en-US" smtClean="0"/>
              <a:t>2022/2/9</a:t>
            </a:fld>
            <a:endParaRPr lang="zh-CN" altLang="en-US"/>
          </a:p>
        </p:txBody>
      </p:sp>
      <p:sp>
        <p:nvSpPr>
          <p:cNvPr id="5" name="Footer Placeholder 4"/>
          <p:cNvSpPr>
            <a:spLocks noGrp="1"/>
          </p:cNvSpPr>
          <p:nvPr>
            <p:ph type="ftr" sz="quarter" idx="11"/>
          </p:nvPr>
        </p:nvSpPr>
        <p:spPr>
          <a:xfrm>
            <a:off x="2271713" y="4767264"/>
            <a:ext cx="2314575" cy="273844"/>
          </a:xfrm>
          <a:prstGeom prst="rect">
            <a:avLst/>
          </a:prstGeom>
        </p:spPr>
        <p:txBody>
          <a:bodyPr lIns="57607" tIns="28804" rIns="57607" bIns="28804"/>
          <a:lstStyle/>
          <a:p>
            <a:endParaRPr lang="zh-CN" altLang="en-US"/>
          </a:p>
        </p:txBody>
      </p:sp>
      <p:sp>
        <p:nvSpPr>
          <p:cNvPr id="6" name="Slide Number Placeholder 5"/>
          <p:cNvSpPr>
            <a:spLocks noGrp="1"/>
          </p:cNvSpPr>
          <p:nvPr>
            <p:ph type="sldNum" sz="quarter" idx="12"/>
          </p:nvPr>
        </p:nvSpPr>
        <p:spPr>
          <a:xfrm>
            <a:off x="4843463" y="4767264"/>
            <a:ext cx="1543050" cy="273844"/>
          </a:xfrm>
          <a:prstGeom prst="rect">
            <a:avLst/>
          </a:prstGeom>
        </p:spPr>
        <p:txBody>
          <a:bodyPr lIns="57607" tIns="28804" rIns="57607" bIns="28804"/>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31866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7598" tIns="57598" rIns="57598" bIns="57598"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7598" tIns="57598" rIns="57598" bIns="57598"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7598" tIns="57598" rIns="57598" bIns="57598" anchor="ctr" anchorCtr="0">
            <a:noAutofit/>
          </a:bodyPr>
          <a:lstStyle/>
          <a:p>
            <a:endParaRPr>
              <a:solidFill>
                <a:prstClr val="black"/>
              </a:solidFill>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504348" y="1174780"/>
            <a:ext cx="5550461" cy="3605570"/>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88861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5"/>
            <a:ext cx="6858000" cy="2619375"/>
          </a:xfrm>
          <a:prstGeom prst="rect">
            <a:avLst/>
          </a:prstGeom>
        </p:spPr>
      </p:pic>
      <p:grpSp>
        <p:nvGrpSpPr>
          <p:cNvPr id="4" name="组合 3"/>
          <p:cNvGrpSpPr/>
          <p:nvPr userDrawn="1"/>
        </p:nvGrpSpPr>
        <p:grpSpPr>
          <a:xfrm>
            <a:off x="-1069584" y="-55792"/>
            <a:ext cx="8605815"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47832838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0" y="25658"/>
            <a:ext cx="193154"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6723416" y="317293"/>
            <a:ext cx="148565"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06825" y="1"/>
            <a:ext cx="6732565"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12723" y="4918299"/>
            <a:ext cx="6454185"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672679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 id="2147483708" r:id="rId5"/>
    <p:sldLayoutId id="2147483709" r:id="rId6"/>
    <p:sldLayoutId id="2147483710" r:id="rId7"/>
    <p:sldLayoutId id="214748371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128053"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a.  Tròn như quả bóng màu xanh</a:t>
            </a:r>
            <a:endParaRPr lang="en-VN" sz="1600" dirty="0">
              <a:latin typeface="+mn-lt"/>
              <a:ea typeface="Calibri" panose="020F0502020204030204" pitchFamily="34" charset="0"/>
            </a:endParaRPr>
          </a:p>
          <a:p>
            <a:pPr>
              <a:lnSpc>
                <a:spcPct val="150000"/>
              </a:lnSpc>
            </a:pPr>
            <a:r>
              <a:rPr lang="vi-VN" sz="1600" dirty="0">
                <a:latin typeface="+mn-lt"/>
                <a:ea typeface="Calibri" panose="020F0502020204030204" pitchFamily="34" charset="0"/>
              </a:rPr>
              <a:t>Đung đưa trên cành chờ Tết trung thu.</a:t>
            </a:r>
            <a:endParaRPr lang="en-VN" sz="1600" dirty="0">
              <a:latin typeface="+mn-lt"/>
              <a:ea typeface="Calibri" panose="020F0502020204030204" pitchFamily="34" charset="0"/>
            </a:endParaRPr>
          </a:p>
          <a:p>
            <a:pPr algn="r">
              <a:lnSpc>
                <a:spcPct val="150000"/>
              </a:lnSpc>
            </a:pPr>
            <a:r>
              <a:rPr lang="vi-VN" sz="1600" dirty="0">
                <a:latin typeface="+mn-lt"/>
                <a:ea typeface="Calibri" panose="020F0502020204030204" pitchFamily="34" charset="0"/>
              </a:rPr>
              <a:t>(Là quả gì?)</a:t>
            </a:r>
            <a:endParaRPr lang="en-VN" sz="1600" dirty="0">
              <a:latin typeface="+mn-lt"/>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51109" cy="1200329"/>
          </a:xfrm>
          <a:prstGeom prst="rect">
            <a:avLst/>
          </a:prstGeom>
          <a:noFill/>
        </p:spPr>
        <p:txBody>
          <a:bodyPr wrap="none" rtlCol="0">
            <a:spAutoFit/>
          </a:bodyPr>
          <a:lstStyle/>
          <a:p>
            <a:pPr>
              <a:lnSpc>
                <a:spcPct val="150000"/>
              </a:lnSpc>
            </a:pPr>
            <a:r>
              <a:rPr lang="vi-VN" sz="1600" dirty="0">
                <a:latin typeface="+mn-lt"/>
                <a:ea typeface="Calibri" panose="020F0502020204030204" pitchFamily="34" charset="0"/>
              </a:rPr>
              <a:t>b. Quả gì vỏ có gai mềm</a:t>
            </a:r>
          </a:p>
          <a:p>
            <a:pPr>
              <a:lnSpc>
                <a:spcPct val="150000"/>
              </a:lnSpc>
            </a:pPr>
            <a:r>
              <a:rPr lang="vi-VN" sz="1600" dirty="0">
                <a:latin typeface="+mn-lt"/>
                <a:ea typeface="Calibri" panose="020F0502020204030204" pitchFamily="34" charset="0"/>
              </a:rPr>
              <a:t>Đến khi chín đỏ thoạt nhìn tưởng hoa?</a:t>
            </a:r>
          </a:p>
          <a:p>
            <a:pPr algn="r">
              <a:lnSpc>
                <a:spcPct val="150000"/>
              </a:lnSpc>
            </a:pPr>
            <a:r>
              <a:rPr lang="vi-VN" sz="1600" dirty="0">
                <a:latin typeface="+mn-lt"/>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mn-lt"/>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1015663"/>
          </a:xfrm>
          <a:prstGeom prst="rect">
            <a:avLst/>
          </a:prstGeom>
        </p:spPr>
        <p:txBody>
          <a:bodyPr wrap="square">
            <a:spAutoFit/>
          </a:bodyPr>
          <a:lstStyle/>
          <a:p>
            <a:pPr marL="44450" lvl="0" algn="just">
              <a:lnSpc>
                <a:spcPct val="150000"/>
              </a:lnSpc>
              <a:defRPr/>
            </a:pPr>
            <a:r>
              <a:rPr lang="vi-VN" sz="2000" dirty="0">
                <a:latin typeface="+mn-lt"/>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1015663"/>
          </a:xfrm>
          <a:prstGeom prst="rect">
            <a:avLst/>
          </a:prstGeom>
        </p:spPr>
        <p:txBody>
          <a:bodyPr wrap="square">
            <a:spAutoFit/>
          </a:bodyPr>
          <a:lstStyle/>
          <a:p>
            <a:pPr marL="44450" algn="just">
              <a:lnSpc>
                <a:spcPct val="150000"/>
              </a:lnSpc>
              <a:defRPr/>
            </a:pPr>
            <a:r>
              <a:rPr lang="vi-VN" sz="2000" dirty="0">
                <a:latin typeface="+mn-lt"/>
              </a:rPr>
              <a:t>   Nếu mùa nào cũng được thu hoạch thì thích lắm, phải không mẹ?</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4837047" y="2732078"/>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349479"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
        <p:nvSpPr>
          <p:cNvPr id="13" name="Rectangle: Rounded Corners 12">
            <a:extLst>
              <a:ext uri="{FF2B5EF4-FFF2-40B4-BE49-F238E27FC236}">
                <a16:creationId xmlns:a16="http://schemas.microsoft.com/office/drawing/2014/main" id="{8B020E9A-475D-4461-94C8-9AE3A3B542D2}"/>
              </a:ext>
            </a:extLst>
          </p:cNvPr>
          <p:cNvSpPr/>
          <p:nvPr/>
        </p:nvSpPr>
        <p:spPr>
          <a:xfrm>
            <a:off x="5380291" y="105088"/>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ĐỌC NHÓM</a:t>
            </a:r>
            <a:endParaRPr lang="en-US" b="1" dirty="0">
              <a:solidFill>
                <a:schemeClr val="accent5">
                  <a:lumMod val="50000"/>
                </a:schemeClr>
              </a:solidFill>
            </a:endParaRPr>
          </a:p>
        </p:txBody>
      </p:sp>
    </p:spTree>
    <p:extLst>
      <p:ext uri="{BB962C8B-B14F-4D97-AF65-F5344CB8AC3E}">
        <p14:creationId xmlns:p14="http://schemas.microsoft.com/office/powerpoint/2010/main" val="33549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6"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
        <p:nvSpPr>
          <p:cNvPr id="12" name="Rectangle: Rounded Corners 11">
            <a:extLst>
              <a:ext uri="{FF2B5EF4-FFF2-40B4-BE49-F238E27FC236}">
                <a16:creationId xmlns:a16="http://schemas.microsoft.com/office/drawing/2014/main" id="{2D21D3F5-C672-4693-9206-9922DCA00C90}"/>
              </a:ext>
            </a:extLst>
          </p:cNvPr>
          <p:cNvSpPr/>
          <p:nvPr/>
        </p:nvSpPr>
        <p:spPr>
          <a:xfrm>
            <a:off x="5380291" y="105088"/>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ĐỌC TOÀN VĂN BẢN</a:t>
            </a:r>
            <a:endParaRPr lang="en-US" b="1" dirty="0">
              <a:solidFill>
                <a:schemeClr val="accent5">
                  <a:lumMod val="50000"/>
                </a:schemeClr>
              </a:solidFill>
            </a:endParaRPr>
          </a:p>
        </p:txBody>
      </p:sp>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37624"/>
            <a:ext cx="2429621" cy="3179185"/>
          </a:xfrm>
          <a:prstGeom prst="rect">
            <a:avLst/>
          </a:prstGeom>
        </p:spPr>
      </p:pic>
      <p:sp>
        <p:nvSpPr>
          <p:cNvPr id="18" name="TextBox 17"/>
          <p:cNvSpPr txBox="1"/>
          <p:nvPr/>
        </p:nvSpPr>
        <p:spPr>
          <a:xfrm>
            <a:off x="2780498" y="1339755"/>
            <a:ext cx="3502883" cy="715581"/>
          </a:xfrm>
          <a:prstGeom prst="rect">
            <a:avLst/>
          </a:prstGeom>
          <a:noFill/>
        </p:spPr>
        <p:txBody>
          <a:bodyPr wrap="none" rtlCol="0">
            <a:spAutoFit/>
          </a:bodyPr>
          <a:lstStyle/>
          <a:p>
            <a:pPr algn="ctr" defTabSz="685783"/>
            <a:r>
              <a:rPr lang="vi-VN" altLang="zh-CN" sz="405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rPr>
              <a:t>TÌM HIỂU BÀI</a:t>
            </a:r>
            <a:endParaRPr lang="en-US" altLang="zh-CN" sz="405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23432" y="2481023"/>
            <a:ext cx="4234007" cy="501343"/>
          </a:xfrm>
          <a:prstGeom prst="rect">
            <a:avLst/>
          </a:prstGeom>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86" y="1700027"/>
            <a:ext cx="1738558" cy="1738558"/>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4112" y="3176604"/>
            <a:ext cx="5129213" cy="20502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3" presetClass="entr" presetSubtype="16" fill="hold" grpId="0" nodeType="withEffect">
                                  <p:stCondLst>
                                    <p:cond delay="125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500" fill="hold"/>
                                        <p:tgtEl>
                                          <p:spTgt spid="18"/>
                                        </p:tgtEl>
                                        <p:attrNameLst>
                                          <p:attrName>ppt_w</p:attrName>
                                        </p:attrNameLst>
                                      </p:cBhvr>
                                      <p:tavLst>
                                        <p:tav tm="0">
                                          <p:val>
                                            <p:fltVal val="0"/>
                                          </p:val>
                                        </p:tav>
                                        <p:tav tm="100000">
                                          <p:val>
                                            <p:strVal val="#ppt_w"/>
                                          </p:val>
                                        </p:tav>
                                      </p:tavLst>
                                    </p:anim>
                                    <p:anim calcmode="lin" valueType="num">
                                      <p:cBhvr>
                                        <p:cTn id="21" dur="1500" fill="hold"/>
                                        <p:tgtEl>
                                          <p:spTgt spid="18"/>
                                        </p:tgtEl>
                                        <p:attrNameLst>
                                          <p:attrName>ppt_h</p:attrName>
                                        </p:attrNameLst>
                                      </p:cBhvr>
                                      <p:tavLst>
                                        <p:tav tm="0">
                                          <p:val>
                                            <p:fltVal val="0"/>
                                          </p:val>
                                        </p:tav>
                                        <p:tav tm="100000">
                                          <p:val>
                                            <p:strVal val="#ppt_h"/>
                                          </p:val>
                                        </p:tav>
                                      </p:tavLst>
                                    </p:anim>
                                  </p:childTnLst>
                                </p:cTn>
                              </p:par>
                              <p:par>
                                <p:cTn id="22" presetID="8" presetClass="emph" presetSubtype="0" fill="hold" grpId="1" nodeType="withEffect">
                                  <p:stCondLst>
                                    <p:cond delay="1250"/>
                                  </p:stCondLst>
                                  <p:childTnLst>
                                    <p:animRot by="21600000">
                                      <p:cBhvr>
                                        <p:cTn id="23" dur="1500" fill="hold"/>
                                        <p:tgtEl>
                                          <p:spTgt spid="18"/>
                                        </p:tgtEl>
                                        <p:attrNameLst>
                                          <p:attrName>r</p:attrName>
                                        </p:attrNameLst>
                                      </p:cBhvr>
                                    </p:animRo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42" presetClass="entr" presetSubtype="0" fill="hold"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500"/>
                                        <p:tgtEl>
                                          <p:spTgt spid="22"/>
                                        </p:tgtEl>
                                      </p:cBhvr>
                                    </p:animEffect>
                                    <p:anim calcmode="lin" valueType="num">
                                      <p:cBhvr>
                                        <p:cTn id="31" dur="1500" fill="hold"/>
                                        <p:tgtEl>
                                          <p:spTgt spid="22"/>
                                        </p:tgtEl>
                                        <p:attrNameLst>
                                          <p:attrName>ppt_x</p:attrName>
                                        </p:attrNameLst>
                                      </p:cBhvr>
                                      <p:tavLst>
                                        <p:tav tm="0">
                                          <p:val>
                                            <p:strVal val="#ppt_x"/>
                                          </p:val>
                                        </p:tav>
                                        <p:tav tm="100000">
                                          <p:val>
                                            <p:strVal val="#ppt_x"/>
                                          </p:val>
                                        </p:tav>
                                      </p:tavLst>
                                    </p:anim>
                                    <p:anim calcmode="lin" valueType="num">
                                      <p:cBhvr>
                                        <p:cTn id="32"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mn-lt"/>
              </a:rPr>
              <a:t>TRẢ LỜI CÂU HỎI</a:t>
            </a:r>
            <a:endParaRPr lang="en-US" sz="3600" dirty="0">
              <a:solidFill>
                <a:schemeClr val="accent2"/>
              </a:solidFill>
              <a:latin typeface="+mn-lt"/>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2. </a:t>
            </a:r>
            <a:r>
              <a:rPr lang="vi-VN" sz="1800" dirty="0">
                <a:latin typeface="+mn-lt"/>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mn-lt"/>
              </a:rPr>
              <a:t>3. </a:t>
            </a:r>
            <a:r>
              <a:rPr lang="vi-VN" sz="1800" dirty="0">
                <a:latin typeface="+mn-lt"/>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chemeClr val="accent6">
                    <a:lumMod val="75000"/>
                  </a:schemeClr>
                </a:solidFill>
                <a:latin typeface="+mn-lt"/>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mn-lt"/>
              </a:rPr>
              <a:t>4. </a:t>
            </a:r>
            <a:r>
              <a:rPr lang="vi-VN" sz="1800" dirty="0">
                <a:latin typeface="+mn-lt"/>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mn-lt"/>
                <a:sym typeface="Wingdings" panose="05000000000000000000" pitchFamily="2" charset="2"/>
              </a:rPr>
              <a:t> </a:t>
            </a:r>
            <a:r>
              <a:rPr lang="vi-VN" sz="1800" dirty="0">
                <a:solidFill>
                  <a:srgbClr val="FF0000"/>
                </a:solidFill>
                <a:latin typeface="+mn-lt"/>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3817712"/>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j-lt"/>
                <a:sym typeface="Arial"/>
              </a:rPr>
              <a:t>     </a:t>
            </a:r>
            <a:r>
              <a:rPr lang="vi-VN" sz="1450" dirty="0">
                <a:latin typeface="+mj-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j-lt"/>
              </a:rPr>
              <a:t>     Minh ríu rít bên mẹ:</a:t>
            </a:r>
          </a:p>
          <a:p>
            <a:pPr marL="44450" algn="just">
              <a:lnSpc>
                <a:spcPct val="120000"/>
              </a:lnSpc>
              <a:defRPr/>
            </a:pPr>
            <a:r>
              <a:rPr lang="vi-VN" sz="1450" dirty="0">
                <a:latin typeface="+mj-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j-lt"/>
              </a:rPr>
              <a:t>     - Đúng thế con ạ.</a:t>
            </a:r>
          </a:p>
          <a:p>
            <a:pPr marL="44450" algn="just">
              <a:lnSpc>
                <a:spcPct val="120000"/>
              </a:lnSpc>
              <a:defRPr/>
            </a:pPr>
            <a:r>
              <a:rPr lang="vi-VN" sz="1450" dirty="0">
                <a:latin typeface="+mj-lt"/>
              </a:rPr>
              <a:t>     - Nếu mùa nào cũng được thu hoạch thì thích lắm, phải không mẹ?</a:t>
            </a:r>
          </a:p>
          <a:p>
            <a:pPr marL="44450" algn="just">
              <a:lnSpc>
                <a:spcPct val="120000"/>
              </a:lnSpc>
              <a:defRPr/>
            </a:pPr>
            <a:r>
              <a:rPr lang="vi-VN" sz="1450" dirty="0">
                <a:latin typeface="+mj-lt"/>
              </a:rPr>
              <a:t>     Mẹ âu yếm nhìn Minh và bảo:</a:t>
            </a:r>
          </a:p>
          <a:p>
            <a:pPr marL="44450" algn="just">
              <a:lnSpc>
                <a:spcPct val="120000"/>
              </a:lnSpc>
              <a:defRPr/>
            </a:pPr>
            <a:r>
              <a:rPr lang="vi-VN" sz="1450" dirty="0">
                <a:latin typeface="+mj-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j-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096687"/>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44492" y="4213261"/>
            <a:ext cx="342793" cy="377072"/>
          </a:xfrm>
          <a:prstGeom prst="rect">
            <a:avLst/>
          </a:prstGeom>
        </p:spPr>
      </p:pic>
      <p:sp>
        <p:nvSpPr>
          <p:cNvPr id="12" name="Rectangle: Rounded Corners 11">
            <a:extLst>
              <a:ext uri="{FF2B5EF4-FFF2-40B4-BE49-F238E27FC236}">
                <a16:creationId xmlns:a16="http://schemas.microsoft.com/office/drawing/2014/main" id="{F1721CE4-052B-411C-8477-D1DDBE7923C7}"/>
              </a:ext>
            </a:extLst>
          </p:cNvPr>
          <p:cNvSpPr/>
          <p:nvPr/>
        </p:nvSpPr>
        <p:spPr>
          <a:xfrm>
            <a:off x="5380291" y="105088"/>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LUYỆN ĐỌC LẠI</a:t>
            </a:r>
            <a:endParaRPr lang="en-US" b="1" dirty="0">
              <a:solidFill>
                <a:schemeClr val="accent5">
                  <a:lumMod val="50000"/>
                </a:schemeClr>
              </a:solidFill>
            </a:endParaRPr>
          </a:p>
        </p:txBody>
      </p:sp>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37624"/>
            <a:ext cx="2429621" cy="3179185"/>
          </a:xfrm>
          <a:prstGeom prst="rect">
            <a:avLst/>
          </a:prstGeom>
        </p:spPr>
      </p:pic>
      <p:sp>
        <p:nvSpPr>
          <p:cNvPr id="18" name="TextBox 17"/>
          <p:cNvSpPr txBox="1"/>
          <p:nvPr/>
        </p:nvSpPr>
        <p:spPr>
          <a:xfrm>
            <a:off x="2310819" y="1339755"/>
            <a:ext cx="4442242" cy="461665"/>
          </a:xfrm>
          <a:prstGeom prst="rect">
            <a:avLst/>
          </a:prstGeom>
          <a:noFill/>
        </p:spPr>
        <p:txBody>
          <a:bodyPr wrap="none" rtlCol="0">
            <a:spAutoFit/>
          </a:bodyPr>
          <a:lstStyle/>
          <a:p>
            <a:pPr algn="ctr" defTabSz="685783"/>
            <a:r>
              <a:rPr lang="vi-VN" altLang="zh-CN" sz="24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rPr>
              <a:t>LUYỆN TẬP THEO VĂN BẢN </a:t>
            </a:r>
            <a:endParaRPr lang="en-US" altLang="zh-CN" sz="24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23432" y="2481023"/>
            <a:ext cx="4234007" cy="501343"/>
          </a:xfrm>
          <a:prstGeom prst="rect">
            <a:avLst/>
          </a:prstGeom>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86" y="1700027"/>
            <a:ext cx="1738558" cy="1738558"/>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4112" y="3176604"/>
            <a:ext cx="5129213" cy="2050256"/>
          </a:xfrm>
          <a:prstGeom prst="rect">
            <a:avLst/>
          </a:prstGeom>
        </p:spPr>
      </p:pic>
    </p:spTree>
    <p:extLst>
      <p:ext uri="{BB962C8B-B14F-4D97-AF65-F5344CB8AC3E}">
        <p14:creationId xmlns:p14="http://schemas.microsoft.com/office/powerpoint/2010/main" val="3692154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3" presetClass="entr" presetSubtype="16" fill="hold" grpId="0" nodeType="withEffect">
                                  <p:stCondLst>
                                    <p:cond delay="125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500" fill="hold"/>
                                        <p:tgtEl>
                                          <p:spTgt spid="18"/>
                                        </p:tgtEl>
                                        <p:attrNameLst>
                                          <p:attrName>ppt_w</p:attrName>
                                        </p:attrNameLst>
                                      </p:cBhvr>
                                      <p:tavLst>
                                        <p:tav tm="0">
                                          <p:val>
                                            <p:fltVal val="0"/>
                                          </p:val>
                                        </p:tav>
                                        <p:tav tm="100000">
                                          <p:val>
                                            <p:strVal val="#ppt_w"/>
                                          </p:val>
                                        </p:tav>
                                      </p:tavLst>
                                    </p:anim>
                                    <p:anim calcmode="lin" valueType="num">
                                      <p:cBhvr>
                                        <p:cTn id="21" dur="1500" fill="hold"/>
                                        <p:tgtEl>
                                          <p:spTgt spid="18"/>
                                        </p:tgtEl>
                                        <p:attrNameLst>
                                          <p:attrName>ppt_h</p:attrName>
                                        </p:attrNameLst>
                                      </p:cBhvr>
                                      <p:tavLst>
                                        <p:tav tm="0">
                                          <p:val>
                                            <p:fltVal val="0"/>
                                          </p:val>
                                        </p:tav>
                                        <p:tav tm="100000">
                                          <p:val>
                                            <p:strVal val="#ppt_h"/>
                                          </p:val>
                                        </p:tav>
                                      </p:tavLst>
                                    </p:anim>
                                  </p:childTnLst>
                                </p:cTn>
                              </p:par>
                              <p:par>
                                <p:cTn id="22" presetID="8" presetClass="emph" presetSubtype="0" fill="hold" grpId="1" nodeType="withEffect">
                                  <p:stCondLst>
                                    <p:cond delay="1250"/>
                                  </p:stCondLst>
                                  <p:childTnLst>
                                    <p:animRot by="21600000">
                                      <p:cBhvr>
                                        <p:cTn id="23" dur="1500" fill="hold"/>
                                        <p:tgtEl>
                                          <p:spTgt spid="18"/>
                                        </p:tgtEl>
                                        <p:attrNameLst>
                                          <p:attrName>r</p:attrName>
                                        </p:attrNameLst>
                                      </p:cBhvr>
                                    </p:animRo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42" presetClass="entr" presetSubtype="0" fill="hold" nodeType="withEffect">
                                  <p:stCondLst>
                                    <p:cond delay="10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500"/>
                                        <p:tgtEl>
                                          <p:spTgt spid="22"/>
                                        </p:tgtEl>
                                      </p:cBhvr>
                                    </p:animEffect>
                                    <p:anim calcmode="lin" valueType="num">
                                      <p:cBhvr>
                                        <p:cTn id="31" dur="1500" fill="hold"/>
                                        <p:tgtEl>
                                          <p:spTgt spid="22"/>
                                        </p:tgtEl>
                                        <p:attrNameLst>
                                          <p:attrName>ppt_x</p:attrName>
                                        </p:attrNameLst>
                                      </p:cBhvr>
                                      <p:tavLst>
                                        <p:tav tm="0">
                                          <p:val>
                                            <p:strVal val="#ppt_x"/>
                                          </p:val>
                                        </p:tav>
                                        <p:tav tm="100000">
                                          <p:val>
                                            <p:strVal val="#ppt_x"/>
                                          </p:val>
                                        </p:tav>
                                      </p:tavLst>
                                    </p:anim>
                                    <p:anim calcmode="lin" valueType="num">
                                      <p:cBhvr>
                                        <p:cTn id="32"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1. </a:t>
            </a:r>
            <a:r>
              <a:rPr lang="vi-VN" sz="1800" dirty="0">
                <a:latin typeface="+mn-lt"/>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hồng</a:t>
            </a:r>
            <a:endParaRPr lang="en-US" sz="1800" dirty="0">
              <a:solidFill>
                <a:srgbClr val="000000"/>
              </a:solidFill>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Hạt</a:t>
            </a:r>
            <a:r>
              <a:rPr lang="en-US" sz="1800" dirty="0">
                <a:solidFill>
                  <a:srgbClr val="000000"/>
                </a:solidFill>
              </a:rPr>
              <a:t> </a:t>
            </a:r>
            <a:r>
              <a:rPr lang="en-US" sz="1800" dirty="0" err="1">
                <a:solidFill>
                  <a:srgbClr val="000000"/>
                </a:solidFill>
              </a:rPr>
              <a:t>dẻ</a:t>
            </a:r>
            <a:endParaRPr lang="en-US" sz="1800" dirty="0">
              <a:solidFill>
                <a:srgbClr val="000000"/>
              </a:solidFill>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Quả</a:t>
            </a:r>
            <a:r>
              <a:rPr lang="en-US" sz="1800" dirty="0">
                <a:solidFill>
                  <a:srgbClr val="000000"/>
                </a:solidFill>
              </a:rPr>
              <a:t> </a:t>
            </a:r>
            <a:r>
              <a:rPr lang="en-US" sz="1800" dirty="0" err="1">
                <a:solidFill>
                  <a:srgbClr val="000000"/>
                </a:solidFill>
              </a:rPr>
              <a:t>na</a:t>
            </a:r>
            <a:endParaRPr lang="en-US" sz="1800" dirty="0">
              <a:solidFill>
                <a:srgbClr val="000000"/>
              </a:solidFill>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vàng</a:t>
            </a:r>
            <a:r>
              <a:rPr lang="en-US" sz="1800" dirty="0">
                <a:solidFill>
                  <a:srgbClr val="000000"/>
                </a:solidFill>
              </a:rPr>
              <a:t> </a:t>
            </a:r>
            <a:r>
              <a:rPr lang="en-US" sz="1800" dirty="0" err="1">
                <a:solidFill>
                  <a:srgbClr val="000000"/>
                </a:solidFill>
              </a:rPr>
              <a:t>ươm</a:t>
            </a:r>
            <a:r>
              <a:rPr lang="en-US" sz="1800" dirty="0">
                <a:solidFill>
                  <a:srgbClr val="000000"/>
                </a:solidFill>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rPr>
              <a:t>thơm dìu dịu.</a:t>
            </a:r>
            <a:endParaRPr lang="en-US" sz="1800" dirty="0">
              <a:solidFill>
                <a:srgbClr val="000000"/>
              </a:solidFill>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đỏ</a:t>
            </a:r>
            <a:r>
              <a:rPr lang="en-US" sz="1800" dirty="0">
                <a:solidFill>
                  <a:srgbClr val="000000"/>
                </a:solidFill>
              </a:rPr>
              <a:t> </a:t>
            </a:r>
            <a:r>
              <a:rPr lang="en-US" sz="1800" dirty="0" err="1">
                <a:solidFill>
                  <a:srgbClr val="000000"/>
                </a:solidFill>
              </a:rPr>
              <a:t>mọng</a:t>
            </a:r>
            <a:r>
              <a:rPr lang="en-US" sz="1800" dirty="0">
                <a:solidFill>
                  <a:srgbClr val="000000"/>
                </a:solidFill>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mn-lt"/>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Biển</a:t>
            </a:r>
            <a:r>
              <a:rPr lang="en-US" sz="1800" dirty="0">
                <a:solidFill>
                  <a:srgbClr val="000000"/>
                </a:solidFill>
              </a:rPr>
              <a:t> </a:t>
            </a:r>
            <a:r>
              <a:rPr lang="en-US" sz="1800" dirty="0" err="1">
                <a:solidFill>
                  <a:srgbClr val="000000"/>
                </a:solidFill>
              </a:rPr>
              <a:t>lúa</a:t>
            </a:r>
            <a:endParaRPr lang="en-US" sz="1800" dirty="0">
              <a:solidFill>
                <a:srgbClr val="000000"/>
              </a:solidFill>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rPr>
              <a:t>nấu</a:t>
            </a:r>
            <a:r>
              <a:rPr lang="en-US" sz="1800" dirty="0">
                <a:solidFill>
                  <a:srgbClr val="000000"/>
                </a:solidFill>
              </a:rPr>
              <a:t> </a:t>
            </a:r>
            <a:r>
              <a:rPr lang="en-US" sz="1800" dirty="0" err="1">
                <a:solidFill>
                  <a:srgbClr val="000000"/>
                </a:solidFill>
              </a:rPr>
              <a:t>bóng</a:t>
            </a:r>
            <a:r>
              <a:rPr lang="en-US" sz="1800" dirty="0">
                <a:solidFill>
                  <a:srgbClr val="000000"/>
                </a:solidFill>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674229" y="1183186"/>
            <a:ext cx="5509541" cy="87203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mn-lt"/>
              </a:rPr>
              <a:t>2. </a:t>
            </a:r>
            <a:r>
              <a:rPr lang="vi-VN" sz="1800" dirty="0">
                <a:latin typeface="+mn-lt"/>
              </a:rPr>
              <a:t>Đặt một câu nêu đặc điểm của loài cây hoặc loại quả mà em thích.</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mn-lt"/>
              </a:rPr>
              <a:t> LUYỆN TẬP</a:t>
            </a:r>
            <a:endParaRPr lang="en-US" sz="1800" b="1" dirty="0">
              <a:solidFill>
                <a:srgbClr val="17479D"/>
              </a:solidFill>
              <a:latin typeface="+mn-lt"/>
            </a:endParaRPr>
          </a:p>
        </p:txBody>
      </p:sp>
    </p:spTree>
    <p:extLst>
      <p:ext uri="{BB962C8B-B14F-4D97-AF65-F5344CB8AC3E}">
        <p14:creationId xmlns:p14="http://schemas.microsoft.com/office/powerpoint/2010/main" val="396172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9" t="7461" r="29142" b="15696"/>
          <a:stretch/>
        </p:blipFill>
        <p:spPr>
          <a:xfrm>
            <a:off x="329449" y="201573"/>
            <a:ext cx="5892748" cy="4357688"/>
          </a:xfrm>
          <a:prstGeom prst="rect">
            <a:avLst/>
          </a:prstGeom>
        </p:spPr>
        <p:style>
          <a:lnRef idx="3">
            <a:schemeClr val="lt1"/>
          </a:lnRef>
          <a:fillRef idx="1">
            <a:schemeClr val="dk1"/>
          </a:fillRef>
          <a:effectRef idx="1">
            <a:schemeClr val="dk1"/>
          </a:effectRef>
          <a:fontRef idx="minor">
            <a:schemeClr val="lt1"/>
          </a:fontRef>
        </p:style>
      </p:pic>
      <p:sp>
        <p:nvSpPr>
          <p:cNvPr id="5" name="TextBox 4"/>
          <p:cNvSpPr txBox="1"/>
          <p:nvPr/>
        </p:nvSpPr>
        <p:spPr>
          <a:xfrm>
            <a:off x="701602" y="488000"/>
            <a:ext cx="5569755" cy="458280"/>
          </a:xfrm>
          <a:prstGeom prst="rect">
            <a:avLst/>
          </a:prstGeom>
          <a:noFill/>
        </p:spPr>
        <p:txBody>
          <a:bodyPr wrap="none" lIns="57607" tIns="28804" rIns="57607" bIns="28804" rtlCol="0">
            <a:spAutoFit/>
          </a:bodyPr>
          <a:lstStyle/>
          <a:p>
            <a:r>
              <a:rPr lang="vi-VN" sz="2600" b="1" dirty="0">
                <a:solidFill>
                  <a:prstClr val="white"/>
                </a:solidFill>
                <a:latin typeface="HP001 4 hàng" panose="020B0603050302020204" pitchFamily="34" charset="-93"/>
              </a:rPr>
              <a:t>Thứ</a:t>
            </a:r>
            <a:r>
              <a:rPr lang="en-US" sz="2600" b="1" dirty="0">
                <a:solidFill>
                  <a:prstClr val="white"/>
                </a:solidFill>
                <a:latin typeface="HP001 4 hàng" panose="020B0603050302020204" pitchFamily="34" charset="-93"/>
              </a:rPr>
              <a:t> </a:t>
            </a:r>
            <a:r>
              <a:rPr lang="vi-VN" sz="2600" b="1" dirty="0">
                <a:solidFill>
                  <a:prstClr val="white"/>
                </a:solidFill>
                <a:latin typeface="HP001 4 hàng" panose="020B0603050302020204" pitchFamily="34" charset="-93"/>
              </a:rPr>
              <a:t>tư</a:t>
            </a:r>
            <a:r>
              <a:rPr lang="en-US" sz="2600" b="1" dirty="0">
                <a:solidFill>
                  <a:prstClr val="white"/>
                </a:solidFill>
                <a:latin typeface="HP001 4 hàng" panose="020B0603050302020204" pitchFamily="34" charset="-93"/>
              </a:rPr>
              <a:t> </a:t>
            </a:r>
            <a:r>
              <a:rPr lang="vi-VN" sz="2600" b="1" dirty="0">
                <a:solidFill>
                  <a:prstClr val="white"/>
                </a:solidFill>
                <a:latin typeface="HP001 4 hàng" panose="020B0603050302020204" pitchFamily="34" charset="-93"/>
              </a:rPr>
              <a:t>ngày</a:t>
            </a:r>
            <a:r>
              <a:rPr lang="en-US" sz="2600" b="1" dirty="0">
                <a:solidFill>
                  <a:prstClr val="white"/>
                </a:solidFill>
                <a:latin typeface="HP001 4 hàng" panose="020B0603050302020204" pitchFamily="34" charset="-93"/>
              </a:rPr>
              <a:t> </a:t>
            </a:r>
            <a:r>
              <a:rPr lang="vi-VN" sz="2600" b="1" dirty="0">
                <a:solidFill>
                  <a:prstClr val="white"/>
                </a:solidFill>
                <a:latin typeface="HP001 4 hàng" panose="020B0603050302020204" pitchFamily="34" charset="-93"/>
              </a:rPr>
              <a:t>9</a:t>
            </a:r>
            <a:r>
              <a:rPr lang="en-US" sz="2600" b="1" dirty="0">
                <a:solidFill>
                  <a:prstClr val="white"/>
                </a:solidFill>
                <a:latin typeface="HP001 4 hàng" panose="020B0603050302020204" pitchFamily="34" charset="-93"/>
              </a:rPr>
              <a:t> </a:t>
            </a:r>
            <a:r>
              <a:rPr lang="vi-VN" sz="2600" b="1" dirty="0">
                <a:solidFill>
                  <a:prstClr val="white"/>
                </a:solidFill>
                <a:latin typeface="HP001 4 hàng" panose="020B0603050302020204" pitchFamily="34" charset="-93"/>
              </a:rPr>
              <a:t>Ǉháng</a:t>
            </a:r>
            <a:r>
              <a:rPr lang="en-US" sz="2600" b="1" dirty="0">
                <a:solidFill>
                  <a:prstClr val="white"/>
                </a:solidFill>
                <a:latin typeface="HP001 4 hàng" panose="020B0603050302020204" pitchFamily="34" charset="-93"/>
              </a:rPr>
              <a:t> </a:t>
            </a:r>
            <a:r>
              <a:rPr lang="vi-VN" sz="2600" b="1" dirty="0">
                <a:solidFill>
                  <a:prstClr val="white"/>
                </a:solidFill>
                <a:latin typeface="HP001 4 hàng" panose="020B0603050302020204" pitchFamily="34" charset="-93"/>
              </a:rPr>
              <a:t>2</a:t>
            </a:r>
            <a:r>
              <a:rPr lang="en-US" sz="2600" b="1" dirty="0">
                <a:solidFill>
                  <a:prstClr val="white"/>
                </a:solidFill>
                <a:latin typeface="HP001 4 hàng" panose="020B0603050302020204" pitchFamily="34" charset="-93"/>
              </a:rPr>
              <a:t> </a:t>
            </a:r>
            <a:r>
              <a:rPr lang="en-US" sz="2600" b="1" dirty="0" err="1">
                <a:solidFill>
                  <a:prstClr val="white"/>
                </a:solidFill>
                <a:latin typeface="HP001 4 hàng" panose="020B0603050302020204" pitchFamily="34" charset="-93"/>
              </a:rPr>
              <a:t>năm</a:t>
            </a:r>
            <a:r>
              <a:rPr lang="en-US" sz="2600" b="1" dirty="0">
                <a:solidFill>
                  <a:prstClr val="white"/>
                </a:solidFill>
                <a:latin typeface="HP001 4 hàng" panose="020B0603050302020204" pitchFamily="34" charset="-93"/>
              </a:rPr>
              <a:t> 202</a:t>
            </a:r>
            <a:r>
              <a:rPr lang="vi-VN" sz="2600" b="1" dirty="0">
                <a:solidFill>
                  <a:prstClr val="white"/>
                </a:solidFill>
                <a:latin typeface="HP001 4 hàng" panose="020B0603050302020204" pitchFamily="34" charset="-93"/>
              </a:rPr>
              <a:t>2</a:t>
            </a:r>
          </a:p>
        </p:txBody>
      </p:sp>
      <p:sp>
        <p:nvSpPr>
          <p:cNvPr id="6" name="TextBox 5"/>
          <p:cNvSpPr txBox="1"/>
          <p:nvPr/>
        </p:nvSpPr>
        <p:spPr>
          <a:xfrm>
            <a:off x="1961574" y="1034077"/>
            <a:ext cx="3074178" cy="458280"/>
          </a:xfrm>
          <a:prstGeom prst="rect">
            <a:avLst/>
          </a:prstGeom>
          <a:noFill/>
        </p:spPr>
        <p:txBody>
          <a:bodyPr wrap="square" lIns="57607" tIns="28804" rIns="57607" bIns="28804" rtlCol="0">
            <a:spAutoFit/>
          </a:bodyPr>
          <a:lstStyle/>
          <a:p>
            <a:r>
              <a:rPr lang="en-US" sz="2600" b="1" dirty="0">
                <a:solidFill>
                  <a:prstClr val="white"/>
                </a:solidFill>
                <a:latin typeface="HP001 4 hàng" panose="020B0603050302020204" pitchFamily="34" charset="-93"/>
              </a:rPr>
              <a:t>T</a:t>
            </a:r>
            <a:r>
              <a:rPr lang="vi-VN" sz="2600" b="1" dirty="0">
                <a:solidFill>
                  <a:prstClr val="white"/>
                </a:solidFill>
                <a:latin typeface="HP001 4 hàng" panose="020B0603050302020204" pitchFamily="34" charset="-93"/>
              </a:rPr>
              <a:t>iếng Việt</a:t>
            </a:r>
          </a:p>
        </p:txBody>
      </p:sp>
      <p:sp>
        <p:nvSpPr>
          <p:cNvPr id="7" name="TextBox 6"/>
          <p:cNvSpPr txBox="1"/>
          <p:nvPr/>
        </p:nvSpPr>
        <p:spPr>
          <a:xfrm>
            <a:off x="1124676" y="1560383"/>
            <a:ext cx="3551575" cy="458280"/>
          </a:xfrm>
          <a:prstGeom prst="rect">
            <a:avLst/>
          </a:prstGeom>
          <a:noFill/>
        </p:spPr>
        <p:txBody>
          <a:bodyPr wrap="none" lIns="57607" tIns="28804" rIns="57607" bIns="28804" rtlCol="0">
            <a:spAutoFit/>
          </a:bodyPr>
          <a:lstStyle/>
          <a:p>
            <a:pPr lvl="1"/>
            <a:r>
              <a:rPr lang="vi-VN" sz="2600" b="1" dirty="0">
                <a:solidFill>
                  <a:prstClr val="white"/>
                </a:solidFill>
                <a:latin typeface="HP001 4 hàng" panose="020B0603050302020204" pitchFamily="34" charset="-93"/>
              </a:rPr>
              <a:t>Đọc: Bài 6: Mùa </a:t>
            </a:r>
            <a:r>
              <a:rPr lang="vi-VN" sz="2600" b="1" dirty="0" smtClean="0">
                <a:solidFill>
                  <a:prstClr val="white"/>
                </a:solidFill>
                <a:latin typeface="HP001 4 hàng" panose="020B0603050302020204" pitchFamily="34" charset="-93"/>
              </a:rPr>
              <a:t>vàng</a:t>
            </a:r>
            <a:endParaRPr lang="vi-VN" sz="2600" b="1" dirty="0">
              <a:solidFill>
                <a:prstClr val="white"/>
              </a:solidFill>
              <a:latin typeface="HP001 4 hàng" panose="020B0603050302020204" pitchFamily="34" charset="-93"/>
            </a:endParaRPr>
          </a:p>
        </p:txBody>
      </p:sp>
      <p:sp>
        <p:nvSpPr>
          <p:cNvPr id="8" name="TextBox 7"/>
          <p:cNvSpPr txBox="1"/>
          <p:nvPr/>
        </p:nvSpPr>
        <p:spPr>
          <a:xfrm>
            <a:off x="697294" y="2104521"/>
            <a:ext cx="3074178" cy="458280"/>
          </a:xfrm>
          <a:prstGeom prst="rect">
            <a:avLst/>
          </a:prstGeom>
          <a:noFill/>
        </p:spPr>
        <p:txBody>
          <a:bodyPr wrap="square" lIns="57607" tIns="28804" rIns="57607" bIns="28804" rtlCol="0">
            <a:spAutoFit/>
          </a:bodyPr>
          <a:lstStyle/>
          <a:p>
            <a:r>
              <a:rPr lang="en-US" sz="2600" b="1" dirty="0" err="1" smtClean="0">
                <a:solidFill>
                  <a:prstClr val="white"/>
                </a:solidFill>
                <a:latin typeface="HP001 4 hàng" panose="020B0603050302020204" pitchFamily="34" charset="-93"/>
              </a:rPr>
              <a:t>Bài</a:t>
            </a:r>
            <a:r>
              <a:rPr lang="en-US" sz="2600" b="1" dirty="0" smtClean="0">
                <a:solidFill>
                  <a:prstClr val="white"/>
                </a:solidFill>
                <a:latin typeface="HP001 4 hàng" panose="020B0603050302020204" pitchFamily="34" charset="-93"/>
              </a:rPr>
              <a:t> 2: </a:t>
            </a:r>
            <a:r>
              <a:rPr lang="en-US" sz="2600" b="1" dirty="0" err="1" smtClean="0">
                <a:solidFill>
                  <a:prstClr val="white"/>
                </a:solidFill>
                <a:latin typeface="HP001 4 hàng" panose="020B0603050302020204" pitchFamily="34" charset="-93"/>
              </a:rPr>
              <a:t>Đặt</a:t>
            </a:r>
            <a:r>
              <a:rPr lang="en-US" sz="2600" b="1" dirty="0" smtClean="0">
                <a:solidFill>
                  <a:prstClr val="white"/>
                </a:solidFill>
                <a:latin typeface="HP001 4 hàng" panose="020B0603050302020204" pitchFamily="34" charset="-93"/>
              </a:rPr>
              <a:t> </a:t>
            </a:r>
            <a:r>
              <a:rPr lang="en-US" sz="2600" b="1" dirty="0" err="1" smtClean="0">
                <a:solidFill>
                  <a:prstClr val="white"/>
                </a:solidFill>
                <a:latin typeface="HP001 4 hàng" panose="020B0603050302020204" pitchFamily="34" charset="-93"/>
              </a:rPr>
              <a:t>câu</a:t>
            </a:r>
            <a:endParaRPr lang="vi-VN" sz="2600" b="1" dirty="0">
              <a:solidFill>
                <a:prstClr val="white"/>
              </a:solidFill>
              <a:latin typeface="HP001 4 hàng" panose="020B0603050302020204" pitchFamily="34" charset="-93"/>
            </a:endParaRPr>
          </a:p>
        </p:txBody>
      </p:sp>
      <p:sp>
        <p:nvSpPr>
          <p:cNvPr id="9" name="TextBox 8"/>
          <p:cNvSpPr txBox="1"/>
          <p:nvPr/>
        </p:nvSpPr>
        <p:spPr>
          <a:xfrm>
            <a:off x="701887" y="2648243"/>
            <a:ext cx="5663061" cy="458280"/>
          </a:xfrm>
          <a:prstGeom prst="rect">
            <a:avLst/>
          </a:prstGeom>
          <a:noFill/>
        </p:spPr>
        <p:txBody>
          <a:bodyPr wrap="square" lIns="57607" tIns="28804" rIns="57607" bIns="28804" rtlCol="0">
            <a:spAutoFit/>
          </a:bodyPr>
          <a:lstStyle/>
          <a:p>
            <a:r>
              <a:rPr lang="en-US" sz="2600" b="1" dirty="0" err="1" smtClean="0">
                <a:solidFill>
                  <a:srgbClr val="FFFF00"/>
                </a:solidFill>
                <a:latin typeface="HP001 4 hàng" panose="020B0603050302020204" pitchFamily="34" charset="-93"/>
              </a:rPr>
              <a:t>Hoa</a:t>
            </a:r>
            <a:r>
              <a:rPr lang="en-US" sz="2600" b="1" dirty="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đào</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màu</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hồng</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thắm</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cánh</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mỏng</a:t>
            </a:r>
            <a:r>
              <a:rPr lang="en-US" sz="2600" b="1" dirty="0">
                <a:solidFill>
                  <a:srgbClr val="FFFF00"/>
                </a:solidFill>
                <a:latin typeface="HP001 4 hàng" panose="020B0603050302020204" pitchFamily="34" charset="-93"/>
              </a:rPr>
              <a:t>,</a:t>
            </a:r>
            <a:r>
              <a:rPr lang="en-US" sz="2600" b="1" dirty="0" smtClean="0">
                <a:solidFill>
                  <a:srgbClr val="FFFF00"/>
                </a:solidFill>
                <a:latin typeface="HP001 4 hàng" panose="020B0603050302020204" pitchFamily="34" charset="-93"/>
              </a:rPr>
              <a:t> </a:t>
            </a:r>
            <a:endParaRPr lang="vi-VN" sz="2600" b="1" dirty="0">
              <a:solidFill>
                <a:srgbClr val="FFFF00"/>
              </a:solidFill>
              <a:latin typeface="HP001 4 hàng" panose="020B0603050302020204" pitchFamily="34" charset="-93"/>
            </a:endParaRPr>
          </a:p>
        </p:txBody>
      </p:sp>
      <p:sp>
        <p:nvSpPr>
          <p:cNvPr id="10" name="TextBox 9"/>
          <p:cNvSpPr txBox="1"/>
          <p:nvPr/>
        </p:nvSpPr>
        <p:spPr>
          <a:xfrm>
            <a:off x="309785" y="3188971"/>
            <a:ext cx="5663061" cy="458280"/>
          </a:xfrm>
          <a:prstGeom prst="rect">
            <a:avLst/>
          </a:prstGeom>
          <a:noFill/>
        </p:spPr>
        <p:txBody>
          <a:bodyPr wrap="square" lIns="57607" tIns="28804" rIns="57607" bIns="28804" rtlCol="0">
            <a:spAutoFit/>
          </a:bodyPr>
          <a:lstStyle/>
          <a:p>
            <a:r>
              <a:rPr lang="en-US" sz="2600" b="1" dirty="0" err="1">
                <a:solidFill>
                  <a:srgbClr val="FFFF00"/>
                </a:solidFill>
                <a:latin typeface="HP001 4 hàng" panose="020B0603050302020204" pitchFamily="34" charset="-93"/>
              </a:rPr>
              <a:t>x</a:t>
            </a:r>
            <a:r>
              <a:rPr lang="en-US" sz="2600" b="1" dirty="0" err="1" smtClean="0">
                <a:solidFill>
                  <a:srgbClr val="FFFF00"/>
                </a:solidFill>
                <a:latin typeface="HP001 4 hàng" panose="020B0603050302020204" pitchFamily="34" charset="-93"/>
              </a:rPr>
              <a:t>ếp</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chồng</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lên</a:t>
            </a:r>
            <a:r>
              <a:rPr lang="en-US" sz="2600" b="1" dirty="0" smtClean="0">
                <a:solidFill>
                  <a:srgbClr val="FFFF00"/>
                </a:solidFill>
                <a:latin typeface="HP001 4 hàng" panose="020B0603050302020204" pitchFamily="34" charset="-93"/>
              </a:rPr>
              <a:t> </a:t>
            </a:r>
            <a:r>
              <a:rPr lang="en-US" sz="2600" b="1" dirty="0" err="1" smtClean="0">
                <a:solidFill>
                  <a:srgbClr val="FFFF00"/>
                </a:solidFill>
                <a:latin typeface="HP001 4 hàng" panose="020B0603050302020204" pitchFamily="34" charset="-93"/>
              </a:rPr>
              <a:t>nhau</a:t>
            </a:r>
            <a:r>
              <a:rPr lang="en-US" sz="2600" b="1" dirty="0" smtClean="0">
                <a:solidFill>
                  <a:srgbClr val="FFFF00"/>
                </a:solidFill>
                <a:latin typeface="HP001 4 hàng" panose="020B0603050302020204" pitchFamily="34" charset="-93"/>
              </a:rPr>
              <a:t>.  </a:t>
            </a:r>
            <a:endParaRPr lang="vi-VN" sz="2600" b="1" dirty="0">
              <a:solidFill>
                <a:srgbClr val="FFFF00"/>
              </a:solidFill>
              <a:latin typeface="HP001 4 hàng" panose="020B0603050302020204" pitchFamily="34" charset="-93"/>
            </a:endParaRPr>
          </a:p>
        </p:txBody>
      </p:sp>
    </p:spTree>
    <p:extLst>
      <p:ext uri="{BB962C8B-B14F-4D97-AF65-F5344CB8AC3E}">
        <p14:creationId xmlns:p14="http://schemas.microsoft.com/office/powerpoint/2010/main" val="11042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3343275" y="248602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a:buClrTx/>
              <a:defRPr/>
            </a:pPr>
            <a:endParaRPr lang="vi-VN" sz="1013" kern="1200">
              <a:solidFill>
                <a:prstClr val="black"/>
              </a:solidFill>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0" y="642938"/>
            <a:ext cx="6858000" cy="3857625"/>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2188029" y="1492024"/>
            <a:ext cx="2392135" cy="14205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vi-VN" sz="1013" kern="1200">
              <a:solidFill>
                <a:prstClr val="white"/>
              </a:solidFill>
              <a:latin typeface="Arial" panose="020B0604020202020204" pitchFamily="34" charset="0"/>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2188029" y="984510"/>
            <a:ext cx="2469952" cy="507831"/>
          </a:xfrm>
          <a:prstGeom prst="rect">
            <a:avLst/>
          </a:prstGeom>
          <a:noFill/>
        </p:spPr>
        <p:txBody>
          <a:bodyPr wrap="square" rtlCol="0">
            <a:spAutoFit/>
          </a:bodyPr>
          <a:lstStyle/>
          <a:p>
            <a:pPr algn="ctr" defTabSz="514350">
              <a:buClrTx/>
              <a:defRPr/>
            </a:pPr>
            <a:r>
              <a:rPr lang="en-US" sz="2700" b="1" kern="1200">
                <a:solidFill>
                  <a:srgbClr val="C925C1"/>
                </a:solidFill>
                <a:effectLst>
                  <a:outerShdw blurRad="38100" dist="38100" dir="2700000" algn="tl">
                    <a:srgbClr val="000000">
                      <a:alpha val="43137"/>
                    </a:srgbClr>
                  </a:outerShdw>
                </a:effectLst>
                <a:latin typeface="UTM Avo" panose="02040603050506020204" pitchFamily="18" charset="0"/>
                <a:ea typeface="+mn-ea"/>
                <a:cs typeface="Times New Roman" panose="02020603050405020304" pitchFamily="18" charset="0"/>
              </a:rPr>
              <a:t>Vận dụng</a:t>
            </a:r>
            <a:endParaRPr lang="en-US" sz="2700" b="1" kern="1200" dirty="0">
              <a:solidFill>
                <a:srgbClr val="C925C1"/>
              </a:solidFill>
              <a:effectLst>
                <a:outerShdw blurRad="38100" dist="38100" dir="2700000" algn="tl">
                  <a:srgbClr val="000000">
                    <a:alpha val="43137"/>
                  </a:srgbClr>
                </a:outerShdw>
              </a:effectLst>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2188029" y="1499530"/>
            <a:ext cx="2469952" cy="334707"/>
          </a:xfrm>
          <a:prstGeom prst="rect">
            <a:avLst/>
          </a:prstGeom>
          <a:noFill/>
        </p:spPr>
        <p:txBody>
          <a:bodyPr wrap="square" rtlCol="0">
            <a:spAutoFit/>
          </a:bodyPr>
          <a:lstStyle/>
          <a:p>
            <a:pPr defTabSz="514350">
              <a:buClrTx/>
              <a:defRPr/>
            </a:pPr>
            <a:r>
              <a:rPr lang="en-US" sz="1575" b="1" kern="1200">
                <a:solidFill>
                  <a:srgbClr val="C925C1"/>
                </a:solidFill>
                <a:latin typeface="Times New Roman" pitchFamily="18" charset="0"/>
                <a:cs typeface="Times New Roman" pitchFamily="18" charset="0"/>
              </a:rPr>
              <a:t>Hôm nay, con học bài gì ?</a:t>
            </a:r>
            <a:endParaRPr lang="en-US" sz="1575" b="1" kern="1200" dirty="0">
              <a:solidFill>
                <a:srgbClr val="C925C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2194024" y="1865806"/>
            <a:ext cx="2469952" cy="577081"/>
          </a:xfrm>
          <a:prstGeom prst="rect">
            <a:avLst/>
          </a:prstGeom>
          <a:noFill/>
        </p:spPr>
        <p:txBody>
          <a:bodyPr wrap="square" rtlCol="0">
            <a:spAutoFit/>
          </a:bodyPr>
          <a:lstStyle/>
          <a:p>
            <a:pPr defTabSz="514350">
              <a:buClrTx/>
              <a:defRPr/>
            </a:pPr>
            <a:r>
              <a:rPr lang="en-US" sz="1575" b="1" kern="1200" dirty="0">
                <a:solidFill>
                  <a:srgbClr val="C925C1"/>
                </a:solidFill>
                <a:latin typeface="Times New Roman" pitchFamily="18" charset="0"/>
                <a:cs typeface="Times New Roman" pitchFamily="18" charset="0"/>
              </a:rPr>
              <a:t>Sau </a:t>
            </a:r>
            <a:r>
              <a:rPr lang="en-US" sz="1575" b="1" kern="1200" dirty="0" err="1">
                <a:solidFill>
                  <a:srgbClr val="C925C1"/>
                </a:solidFill>
                <a:latin typeface="Times New Roman" pitchFamily="18" charset="0"/>
                <a:cs typeface="Times New Roman" pitchFamily="18" charset="0"/>
              </a:rPr>
              <a:t>bài</a:t>
            </a:r>
            <a:r>
              <a:rPr lang="en-US" sz="1575" b="1" kern="1200" dirty="0">
                <a:solidFill>
                  <a:srgbClr val="C925C1"/>
                </a:solidFill>
                <a:latin typeface="Times New Roman" pitchFamily="18" charset="0"/>
                <a:cs typeface="Times New Roman" pitchFamily="18" charset="0"/>
              </a:rPr>
              <a:t> </a:t>
            </a:r>
            <a:r>
              <a:rPr lang="en-US" sz="1575" b="1" kern="1200" dirty="0" err="1">
                <a:solidFill>
                  <a:srgbClr val="C925C1"/>
                </a:solidFill>
                <a:latin typeface="Times New Roman" pitchFamily="18" charset="0"/>
                <a:cs typeface="Times New Roman" pitchFamily="18" charset="0"/>
              </a:rPr>
              <a:t>học</a:t>
            </a:r>
            <a:r>
              <a:rPr lang="en-US" sz="1575" b="1" kern="1200" dirty="0">
                <a:solidFill>
                  <a:srgbClr val="C925C1"/>
                </a:solidFill>
                <a:latin typeface="Times New Roman" pitchFamily="18" charset="0"/>
                <a:cs typeface="Times New Roman" pitchFamily="18" charset="0"/>
              </a:rPr>
              <a:t>, con </a:t>
            </a:r>
            <a:r>
              <a:rPr lang="en-US" sz="1575" b="1" kern="1200" dirty="0" err="1">
                <a:solidFill>
                  <a:srgbClr val="C925C1"/>
                </a:solidFill>
                <a:latin typeface="Times New Roman" pitchFamily="18" charset="0"/>
                <a:cs typeface="Times New Roman" pitchFamily="18" charset="0"/>
              </a:rPr>
              <a:t>cảm</a:t>
            </a:r>
            <a:r>
              <a:rPr lang="en-US" sz="1575" b="1" kern="1200" dirty="0">
                <a:solidFill>
                  <a:srgbClr val="C925C1"/>
                </a:solidFill>
                <a:latin typeface="Times New Roman" pitchFamily="18" charset="0"/>
                <a:cs typeface="Times New Roman" pitchFamily="18" charset="0"/>
              </a:rPr>
              <a:t> </a:t>
            </a:r>
            <a:r>
              <a:rPr lang="en-US" sz="1575" b="1" kern="1200" dirty="0" err="1">
                <a:solidFill>
                  <a:srgbClr val="C925C1"/>
                </a:solidFill>
                <a:latin typeface="Times New Roman" pitchFamily="18" charset="0"/>
                <a:cs typeface="Times New Roman" pitchFamily="18" charset="0"/>
              </a:rPr>
              <a:t>nhận</a:t>
            </a:r>
            <a:r>
              <a:rPr lang="en-US" sz="1575" b="1" kern="1200" dirty="0">
                <a:solidFill>
                  <a:srgbClr val="C925C1"/>
                </a:solidFill>
                <a:latin typeface="Times New Roman" pitchFamily="18" charset="0"/>
                <a:cs typeface="Times New Roman" pitchFamily="18" charset="0"/>
              </a:rPr>
              <a:t> </a:t>
            </a:r>
            <a:r>
              <a:rPr lang="en-US" sz="1575" b="1" kern="1200" dirty="0" err="1">
                <a:solidFill>
                  <a:srgbClr val="C925C1"/>
                </a:solidFill>
                <a:latin typeface="Times New Roman" pitchFamily="18" charset="0"/>
                <a:cs typeface="Times New Roman" pitchFamily="18" charset="0"/>
              </a:rPr>
              <a:t>thế</a:t>
            </a:r>
            <a:r>
              <a:rPr lang="en-US" sz="1575" b="1" kern="1200" dirty="0">
                <a:solidFill>
                  <a:srgbClr val="C925C1"/>
                </a:solidFill>
                <a:latin typeface="Times New Roman" pitchFamily="18" charset="0"/>
                <a:cs typeface="Times New Roman" pitchFamily="18" charset="0"/>
              </a:rPr>
              <a:t> </a:t>
            </a:r>
            <a:r>
              <a:rPr lang="en-US" sz="1575" b="1" kern="1200" dirty="0" err="1">
                <a:solidFill>
                  <a:srgbClr val="C925C1"/>
                </a:solidFill>
                <a:latin typeface="Times New Roman" pitchFamily="18" charset="0"/>
                <a:cs typeface="Times New Roman" pitchFamily="18" charset="0"/>
              </a:rPr>
              <a:t>nào</a:t>
            </a:r>
            <a:r>
              <a:rPr lang="en-US" sz="1575" b="1" kern="1200" dirty="0">
                <a:solidFill>
                  <a:srgbClr val="C925C1"/>
                </a:solidFill>
                <a:latin typeface="Times New Roman" pitchFamily="18" charset="0"/>
                <a:cs typeface="Times New Roman" pitchFamily="18" charset="0"/>
              </a:rPr>
              <a:t> ?</a:t>
            </a:r>
          </a:p>
        </p:txBody>
      </p:sp>
    </p:spTree>
    <p:extLst>
      <p:ext uri="{BB962C8B-B14F-4D97-AF65-F5344CB8AC3E}">
        <p14:creationId xmlns:p14="http://schemas.microsoft.com/office/powerpoint/2010/main" val="346724584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0" y="642938"/>
            <a:ext cx="2726438" cy="3857625"/>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5761406" y="642938"/>
            <a:ext cx="1096594" cy="3857625"/>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768807" y="1297074"/>
            <a:ext cx="594412" cy="566978"/>
          </a:xfrm>
          <a:prstGeom prst="rect">
            <a:avLst/>
          </a:prstGeom>
        </p:spPr>
      </p:pic>
      <p:sp>
        <p:nvSpPr>
          <p:cNvPr id="10" name="文本框 22">
            <a:extLst>
              <a:ext uri="{FF2B5EF4-FFF2-40B4-BE49-F238E27FC236}">
                <a16:creationId xmlns:a16="http://schemas.microsoft.com/office/drawing/2014/main" id="{0C9928D3-15CE-463A-8DD4-D2BDB8DB2C15}"/>
              </a:ext>
            </a:extLst>
          </p:cNvPr>
          <p:cNvSpPr txBox="1"/>
          <p:nvPr/>
        </p:nvSpPr>
        <p:spPr>
          <a:xfrm>
            <a:off x="1699020" y="359418"/>
            <a:ext cx="4062386" cy="615553"/>
          </a:xfrm>
          <a:prstGeom prst="rect">
            <a:avLst/>
          </a:prstGeom>
          <a:noFill/>
        </p:spPr>
        <p:txBody>
          <a:bodyPr wrap="square" rtlCol="0">
            <a:spAutoFit/>
          </a:bodyPr>
          <a:lstStyle/>
          <a:p>
            <a:r>
              <a:rPr lang="vi-VN" altLang="zh-CN" sz="3400"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3400" dirty="0">
              <a:solidFill>
                <a:srgbClr val="FF0000"/>
              </a:solidFill>
              <a:latin typeface="iCiel Cadena" panose="02000503000000020004" pitchFamily="2" charset="0"/>
              <a:ea typeface="思源黑体 CN Bold" panose="020B0800000000000000" pitchFamily="34" charset="-122"/>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1445871" y="1100399"/>
            <a:ext cx="5137469" cy="960328"/>
          </a:xfrm>
          <a:prstGeom prst="rect">
            <a:avLst/>
          </a:prstGeom>
          <a:noFill/>
        </p:spPr>
        <p:txBody>
          <a:bodyPr wrap="square">
            <a:spAutoFit/>
          </a:bodyPr>
          <a:lstStyle/>
          <a:p>
            <a:pPr>
              <a:lnSpc>
                <a:spcPct val="150000"/>
              </a:lnSpc>
              <a:spcAft>
                <a:spcPts val="800"/>
              </a:spcAft>
            </a:pPr>
            <a:r>
              <a:rPr lang="vi-VN" sz="2000" dirty="0">
                <a:solidFill>
                  <a:srgbClr val="0070C0"/>
                </a:solidFill>
                <a:effectLst/>
                <a:latin typeface="Times New Roman" panose="02020603050405020304" pitchFamily="18" charset="0"/>
                <a:ea typeface="SimSun" panose="02010600030101010101" pitchFamily="2" charset="-122"/>
              </a:rPr>
              <a:t>- </a:t>
            </a:r>
            <a:r>
              <a:rPr lang="vi-VN" sz="2000" dirty="0">
                <a:solidFill>
                  <a:srgbClr val="0070C0"/>
                </a:solidFill>
                <a:latin typeface="Times New Roman" panose="02020603050405020304" pitchFamily="18" charset="0"/>
                <a:ea typeface="SimSun" panose="02010600030101010101" pitchFamily="2" charset="-122"/>
              </a:rPr>
              <a:t>Đọc đúng, rõ ràng câu chuyện </a:t>
            </a:r>
            <a:r>
              <a:rPr lang="vi-VN" sz="2000" i="1" dirty="0">
                <a:solidFill>
                  <a:srgbClr val="0070C0"/>
                </a:solidFill>
                <a:latin typeface="Times New Roman" panose="02020603050405020304" pitchFamily="18" charset="0"/>
                <a:ea typeface="SimSun" panose="02010600030101010101" pitchFamily="2" charset="-122"/>
              </a:rPr>
              <a:t>Mùa vàng</a:t>
            </a:r>
            <a:r>
              <a:rPr lang="vi-VN" sz="2000" dirty="0">
                <a:solidFill>
                  <a:srgbClr val="0070C0"/>
                </a:solidFill>
                <a:latin typeface="Times New Roman" panose="02020603050405020304" pitchFamily="18" charset="0"/>
                <a:ea typeface="SimSun" panose="02010600030101010101" pitchFamily="2" charset="-122"/>
              </a:rPr>
              <a:t> có lời thoại của hai nhân vật mẹ và con. </a:t>
            </a:r>
            <a:endParaRPr lang="en-US" sz="2000" dirty="0">
              <a:solidFill>
                <a:srgbClr val="0070C0"/>
              </a:solidFill>
              <a:effectLst/>
              <a:latin typeface="Times New Roman" panose="02020603050405020304" pitchFamily="18" charset="0"/>
              <a:ea typeface="SimSun" panose="02010600030101010101" pitchFamily="2" charset="-122"/>
            </a:endParaRPr>
          </a:p>
        </p:txBody>
      </p:sp>
      <p:pic>
        <p:nvPicPr>
          <p:cNvPr id="7" name="图片 53">
            <a:extLst>
              <a:ext uri="{FF2B5EF4-FFF2-40B4-BE49-F238E27FC236}">
                <a16:creationId xmlns:a16="http://schemas.microsoft.com/office/drawing/2014/main" id="{FA2CC3DF-CDF1-442F-AAC6-21576DB1759B}"/>
              </a:ext>
            </a:extLst>
          </p:cNvPr>
          <p:cNvPicPr>
            <a:picLocks noChangeAspect="1"/>
          </p:cNvPicPr>
          <p:nvPr/>
        </p:nvPicPr>
        <p:blipFill>
          <a:blip r:embed="rId5"/>
          <a:stretch>
            <a:fillRect/>
          </a:stretch>
        </p:blipFill>
        <p:spPr>
          <a:xfrm>
            <a:off x="768807" y="2506888"/>
            <a:ext cx="594412" cy="566978"/>
          </a:xfrm>
          <a:prstGeom prst="rect">
            <a:avLst/>
          </a:prstGeom>
        </p:spPr>
      </p:pic>
      <p:sp>
        <p:nvSpPr>
          <p:cNvPr id="9" name="TextBox 8">
            <a:extLst>
              <a:ext uri="{FF2B5EF4-FFF2-40B4-BE49-F238E27FC236}">
                <a16:creationId xmlns:a16="http://schemas.microsoft.com/office/drawing/2014/main" id="{FC7E5D8C-E523-4EB3-B597-5A3779438E63}"/>
              </a:ext>
            </a:extLst>
          </p:cNvPr>
          <p:cNvSpPr txBox="1"/>
          <p:nvPr/>
        </p:nvSpPr>
        <p:spPr>
          <a:xfrm>
            <a:off x="1582061" y="2411598"/>
            <a:ext cx="5001279" cy="707886"/>
          </a:xfrm>
          <a:prstGeom prst="rect">
            <a:avLst/>
          </a:prstGeom>
          <a:noFill/>
        </p:spPr>
        <p:txBody>
          <a:bodyPr wrap="square">
            <a:spAutoFit/>
          </a:bodyPr>
          <a:lstStyle/>
          <a:p>
            <a:r>
              <a:rPr lang="vi-VN" sz="2000" dirty="0">
                <a:solidFill>
                  <a:srgbClr val="F7446B"/>
                </a:solidFill>
                <a:latin typeface="Times New Roman" panose="02020603050405020304" pitchFamily="18" charset="0"/>
                <a:ea typeface="SimSun" panose="02010600030101010101" pitchFamily="2" charset="-122"/>
              </a:rPr>
              <a:t>-</a:t>
            </a:r>
            <a:r>
              <a:rPr lang="vi-VN" sz="2000" dirty="0">
                <a:solidFill>
                  <a:srgbClr val="F7446B"/>
                </a:solidFill>
                <a:effectLst/>
                <a:latin typeface="Times New Roman" panose="02020603050405020304" pitchFamily="18" charset="0"/>
                <a:ea typeface="SimSun" panose="02010600030101010101" pitchFamily="2" charset="-122"/>
              </a:rPr>
              <a:t> </a:t>
            </a:r>
            <a:r>
              <a:rPr lang="vi-VN" sz="2000" dirty="0">
                <a:solidFill>
                  <a:srgbClr val="F7446B"/>
                </a:solidFill>
                <a:latin typeface="Times New Roman" panose="02020603050405020304" pitchFamily="18" charset="0"/>
                <a:ea typeface="SimSun" panose="02010600030101010101" pitchFamily="2" charset="-122"/>
              </a:rPr>
              <a:t>Phân biệt được lời người kể chuyện và lời nhân vật để đọc với ngữ điệu phù hợp</a:t>
            </a:r>
            <a:endParaRPr lang="en-US" sz="2000" dirty="0">
              <a:solidFill>
                <a:srgbClr val="F7446B"/>
              </a:solidFill>
            </a:endParaRPr>
          </a:p>
        </p:txBody>
      </p:sp>
      <p:pic>
        <p:nvPicPr>
          <p:cNvPr id="12" name="图片 53">
            <a:extLst>
              <a:ext uri="{FF2B5EF4-FFF2-40B4-BE49-F238E27FC236}">
                <a16:creationId xmlns:a16="http://schemas.microsoft.com/office/drawing/2014/main" id="{EDFC9551-EB93-497F-8E5E-E5F043B8DCA6}"/>
              </a:ext>
            </a:extLst>
          </p:cNvPr>
          <p:cNvPicPr>
            <a:picLocks noChangeAspect="1"/>
          </p:cNvPicPr>
          <p:nvPr/>
        </p:nvPicPr>
        <p:blipFill>
          <a:blip r:embed="rId5"/>
          <a:stretch>
            <a:fillRect/>
          </a:stretch>
        </p:blipFill>
        <p:spPr>
          <a:xfrm>
            <a:off x="851459" y="3529473"/>
            <a:ext cx="594412" cy="566978"/>
          </a:xfrm>
          <a:prstGeom prst="rect">
            <a:avLst/>
          </a:prstGeom>
        </p:spPr>
      </p:pic>
      <p:sp>
        <p:nvSpPr>
          <p:cNvPr id="15" name="TextBox 14">
            <a:extLst>
              <a:ext uri="{FF2B5EF4-FFF2-40B4-BE49-F238E27FC236}">
                <a16:creationId xmlns:a16="http://schemas.microsoft.com/office/drawing/2014/main" id="{0DD74481-A276-45D4-9D37-508823C808CA}"/>
              </a:ext>
            </a:extLst>
          </p:cNvPr>
          <p:cNvSpPr txBox="1"/>
          <p:nvPr/>
        </p:nvSpPr>
        <p:spPr>
          <a:xfrm>
            <a:off x="1455486" y="3381381"/>
            <a:ext cx="5254427" cy="1323439"/>
          </a:xfrm>
          <a:prstGeom prst="rect">
            <a:avLst/>
          </a:prstGeom>
          <a:noFill/>
        </p:spPr>
        <p:txBody>
          <a:bodyPr wrap="square">
            <a:spAutoFit/>
          </a:bodyPr>
          <a:lstStyle/>
          <a:p>
            <a:r>
              <a:rPr lang="vi-VN" sz="2000" dirty="0">
                <a:solidFill>
                  <a:srgbClr val="00B050"/>
                </a:solidFill>
                <a:latin typeface="Times New Roman" panose="02020603050405020304" pitchFamily="18" charset="0"/>
                <a:ea typeface="SimSun" panose="02010600030101010101" pitchFamily="2" charset="-122"/>
              </a:rPr>
              <a:t>-</a:t>
            </a:r>
            <a:r>
              <a:rPr lang="vi-VN" sz="2000" dirty="0">
                <a:solidFill>
                  <a:srgbClr val="00B050"/>
                </a:solidFill>
                <a:effectLst/>
                <a:latin typeface="Times New Roman" panose="02020603050405020304" pitchFamily="18" charset="0"/>
                <a:ea typeface="SimSun" panose="02010600030101010101" pitchFamily="2" charset="-122"/>
              </a:rPr>
              <a:t> </a:t>
            </a:r>
            <a:r>
              <a:rPr lang="vi-VN" sz="2000" dirty="0">
                <a:solidFill>
                  <a:srgbClr val="00B050"/>
                </a:solidFill>
                <a:latin typeface="Times New Roman" panose="02020603050405020304" pitchFamily="18" charset="0"/>
                <a:ea typeface="SimSun" panose="02010600030101010101" pitchFamily="2" charset="-122"/>
              </a:rPr>
              <a:t>Hiểu được nội dung bài đọc từ nội dung câu chuyện và tranh minh họa, nhận biết được rằng để có được mùa thu hoạch cây trái, người nông dân phải làm việc vất vả.</a:t>
            </a:r>
            <a:endParaRPr lang="en-US" sz="2000" dirty="0">
              <a:solidFill>
                <a:srgbClr val="00B050"/>
              </a:solidFill>
            </a:endParaRPr>
          </a:p>
        </p:txBody>
      </p:sp>
    </p:spTree>
    <p:extLst>
      <p:ext uri="{BB962C8B-B14F-4D97-AF65-F5344CB8AC3E}">
        <p14:creationId xmlns:p14="http://schemas.microsoft.com/office/powerpoint/2010/main" val="38779890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style.rotation</p:attrName>
                                        </p:attrNameLst>
                                      </p:cBhvr>
                                      <p:tavLst>
                                        <p:tav tm="0">
                                          <p:val>
                                            <p:fltVal val="720"/>
                                          </p:val>
                                        </p:tav>
                                        <p:tav tm="100000">
                                          <p:val>
                                            <p:fltVal val="0"/>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 calcmode="lin" valueType="num">
                                      <p:cBhvr>
                                        <p:cTn id="20" dur="500" fill="hold"/>
                                        <p:tgtEl>
                                          <p:spTgt spid="54"/>
                                        </p:tgtEl>
                                        <p:attrNameLst>
                                          <p:attrName>ppt_w</p:attrName>
                                        </p:attrNameLst>
                                      </p:cBhvr>
                                      <p:tavLst>
                                        <p:tav tm="0">
                                          <p:val>
                                            <p:fltVal val="0"/>
                                          </p:val>
                                        </p:tav>
                                        <p:tav tm="100000">
                                          <p:val>
                                            <p:strVal val="#ppt_w"/>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56" presetClass="entr" presetSubtype="0" fill="hold" nodeType="withEffect">
                                  <p:stCondLst>
                                    <p:cond delay="0"/>
                                  </p:stCondLst>
                                  <p:iterate type="lt">
                                    <p:tmPct val="3000"/>
                                  </p:iterate>
                                  <p:childTnLst>
                                    <p:set>
                                      <p:cBhvr>
                                        <p:cTn id="27" dur="1" fill="hold">
                                          <p:stCondLst>
                                            <p:cond delay="0"/>
                                          </p:stCondLst>
                                        </p:cTn>
                                        <p:tgtEl>
                                          <p:spTgt spid="10">
                                            <p:txEl>
                                              <p:pRg st="0" end="0"/>
                                            </p:txEl>
                                          </p:spTgt>
                                        </p:tgtEl>
                                        <p:attrNameLst>
                                          <p:attrName>style.visibility</p:attrName>
                                        </p:attrNameLst>
                                      </p:cBhvr>
                                      <p:to>
                                        <p:strVal val="visible"/>
                                      </p:to>
                                    </p:set>
                                    <p:anim by="(-#ppt_w*2)" calcmode="lin" valueType="num">
                                      <p:cBhvr rctx="PPT">
                                        <p:cTn id="28" dur="500" autoRev="1" fill="hold">
                                          <p:stCondLst>
                                            <p:cond delay="0"/>
                                          </p:stCondLst>
                                        </p:cTn>
                                        <p:tgtEl>
                                          <p:spTgt spid="10">
                                            <p:txEl>
                                              <p:pRg st="0" end="0"/>
                                            </p:txEl>
                                          </p:spTgt>
                                        </p:tgtEl>
                                        <p:attrNameLst>
                                          <p:attrName>ppt_w</p:attrName>
                                        </p:attrNameLst>
                                      </p:cBhvr>
                                    </p:anim>
                                    <p:anim by="(#ppt_w*0.50)" calcmode="lin" valueType="num">
                                      <p:cBhvr>
                                        <p:cTn id="29" dur="500" decel="50000" autoRev="1" fill="hold">
                                          <p:stCondLst>
                                            <p:cond delay="0"/>
                                          </p:stCondLst>
                                        </p:cTn>
                                        <p:tgtEl>
                                          <p:spTgt spid="10">
                                            <p:txEl>
                                              <p:pRg st="0" end="0"/>
                                            </p:txEl>
                                          </p:spTgt>
                                        </p:tgtEl>
                                        <p:attrNameLst>
                                          <p:attrName>ppt_x</p:attrName>
                                        </p:attrNameLst>
                                      </p:cBhvr>
                                    </p:anim>
                                    <p:anim from="(-#ppt_h/2)" to="(#ppt_y)" calcmode="lin" valueType="num">
                                      <p:cBhvr>
                                        <p:cTn id="30" dur="1000" fill="hold">
                                          <p:stCondLst>
                                            <p:cond delay="0"/>
                                          </p:stCondLst>
                                        </p:cTn>
                                        <p:tgtEl>
                                          <p:spTgt spid="10">
                                            <p:txEl>
                                              <p:pRg st="0" end="0"/>
                                            </p:txEl>
                                          </p:spTgt>
                                        </p:tgtEl>
                                        <p:attrNameLst>
                                          <p:attrName>ppt_y</p:attrName>
                                        </p:attrNameLst>
                                      </p:cBhvr>
                                    </p:anim>
                                    <p:animRot by="21600000">
                                      <p:cBhvr>
                                        <p:cTn id="31" dur="1000" fill="hold">
                                          <p:stCondLst>
                                            <p:cond delay="0"/>
                                          </p:stCondLst>
                                        </p:cTn>
                                        <p:tgtEl>
                                          <p:spTgt spid="10">
                                            <p:txEl>
                                              <p:pRg st="0" end="0"/>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style.rotation</p:attrName>
                                        </p:attrNameLst>
                                      </p:cBhvr>
                                      <p:tavLst>
                                        <p:tav tm="0">
                                          <p:val>
                                            <p:fltVal val="720"/>
                                          </p:val>
                                        </p:tav>
                                        <p:tav tm="100000">
                                          <p:val>
                                            <p:fltVal val="0"/>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ppt_w</p:attrName>
                                        </p:attrNameLst>
                                      </p:cBhvr>
                                      <p:tavLst>
                                        <p:tav tm="0">
                                          <p:val>
                                            <p:fltVal val="0"/>
                                          </p:val>
                                        </p:tav>
                                        <p:tav tm="100000">
                                          <p:val>
                                            <p:strVal val="#ppt_w"/>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style.rotation</p:attrName>
                                        </p:attrNameLst>
                                      </p:cBhvr>
                                      <p:tavLst>
                                        <p:tav tm="0">
                                          <p:val>
                                            <p:fltVal val="720"/>
                                          </p:val>
                                        </p:tav>
                                        <p:tav tm="100000">
                                          <p:val>
                                            <p:fltVal val="0"/>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 calcmode="lin" valueType="num">
                                      <p:cBhvr>
                                        <p:cTn id="50" dur="500" fill="hold"/>
                                        <p:tgtEl>
                                          <p:spTgt spid="12"/>
                                        </p:tgtEl>
                                        <p:attrNameLst>
                                          <p:attrName>ppt_w</p:attrName>
                                        </p:attrNameLst>
                                      </p:cBhvr>
                                      <p:tavLst>
                                        <p:tav tm="0">
                                          <p:val>
                                            <p:fltVal val="0"/>
                                          </p:val>
                                        </p:tav>
                                        <p:tav tm="100000">
                                          <p:val>
                                            <p:strVal val="#ppt_w"/>
                                          </p:val>
                                        </p:tav>
                                      </p:tavLst>
                                    </p:anim>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5582841" y="732745"/>
            <a:ext cx="1185352" cy="7021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endParaRPr lang="vi-VN" sz="1013" kern="1200">
              <a:solidFill>
                <a:prstClr val="white"/>
              </a:solidFill>
              <a:latin typeface="Arial" panose="020B0604020202020204" pitchFamily="34" charset="0"/>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642938"/>
            <a:ext cx="6879622" cy="3857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1831265" y="1429410"/>
            <a:ext cx="4594777" cy="559833"/>
          </a:xfrm>
          <a:prstGeom prst="rect">
            <a:avLst/>
          </a:prstGeom>
          <a:noFill/>
        </p:spPr>
        <p:txBody>
          <a:bodyPr wrap="square" rtlCol="0">
            <a:spAutoFit/>
          </a:bodyPr>
          <a:lstStyle/>
          <a:p>
            <a:pPr algn="ctr" defTabSz="514350">
              <a:buClrTx/>
              <a:defRPr/>
            </a:pPr>
            <a:r>
              <a:rPr lang="en-US" sz="3038"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lang="en-US" sz="3038" b="1" kern="1200" dirty="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3" name="TextBox 2"/>
          <p:cNvSpPr txBox="1"/>
          <p:nvPr/>
        </p:nvSpPr>
        <p:spPr>
          <a:xfrm>
            <a:off x="2274989" y="2131539"/>
            <a:ext cx="3707328" cy="646331"/>
          </a:xfrm>
          <a:prstGeom prst="rect">
            <a:avLst/>
          </a:prstGeom>
          <a:noFill/>
        </p:spPr>
        <p:txBody>
          <a:bodyPr wrap="square" rtlCol="0">
            <a:spAutoFit/>
          </a:bodyPr>
          <a:lstStyle/>
          <a:p>
            <a:pPr marL="160734" indent="-160734">
              <a:buFontTx/>
              <a:buChar char="-"/>
            </a:pPr>
            <a:r>
              <a:rPr lang="en-US" sz="1800" b="1" dirty="0" err="1"/>
              <a:t>Chuẩn</a:t>
            </a:r>
            <a:r>
              <a:rPr lang="en-US" sz="1800" b="1" dirty="0"/>
              <a:t> </a:t>
            </a:r>
            <a:r>
              <a:rPr lang="en-US" sz="1800" b="1" dirty="0" err="1"/>
              <a:t>bị</a:t>
            </a:r>
            <a:r>
              <a:rPr lang="en-US" sz="1800" b="1" dirty="0"/>
              <a:t>: </a:t>
            </a:r>
            <a:r>
              <a:rPr lang="vi-VN" sz="1800" b="1" dirty="0"/>
              <a:t>Luyện tập: Mở rộng từ ngữ về cây cối.</a:t>
            </a:r>
          </a:p>
        </p:txBody>
      </p:sp>
    </p:spTree>
    <p:extLst>
      <p:ext uri="{BB962C8B-B14F-4D97-AF65-F5344CB8AC3E}">
        <p14:creationId xmlns:p14="http://schemas.microsoft.com/office/powerpoint/2010/main" val="2432063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8"/>
            <a:ext cx="6858000" cy="3857625"/>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1374839" y="1639300"/>
            <a:ext cx="4284286" cy="1150711"/>
          </a:xfrm>
          <a:prstGeom prst="rect">
            <a:avLst/>
          </a:prstGeom>
          <a:noFill/>
        </p:spPr>
        <p:txBody>
          <a:bodyPr wrap="none" lIns="38576" tIns="19289" rIns="38576" bIns="19289" numCol="1">
            <a:prstTxWarp prst="textTriangle">
              <a:avLst>
                <a:gd name="adj" fmla="val 30003"/>
              </a:avLst>
            </a:prstTxWarp>
            <a:spAutoFit/>
          </a:bodyPr>
          <a:lstStyle/>
          <a:p>
            <a:pPr algn="ctr" defTabSz="385753"/>
            <a:r>
              <a:rPr lang="vi-VN" sz="2785" dirty="0">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385753"/>
            <a:r>
              <a:rPr lang="vi-VN" sz="2785" dirty="0">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2785" dirty="0">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881100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9" t="7461" r="29142" b="15696"/>
          <a:stretch/>
        </p:blipFill>
        <p:spPr>
          <a:xfrm>
            <a:off x="329449" y="201573"/>
            <a:ext cx="5892748" cy="4357688"/>
          </a:xfrm>
          <a:prstGeom prst="rect">
            <a:avLst/>
          </a:prstGeom>
        </p:spPr>
        <p:style>
          <a:lnRef idx="3">
            <a:schemeClr val="lt1"/>
          </a:lnRef>
          <a:fillRef idx="1">
            <a:schemeClr val="dk1"/>
          </a:fillRef>
          <a:effectRef idx="1">
            <a:schemeClr val="dk1"/>
          </a:effectRef>
          <a:fontRef idx="minor">
            <a:schemeClr val="lt1"/>
          </a:fontRef>
        </p:style>
      </p:pic>
      <p:sp>
        <p:nvSpPr>
          <p:cNvPr id="5" name="TextBox 4"/>
          <p:cNvSpPr txBox="1"/>
          <p:nvPr/>
        </p:nvSpPr>
        <p:spPr>
          <a:xfrm>
            <a:off x="692055" y="518690"/>
            <a:ext cx="4893288" cy="412114"/>
          </a:xfrm>
          <a:prstGeom prst="rect">
            <a:avLst/>
          </a:prstGeom>
          <a:noFill/>
        </p:spPr>
        <p:txBody>
          <a:bodyPr wrap="none" lIns="57607" tIns="28804" rIns="57607" bIns="28804" rtlCol="0">
            <a:spAutoFit/>
          </a:bodyPr>
          <a:lstStyle/>
          <a:p>
            <a:r>
              <a:rPr lang="vi-VN" sz="2300" b="1" dirty="0">
                <a:solidFill>
                  <a:prstClr val="white"/>
                </a:solidFill>
                <a:latin typeface="HP001 4 hàng" panose="020B0603050302020204" pitchFamily="34" charset="-93"/>
              </a:rPr>
              <a:t>Thứ</a:t>
            </a:r>
            <a:r>
              <a:rPr lang="en-US" sz="2300" b="1" dirty="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tư</a:t>
            </a:r>
            <a:r>
              <a:rPr lang="en-US" sz="2300" b="1" dirty="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ngày</a:t>
            </a:r>
            <a:r>
              <a:rPr lang="en-US" sz="2300" b="1" dirty="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9</a:t>
            </a:r>
            <a:r>
              <a:rPr lang="en-US" sz="2300" b="1" dirty="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Ǉháng</a:t>
            </a:r>
            <a:r>
              <a:rPr lang="en-US" sz="2300" b="1" dirty="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2</a:t>
            </a:r>
            <a:r>
              <a:rPr lang="en-US" sz="2300" b="1" dirty="0">
                <a:solidFill>
                  <a:prstClr val="white"/>
                </a:solidFill>
                <a:latin typeface="HP001 4 hàng" panose="020B0603050302020204" pitchFamily="34" charset="-93"/>
              </a:rPr>
              <a:t> </a:t>
            </a:r>
            <a:r>
              <a:rPr lang="en-US" sz="2300" b="1" dirty="0" err="1">
                <a:solidFill>
                  <a:prstClr val="white"/>
                </a:solidFill>
                <a:latin typeface="HP001 4 hàng" panose="020B0603050302020204" pitchFamily="34" charset="-93"/>
              </a:rPr>
              <a:t>năm</a:t>
            </a:r>
            <a:r>
              <a:rPr lang="en-US" sz="2300" b="1" dirty="0">
                <a:solidFill>
                  <a:prstClr val="white"/>
                </a:solidFill>
                <a:latin typeface="HP001 4 hàng" panose="020B0603050302020204" pitchFamily="34" charset="-93"/>
              </a:rPr>
              <a:t> 202</a:t>
            </a:r>
            <a:r>
              <a:rPr lang="vi-VN" sz="2300" b="1" dirty="0">
                <a:solidFill>
                  <a:prstClr val="white"/>
                </a:solidFill>
                <a:latin typeface="HP001 4 hàng" panose="020B0603050302020204" pitchFamily="34" charset="-93"/>
              </a:rPr>
              <a:t>2</a:t>
            </a:r>
          </a:p>
        </p:txBody>
      </p:sp>
      <p:sp>
        <p:nvSpPr>
          <p:cNvPr id="6" name="TextBox 5"/>
          <p:cNvSpPr txBox="1"/>
          <p:nvPr/>
        </p:nvSpPr>
        <p:spPr>
          <a:xfrm>
            <a:off x="1942193" y="1032212"/>
            <a:ext cx="3074178" cy="412114"/>
          </a:xfrm>
          <a:prstGeom prst="rect">
            <a:avLst/>
          </a:prstGeom>
          <a:noFill/>
        </p:spPr>
        <p:txBody>
          <a:bodyPr wrap="square" lIns="57607" tIns="28804" rIns="57607" bIns="28804" rtlCol="0">
            <a:spAutoFit/>
          </a:bodyPr>
          <a:lstStyle/>
          <a:p>
            <a:r>
              <a:rPr lang="en-US" sz="2300" b="1" dirty="0">
                <a:solidFill>
                  <a:prstClr val="white"/>
                </a:solidFill>
                <a:latin typeface="HP001 4 hàng" panose="020B0603050302020204" pitchFamily="34" charset="-93"/>
              </a:rPr>
              <a:t>T</a:t>
            </a:r>
            <a:r>
              <a:rPr lang="vi-VN" sz="2300" b="1" dirty="0">
                <a:solidFill>
                  <a:prstClr val="white"/>
                </a:solidFill>
                <a:latin typeface="HP001 4 hàng" panose="020B0603050302020204" pitchFamily="34" charset="-93"/>
              </a:rPr>
              <a:t>iếng Việt</a:t>
            </a:r>
          </a:p>
        </p:txBody>
      </p:sp>
      <p:sp>
        <p:nvSpPr>
          <p:cNvPr id="7" name="TextBox 6"/>
          <p:cNvSpPr txBox="1"/>
          <p:nvPr/>
        </p:nvSpPr>
        <p:spPr>
          <a:xfrm>
            <a:off x="1124676" y="1591211"/>
            <a:ext cx="3149221" cy="412114"/>
          </a:xfrm>
          <a:prstGeom prst="rect">
            <a:avLst/>
          </a:prstGeom>
          <a:noFill/>
        </p:spPr>
        <p:txBody>
          <a:bodyPr wrap="none" lIns="57607" tIns="28804" rIns="57607" bIns="28804" rtlCol="0">
            <a:spAutoFit/>
          </a:bodyPr>
          <a:lstStyle/>
          <a:p>
            <a:pPr lvl="1"/>
            <a:r>
              <a:rPr lang="vi-VN" sz="2300" b="1" dirty="0">
                <a:solidFill>
                  <a:prstClr val="white"/>
                </a:solidFill>
                <a:latin typeface="HP001 4 hàng" panose="020B0603050302020204" pitchFamily="34" charset="-93"/>
              </a:rPr>
              <a:t>Đọc: Bài 6: Mùa </a:t>
            </a:r>
            <a:r>
              <a:rPr lang="vi-VN" sz="2300" b="1" dirty="0" smtClean="0">
                <a:solidFill>
                  <a:prstClr val="white"/>
                </a:solidFill>
                <a:latin typeface="HP001 4 hàng" panose="020B0603050302020204" pitchFamily="34" charset="-93"/>
              </a:rPr>
              <a:t>vàng</a:t>
            </a:r>
            <a:endParaRPr lang="vi-VN" sz="2300" b="1" dirty="0">
              <a:solidFill>
                <a:prstClr val="white"/>
              </a:solidFill>
              <a:latin typeface="HP001 4 hàng" panose="020B0603050302020204" pitchFamily="34" charset="-93"/>
            </a:endParaRPr>
          </a:p>
        </p:txBody>
      </p:sp>
    </p:spTree>
    <p:extLst>
      <p:ext uri="{BB962C8B-B14F-4D97-AF65-F5344CB8AC3E}">
        <p14:creationId xmlns:p14="http://schemas.microsoft.com/office/powerpoint/2010/main" val="5384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0" y="642938"/>
            <a:ext cx="2726438" cy="3857625"/>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5761406" y="642938"/>
            <a:ext cx="1096594" cy="3857625"/>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768807" y="1297074"/>
            <a:ext cx="594412" cy="566978"/>
          </a:xfrm>
          <a:prstGeom prst="rect">
            <a:avLst/>
          </a:prstGeom>
        </p:spPr>
      </p:pic>
      <p:sp>
        <p:nvSpPr>
          <p:cNvPr id="10" name="文本框 22">
            <a:extLst>
              <a:ext uri="{FF2B5EF4-FFF2-40B4-BE49-F238E27FC236}">
                <a16:creationId xmlns:a16="http://schemas.microsoft.com/office/drawing/2014/main" id="{0C9928D3-15CE-463A-8DD4-D2BDB8DB2C15}"/>
              </a:ext>
            </a:extLst>
          </p:cNvPr>
          <p:cNvSpPr txBox="1"/>
          <p:nvPr/>
        </p:nvSpPr>
        <p:spPr>
          <a:xfrm>
            <a:off x="1699020" y="359418"/>
            <a:ext cx="4062386" cy="615553"/>
          </a:xfrm>
          <a:prstGeom prst="rect">
            <a:avLst/>
          </a:prstGeom>
          <a:noFill/>
        </p:spPr>
        <p:txBody>
          <a:bodyPr wrap="square" rtlCol="0">
            <a:spAutoFit/>
          </a:bodyPr>
          <a:lstStyle/>
          <a:p>
            <a:r>
              <a:rPr lang="vi-VN" altLang="zh-CN" sz="3400"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3400" dirty="0">
              <a:solidFill>
                <a:srgbClr val="FF0000"/>
              </a:solidFill>
              <a:latin typeface="iCiel Cadena" panose="02000503000000020004" pitchFamily="2" charset="0"/>
              <a:ea typeface="思源黑体 CN Bold" panose="020B0800000000000000" pitchFamily="34" charset="-122"/>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1445871" y="1100399"/>
            <a:ext cx="5137469" cy="960328"/>
          </a:xfrm>
          <a:prstGeom prst="rect">
            <a:avLst/>
          </a:prstGeom>
          <a:noFill/>
        </p:spPr>
        <p:txBody>
          <a:bodyPr wrap="square">
            <a:spAutoFit/>
          </a:bodyPr>
          <a:lstStyle/>
          <a:p>
            <a:pPr>
              <a:lnSpc>
                <a:spcPct val="150000"/>
              </a:lnSpc>
              <a:spcAft>
                <a:spcPts val="800"/>
              </a:spcAft>
            </a:pPr>
            <a:r>
              <a:rPr lang="vi-VN" sz="2000" dirty="0">
                <a:solidFill>
                  <a:srgbClr val="0070C0"/>
                </a:solidFill>
                <a:effectLst/>
                <a:latin typeface="Times New Roman" panose="02020603050405020304" pitchFamily="18" charset="0"/>
                <a:ea typeface="SimSun" panose="02010600030101010101" pitchFamily="2" charset="-122"/>
              </a:rPr>
              <a:t>- </a:t>
            </a:r>
            <a:r>
              <a:rPr lang="vi-VN" sz="2000" dirty="0">
                <a:solidFill>
                  <a:srgbClr val="0070C0"/>
                </a:solidFill>
                <a:latin typeface="Times New Roman" panose="02020603050405020304" pitchFamily="18" charset="0"/>
                <a:ea typeface="SimSun" panose="02010600030101010101" pitchFamily="2" charset="-122"/>
              </a:rPr>
              <a:t>Đọc đúng, rõ ràng câu chuyện </a:t>
            </a:r>
            <a:r>
              <a:rPr lang="vi-VN" sz="2000" i="1" dirty="0">
                <a:solidFill>
                  <a:srgbClr val="0070C0"/>
                </a:solidFill>
                <a:latin typeface="Times New Roman" panose="02020603050405020304" pitchFamily="18" charset="0"/>
                <a:ea typeface="SimSun" panose="02010600030101010101" pitchFamily="2" charset="-122"/>
              </a:rPr>
              <a:t>Mùa vàng</a:t>
            </a:r>
            <a:r>
              <a:rPr lang="vi-VN" sz="2000" dirty="0">
                <a:solidFill>
                  <a:srgbClr val="0070C0"/>
                </a:solidFill>
                <a:latin typeface="Times New Roman" panose="02020603050405020304" pitchFamily="18" charset="0"/>
                <a:ea typeface="SimSun" panose="02010600030101010101" pitchFamily="2" charset="-122"/>
              </a:rPr>
              <a:t> có lời thoại của hai nhân vật mẹ và con. </a:t>
            </a:r>
            <a:endParaRPr lang="en-US" sz="2000" dirty="0">
              <a:solidFill>
                <a:srgbClr val="0070C0"/>
              </a:solidFill>
              <a:effectLst/>
              <a:latin typeface="Times New Roman" panose="02020603050405020304" pitchFamily="18" charset="0"/>
              <a:ea typeface="SimSun" panose="02010600030101010101" pitchFamily="2" charset="-122"/>
            </a:endParaRPr>
          </a:p>
        </p:txBody>
      </p:sp>
      <p:pic>
        <p:nvPicPr>
          <p:cNvPr id="7" name="图片 53">
            <a:extLst>
              <a:ext uri="{FF2B5EF4-FFF2-40B4-BE49-F238E27FC236}">
                <a16:creationId xmlns:a16="http://schemas.microsoft.com/office/drawing/2014/main" id="{FA2CC3DF-CDF1-442F-AAC6-21576DB1759B}"/>
              </a:ext>
            </a:extLst>
          </p:cNvPr>
          <p:cNvPicPr>
            <a:picLocks noChangeAspect="1"/>
          </p:cNvPicPr>
          <p:nvPr/>
        </p:nvPicPr>
        <p:blipFill>
          <a:blip r:embed="rId5"/>
          <a:stretch>
            <a:fillRect/>
          </a:stretch>
        </p:blipFill>
        <p:spPr>
          <a:xfrm>
            <a:off x="768807" y="2506888"/>
            <a:ext cx="594412" cy="566978"/>
          </a:xfrm>
          <a:prstGeom prst="rect">
            <a:avLst/>
          </a:prstGeom>
        </p:spPr>
      </p:pic>
      <p:sp>
        <p:nvSpPr>
          <p:cNvPr id="9" name="TextBox 8">
            <a:extLst>
              <a:ext uri="{FF2B5EF4-FFF2-40B4-BE49-F238E27FC236}">
                <a16:creationId xmlns:a16="http://schemas.microsoft.com/office/drawing/2014/main" id="{FC7E5D8C-E523-4EB3-B597-5A3779438E63}"/>
              </a:ext>
            </a:extLst>
          </p:cNvPr>
          <p:cNvSpPr txBox="1"/>
          <p:nvPr/>
        </p:nvSpPr>
        <p:spPr>
          <a:xfrm>
            <a:off x="1582061" y="2411598"/>
            <a:ext cx="5001279" cy="707886"/>
          </a:xfrm>
          <a:prstGeom prst="rect">
            <a:avLst/>
          </a:prstGeom>
          <a:noFill/>
        </p:spPr>
        <p:txBody>
          <a:bodyPr wrap="square">
            <a:spAutoFit/>
          </a:bodyPr>
          <a:lstStyle/>
          <a:p>
            <a:r>
              <a:rPr lang="vi-VN" sz="2000" dirty="0">
                <a:solidFill>
                  <a:srgbClr val="F7446B"/>
                </a:solidFill>
                <a:latin typeface="Times New Roman" panose="02020603050405020304" pitchFamily="18" charset="0"/>
                <a:ea typeface="SimSun" panose="02010600030101010101" pitchFamily="2" charset="-122"/>
              </a:rPr>
              <a:t>-</a:t>
            </a:r>
            <a:r>
              <a:rPr lang="vi-VN" sz="2000" dirty="0">
                <a:solidFill>
                  <a:srgbClr val="F7446B"/>
                </a:solidFill>
                <a:effectLst/>
                <a:latin typeface="Times New Roman" panose="02020603050405020304" pitchFamily="18" charset="0"/>
                <a:ea typeface="SimSun" panose="02010600030101010101" pitchFamily="2" charset="-122"/>
              </a:rPr>
              <a:t> </a:t>
            </a:r>
            <a:r>
              <a:rPr lang="vi-VN" sz="2000" dirty="0">
                <a:solidFill>
                  <a:srgbClr val="F7446B"/>
                </a:solidFill>
                <a:latin typeface="Times New Roman" panose="02020603050405020304" pitchFamily="18" charset="0"/>
                <a:ea typeface="SimSun" panose="02010600030101010101" pitchFamily="2" charset="-122"/>
              </a:rPr>
              <a:t>Phân biệt được lời người kể chuyện và lời nhân vật để đọc với ngữ điệu phù hợp</a:t>
            </a:r>
            <a:endParaRPr lang="en-US" sz="2000" dirty="0">
              <a:solidFill>
                <a:srgbClr val="F7446B"/>
              </a:solidFill>
            </a:endParaRPr>
          </a:p>
        </p:txBody>
      </p:sp>
      <p:pic>
        <p:nvPicPr>
          <p:cNvPr id="12" name="图片 53">
            <a:extLst>
              <a:ext uri="{FF2B5EF4-FFF2-40B4-BE49-F238E27FC236}">
                <a16:creationId xmlns:a16="http://schemas.microsoft.com/office/drawing/2014/main" id="{EDFC9551-EB93-497F-8E5E-E5F043B8DCA6}"/>
              </a:ext>
            </a:extLst>
          </p:cNvPr>
          <p:cNvPicPr>
            <a:picLocks noChangeAspect="1"/>
          </p:cNvPicPr>
          <p:nvPr/>
        </p:nvPicPr>
        <p:blipFill>
          <a:blip r:embed="rId5"/>
          <a:stretch>
            <a:fillRect/>
          </a:stretch>
        </p:blipFill>
        <p:spPr>
          <a:xfrm>
            <a:off x="851459" y="3529473"/>
            <a:ext cx="594412" cy="566978"/>
          </a:xfrm>
          <a:prstGeom prst="rect">
            <a:avLst/>
          </a:prstGeom>
        </p:spPr>
      </p:pic>
      <p:sp>
        <p:nvSpPr>
          <p:cNvPr id="15" name="TextBox 14">
            <a:extLst>
              <a:ext uri="{FF2B5EF4-FFF2-40B4-BE49-F238E27FC236}">
                <a16:creationId xmlns:a16="http://schemas.microsoft.com/office/drawing/2014/main" id="{0DD74481-A276-45D4-9D37-508823C808CA}"/>
              </a:ext>
            </a:extLst>
          </p:cNvPr>
          <p:cNvSpPr txBox="1"/>
          <p:nvPr/>
        </p:nvSpPr>
        <p:spPr>
          <a:xfrm>
            <a:off x="1455486" y="3381381"/>
            <a:ext cx="5254427" cy="1323439"/>
          </a:xfrm>
          <a:prstGeom prst="rect">
            <a:avLst/>
          </a:prstGeom>
          <a:noFill/>
        </p:spPr>
        <p:txBody>
          <a:bodyPr wrap="square">
            <a:spAutoFit/>
          </a:bodyPr>
          <a:lstStyle/>
          <a:p>
            <a:r>
              <a:rPr lang="vi-VN" sz="2000" dirty="0">
                <a:solidFill>
                  <a:srgbClr val="00B050"/>
                </a:solidFill>
                <a:latin typeface="Times New Roman" panose="02020603050405020304" pitchFamily="18" charset="0"/>
                <a:ea typeface="SimSun" panose="02010600030101010101" pitchFamily="2" charset="-122"/>
              </a:rPr>
              <a:t>-</a:t>
            </a:r>
            <a:r>
              <a:rPr lang="vi-VN" sz="2000" dirty="0">
                <a:solidFill>
                  <a:srgbClr val="00B050"/>
                </a:solidFill>
                <a:effectLst/>
                <a:latin typeface="Times New Roman" panose="02020603050405020304" pitchFamily="18" charset="0"/>
                <a:ea typeface="SimSun" panose="02010600030101010101" pitchFamily="2" charset="-122"/>
              </a:rPr>
              <a:t> </a:t>
            </a:r>
            <a:r>
              <a:rPr lang="vi-VN" sz="2000" dirty="0">
                <a:solidFill>
                  <a:srgbClr val="00B050"/>
                </a:solidFill>
                <a:latin typeface="Times New Roman" panose="02020603050405020304" pitchFamily="18" charset="0"/>
                <a:ea typeface="SimSun" panose="02010600030101010101" pitchFamily="2" charset="-122"/>
              </a:rPr>
              <a:t>Hiểu được nội dung bài đọc từ nội dung câu chuyện và tranh minh họa, nhận biết được rằng để có được mùa thu hoạch cây trái, người nông dân phải làm việc vất vả.</a:t>
            </a:r>
            <a:endParaRPr lang="en-US" sz="2000" dirty="0">
              <a:solidFill>
                <a:srgbClr val="00B050"/>
              </a:solidFill>
            </a:endParaRPr>
          </a:p>
        </p:txBody>
      </p:sp>
    </p:spTree>
    <p:extLst>
      <p:ext uri="{BB962C8B-B14F-4D97-AF65-F5344CB8AC3E}">
        <p14:creationId xmlns:p14="http://schemas.microsoft.com/office/powerpoint/2010/main" val="882528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style.rotation</p:attrName>
                                        </p:attrNameLst>
                                      </p:cBhvr>
                                      <p:tavLst>
                                        <p:tav tm="0">
                                          <p:val>
                                            <p:fltVal val="720"/>
                                          </p:val>
                                        </p:tav>
                                        <p:tav tm="100000">
                                          <p:val>
                                            <p:fltVal val="0"/>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 calcmode="lin" valueType="num">
                                      <p:cBhvr>
                                        <p:cTn id="20" dur="500" fill="hold"/>
                                        <p:tgtEl>
                                          <p:spTgt spid="54"/>
                                        </p:tgtEl>
                                        <p:attrNameLst>
                                          <p:attrName>ppt_w</p:attrName>
                                        </p:attrNameLst>
                                      </p:cBhvr>
                                      <p:tavLst>
                                        <p:tav tm="0">
                                          <p:val>
                                            <p:fltVal val="0"/>
                                          </p:val>
                                        </p:tav>
                                        <p:tav tm="100000">
                                          <p:val>
                                            <p:strVal val="#ppt_w"/>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56" presetClass="entr" presetSubtype="0" fill="hold" nodeType="withEffect">
                                  <p:stCondLst>
                                    <p:cond delay="0"/>
                                  </p:stCondLst>
                                  <p:iterate type="lt">
                                    <p:tmPct val="3000"/>
                                  </p:iterate>
                                  <p:childTnLst>
                                    <p:set>
                                      <p:cBhvr>
                                        <p:cTn id="27" dur="1" fill="hold">
                                          <p:stCondLst>
                                            <p:cond delay="0"/>
                                          </p:stCondLst>
                                        </p:cTn>
                                        <p:tgtEl>
                                          <p:spTgt spid="10">
                                            <p:txEl>
                                              <p:pRg st="0" end="0"/>
                                            </p:txEl>
                                          </p:spTgt>
                                        </p:tgtEl>
                                        <p:attrNameLst>
                                          <p:attrName>style.visibility</p:attrName>
                                        </p:attrNameLst>
                                      </p:cBhvr>
                                      <p:to>
                                        <p:strVal val="visible"/>
                                      </p:to>
                                    </p:set>
                                    <p:anim by="(-#ppt_w*2)" calcmode="lin" valueType="num">
                                      <p:cBhvr rctx="PPT">
                                        <p:cTn id="28" dur="500" autoRev="1" fill="hold">
                                          <p:stCondLst>
                                            <p:cond delay="0"/>
                                          </p:stCondLst>
                                        </p:cTn>
                                        <p:tgtEl>
                                          <p:spTgt spid="10">
                                            <p:txEl>
                                              <p:pRg st="0" end="0"/>
                                            </p:txEl>
                                          </p:spTgt>
                                        </p:tgtEl>
                                        <p:attrNameLst>
                                          <p:attrName>ppt_w</p:attrName>
                                        </p:attrNameLst>
                                      </p:cBhvr>
                                    </p:anim>
                                    <p:anim by="(#ppt_w*0.50)" calcmode="lin" valueType="num">
                                      <p:cBhvr>
                                        <p:cTn id="29" dur="500" decel="50000" autoRev="1" fill="hold">
                                          <p:stCondLst>
                                            <p:cond delay="0"/>
                                          </p:stCondLst>
                                        </p:cTn>
                                        <p:tgtEl>
                                          <p:spTgt spid="10">
                                            <p:txEl>
                                              <p:pRg st="0" end="0"/>
                                            </p:txEl>
                                          </p:spTgt>
                                        </p:tgtEl>
                                        <p:attrNameLst>
                                          <p:attrName>ppt_x</p:attrName>
                                        </p:attrNameLst>
                                      </p:cBhvr>
                                    </p:anim>
                                    <p:anim from="(-#ppt_h/2)" to="(#ppt_y)" calcmode="lin" valueType="num">
                                      <p:cBhvr>
                                        <p:cTn id="30" dur="1000" fill="hold">
                                          <p:stCondLst>
                                            <p:cond delay="0"/>
                                          </p:stCondLst>
                                        </p:cTn>
                                        <p:tgtEl>
                                          <p:spTgt spid="10">
                                            <p:txEl>
                                              <p:pRg st="0" end="0"/>
                                            </p:txEl>
                                          </p:spTgt>
                                        </p:tgtEl>
                                        <p:attrNameLst>
                                          <p:attrName>ppt_y</p:attrName>
                                        </p:attrNameLst>
                                      </p:cBhvr>
                                    </p:anim>
                                    <p:animRot by="21600000">
                                      <p:cBhvr>
                                        <p:cTn id="31" dur="1000" fill="hold">
                                          <p:stCondLst>
                                            <p:cond delay="0"/>
                                          </p:stCondLst>
                                        </p:cTn>
                                        <p:tgtEl>
                                          <p:spTgt spid="10">
                                            <p:txEl>
                                              <p:pRg st="0" end="0"/>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style.rotation</p:attrName>
                                        </p:attrNameLst>
                                      </p:cBhvr>
                                      <p:tavLst>
                                        <p:tav tm="0">
                                          <p:val>
                                            <p:fltVal val="720"/>
                                          </p:val>
                                        </p:tav>
                                        <p:tav tm="100000">
                                          <p:val>
                                            <p:fltVal val="0"/>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ppt_w</p:attrName>
                                        </p:attrNameLst>
                                      </p:cBhvr>
                                      <p:tavLst>
                                        <p:tav tm="0">
                                          <p:val>
                                            <p:fltVal val="0"/>
                                          </p:val>
                                        </p:tav>
                                        <p:tav tm="100000">
                                          <p:val>
                                            <p:strVal val="#ppt_w"/>
                                          </p:val>
                                        </p:tav>
                                      </p:tavLst>
                                    </p:anim>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style.rotation</p:attrName>
                                        </p:attrNameLst>
                                      </p:cBhvr>
                                      <p:tavLst>
                                        <p:tav tm="0">
                                          <p:val>
                                            <p:fltVal val="720"/>
                                          </p:val>
                                        </p:tav>
                                        <p:tav tm="100000">
                                          <p:val>
                                            <p:fltVal val="0"/>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 calcmode="lin" valueType="num">
                                      <p:cBhvr>
                                        <p:cTn id="50" dur="500" fill="hold"/>
                                        <p:tgtEl>
                                          <p:spTgt spid="12"/>
                                        </p:tgtEl>
                                        <p:attrNameLst>
                                          <p:attrName>ppt_w</p:attrName>
                                        </p:attrNameLst>
                                      </p:cBhvr>
                                      <p:tavLst>
                                        <p:tav tm="0">
                                          <p:val>
                                            <p:fltVal val="0"/>
                                          </p:val>
                                        </p:tav>
                                        <p:tav tm="100000">
                                          <p:val>
                                            <p:strVal val="#ppt_w"/>
                                          </p:val>
                                        </p:tav>
                                      </p:tavLst>
                                    </p:anim>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sp>
        <p:nvSpPr>
          <p:cNvPr id="12" name="Rectangle: Rounded Corners 11">
            <a:extLst>
              <a:ext uri="{FF2B5EF4-FFF2-40B4-BE49-F238E27FC236}">
                <a16:creationId xmlns:a16="http://schemas.microsoft.com/office/drawing/2014/main" id="{A5E244A7-B76A-467D-BF75-D7BA5A900FC1}"/>
              </a:ext>
            </a:extLst>
          </p:cNvPr>
          <p:cNvSpPr/>
          <p:nvPr/>
        </p:nvSpPr>
        <p:spPr>
          <a:xfrm>
            <a:off x="5091790" y="85797"/>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ĐỌC MẪU</a:t>
            </a:r>
            <a:endParaRPr lang="en-US" b="1" dirty="0">
              <a:solidFill>
                <a:schemeClr val="accent5">
                  <a:lumMod val="50000"/>
                </a:schemeClr>
              </a:solidFill>
            </a:endParaRPr>
          </a:p>
        </p:txBody>
      </p:sp>
    </p:spTree>
    <p:extLst>
      <p:ext uri="{BB962C8B-B14F-4D97-AF65-F5344CB8AC3E}">
        <p14:creationId xmlns:p14="http://schemas.microsoft.com/office/powerpoint/2010/main" val="20551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
        <p:nvSpPr>
          <p:cNvPr id="12" name="Rectangle: Rounded Corners 11">
            <a:extLst>
              <a:ext uri="{FF2B5EF4-FFF2-40B4-BE49-F238E27FC236}">
                <a16:creationId xmlns:a16="http://schemas.microsoft.com/office/drawing/2014/main" id="{4250E759-6568-4029-96F2-1C185953BAB5}"/>
              </a:ext>
            </a:extLst>
          </p:cNvPr>
          <p:cNvSpPr/>
          <p:nvPr/>
        </p:nvSpPr>
        <p:spPr>
          <a:xfrm>
            <a:off x="5271152" y="89823"/>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CHIA ĐOẠN</a:t>
            </a:r>
            <a:endParaRPr lang="en-US" b="1" dirty="0">
              <a:solidFill>
                <a:schemeClr val="accent5">
                  <a:lumMod val="50000"/>
                </a:schemeClr>
              </a:solidFill>
            </a:endParaRPr>
          </a:p>
        </p:txBody>
      </p:sp>
      <p:sp>
        <p:nvSpPr>
          <p:cNvPr id="13" name="Rectangle: Rounded Corners 12">
            <a:extLst>
              <a:ext uri="{FF2B5EF4-FFF2-40B4-BE49-F238E27FC236}">
                <a16:creationId xmlns:a16="http://schemas.microsoft.com/office/drawing/2014/main" id="{8B020E9A-475D-4461-94C8-9AE3A3B542D2}"/>
              </a:ext>
            </a:extLst>
          </p:cNvPr>
          <p:cNvSpPr/>
          <p:nvPr/>
        </p:nvSpPr>
        <p:spPr>
          <a:xfrm>
            <a:off x="5271151" y="103452"/>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NỐI TIẾP ĐOẠN</a:t>
            </a:r>
            <a:endParaRPr lang="en-US" b="1" dirty="0">
              <a:solidFill>
                <a:schemeClr val="accent5">
                  <a:lumMod val="50000"/>
                </a:schemeClr>
              </a:solidFill>
            </a:endParaRPr>
          </a:p>
        </p:txBody>
      </p:sp>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563676"/>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mn-lt"/>
              </a:rPr>
              <a:t>dập dờn </a:t>
            </a:r>
            <a:r>
              <a:rPr lang="vi-VN" sz="1450" dirty="0">
                <a:latin typeface="+mn-lt"/>
              </a:rPr>
              <a:t>trải tới chân trời.</a:t>
            </a:r>
          </a:p>
          <a:p>
            <a:pPr marL="44450" algn="just">
              <a:lnSpc>
                <a:spcPct val="120000"/>
              </a:lnSpc>
              <a:defRPr/>
            </a:pPr>
            <a:r>
              <a:rPr lang="vi-VN" sz="1450" dirty="0">
                <a:latin typeface="+mn-lt"/>
              </a:rPr>
              <a:t>     Minh </a:t>
            </a:r>
            <a:r>
              <a:rPr lang="vi-VN" sz="1450" b="1" dirty="0">
                <a:solidFill>
                  <a:srgbClr val="FF0000"/>
                </a:solidFill>
                <a:latin typeface="+mn-lt"/>
              </a:rPr>
              <a:t>ríu rít </a:t>
            </a:r>
            <a:r>
              <a:rPr lang="vi-VN" sz="1450" dirty="0">
                <a:latin typeface="+mn-lt"/>
              </a:rPr>
              <a:t>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a:t>
            </a:r>
            <a:r>
              <a:rPr lang="vi-VN" sz="1450" b="1" dirty="0">
                <a:solidFill>
                  <a:srgbClr val="FF0000"/>
                </a:solidFill>
                <a:latin typeface="+mn-lt"/>
              </a:rPr>
              <a:t>thu hoạch </a:t>
            </a:r>
            <a:r>
              <a:rPr lang="vi-VN" sz="1450" dirty="0">
                <a:latin typeface="+mn-lt"/>
              </a:rPr>
              <a:t>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a:t>
            </a:r>
            <a:r>
              <a:rPr lang="vi-VN" sz="1450" b="1" dirty="0">
                <a:solidFill>
                  <a:srgbClr val="FF0000"/>
                </a:solidFill>
                <a:latin typeface="+mn-lt"/>
              </a:rPr>
              <a:t>gieo hạt</a:t>
            </a:r>
            <a:r>
              <a:rPr lang="vi-VN" sz="1450" b="1" dirty="0">
                <a:latin typeface="+mn-lt"/>
              </a:rPr>
              <a:t> </a:t>
            </a:r>
            <a:r>
              <a:rPr lang="vi-VN" sz="1450" dirty="0">
                <a:latin typeface="+mn-lt"/>
              </a:rPr>
              <a:t>và ươm mầm. Rồi mưa nắng, hạn hán, họ phải chăm sóc vườn cây, ruộng đồng. Nhờ thế mà cây lớn dần, </a:t>
            </a:r>
            <a:r>
              <a:rPr lang="vi-VN" sz="1450" b="1" dirty="0">
                <a:solidFill>
                  <a:srgbClr val="FF0000"/>
                </a:solidFill>
                <a:latin typeface="+mn-lt"/>
              </a:rPr>
              <a:t>ra hoa kết trái </a:t>
            </a:r>
            <a:r>
              <a:rPr lang="vi-VN" sz="1450" dirty="0">
                <a:latin typeface="+mn-lt"/>
              </a:rPr>
              <a:t>và chín rộ đấy.</a:t>
            </a:r>
          </a:p>
          <a:p>
            <a:pPr marL="44450" algn="just">
              <a:lnSpc>
                <a:spcPct val="120000"/>
              </a:lnSpc>
              <a:defRPr/>
            </a:pPr>
            <a:r>
              <a:rPr lang="vi-VN" sz="1450" dirty="0">
                <a:latin typeface="+mn-lt"/>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635793" y="2157743"/>
            <a:ext cx="5721967" cy="2614075"/>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507831"/>
          </a:xfrm>
          <a:prstGeom prst="rect">
            <a:avLst/>
          </a:prstGeom>
          <a:noFill/>
        </p:spPr>
        <p:txBody>
          <a:bodyPr wrap="square" rtlCol="0">
            <a:spAutoFit/>
          </a:bodyPr>
          <a:lstStyle/>
          <a:p>
            <a:pPr algn="ctr">
              <a:lnSpc>
                <a:spcPct val="150000"/>
              </a:lnSpc>
            </a:pPr>
            <a:r>
              <a:rPr lang="vi-VN" sz="1800" b="1" dirty="0">
                <a:solidFill>
                  <a:srgbClr val="17479D"/>
                </a:solidFill>
                <a:latin typeface="+mn-lt"/>
              </a:rPr>
              <a:t>ĐỌC</a:t>
            </a:r>
            <a:endParaRPr lang="en-US" sz="1800" b="1" dirty="0">
              <a:solidFill>
                <a:srgbClr val="17479D"/>
              </a:solidFill>
              <a:latin typeface="+mn-lt"/>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646331"/>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mn-lt"/>
              </a:rPr>
              <a:t>Từ ngữ</a:t>
            </a:r>
            <a:endParaRPr lang="en-US" sz="2400" b="1" dirty="0">
              <a:solidFill>
                <a:schemeClr val="accent6">
                  <a:lumMod val="50000"/>
                </a:schemeClr>
              </a:solidFill>
              <a:latin typeface="+mn-lt"/>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507831"/>
          </a:xfrm>
          <a:prstGeom prst="rect">
            <a:avLst/>
          </a:prstGeom>
        </p:spPr>
        <p:txBody>
          <a:bodyPr wrap="square">
            <a:spAutoFit/>
          </a:bodyPr>
          <a:lstStyle/>
          <a:p>
            <a:pPr algn="just">
              <a:lnSpc>
                <a:spcPct val="150000"/>
              </a:lnSpc>
            </a:pPr>
            <a:r>
              <a:rPr lang="vi-VN" sz="1800" dirty="0">
                <a:latin typeface="+mn-lt"/>
              </a:rPr>
              <a:t> dập dờn</a:t>
            </a:r>
            <a:endParaRPr lang="vi-VN" sz="1800" b="1" dirty="0">
              <a:latin typeface="+mn-lt"/>
            </a:endParaRPr>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760636" y="1148562"/>
            <a:ext cx="4995047" cy="872034"/>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mn-lt"/>
              </a:rPr>
              <a:t>: (lúa) chuyển động lên xuống nhịp nhàng</a:t>
            </a:r>
            <a:r>
              <a:rPr lang="en-US" sz="1800" dirty="0">
                <a:solidFill>
                  <a:schemeClr val="accent6">
                    <a:lumMod val="50000"/>
                  </a:schemeClr>
                </a:solidFill>
                <a:latin typeface="+mn-lt"/>
              </a:rPr>
              <a:t> </a:t>
            </a:r>
          </a:p>
          <a:p>
            <a:pPr>
              <a:lnSpc>
                <a:spcPct val="150000"/>
              </a:lnSpc>
            </a:pPr>
            <a:r>
              <a:rPr lang="en-US" sz="1800" dirty="0" err="1">
                <a:solidFill>
                  <a:schemeClr val="accent6">
                    <a:lumMod val="50000"/>
                  </a:schemeClr>
                </a:solidFill>
                <a:latin typeface="+mn-lt"/>
              </a:rPr>
              <a:t>theo</a:t>
            </a:r>
            <a:r>
              <a:rPr lang="en-US" sz="1800" dirty="0">
                <a:solidFill>
                  <a:schemeClr val="accent6">
                    <a:lumMod val="50000"/>
                  </a:schemeClr>
                </a:solidFill>
                <a:latin typeface="+mn-lt"/>
              </a:rPr>
              <a:t> </a:t>
            </a:r>
            <a:r>
              <a:rPr lang="en-US" sz="1800" dirty="0" err="1">
                <a:solidFill>
                  <a:schemeClr val="accent6">
                    <a:lumMod val="50000"/>
                  </a:schemeClr>
                </a:solidFill>
                <a:latin typeface="+mn-lt"/>
              </a:rPr>
              <a:t>gió</a:t>
            </a:r>
            <a:endParaRPr lang="en-US" sz="1800" dirty="0">
              <a:solidFill>
                <a:schemeClr val="accent6">
                  <a:lumMod val="50000"/>
                </a:schemeClr>
              </a:solidFill>
              <a:latin typeface="+mn-lt"/>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mn-lt"/>
              </a:rPr>
              <a:t>: gieo hạt cho mọc thành cây non.</a:t>
            </a:r>
            <a:endParaRPr lang="en-VN" dirty="0">
              <a:latin typeface="+mn-lt"/>
            </a:endParaRPr>
          </a:p>
        </p:txBody>
      </p:sp>
      <p:sp>
        <p:nvSpPr>
          <p:cNvPr id="12" name="Rectangle 11">
            <a:extLst>
              <a:ext uri="{FF2B5EF4-FFF2-40B4-BE49-F238E27FC236}">
                <a16:creationId xmlns:a16="http://schemas.microsoft.com/office/drawing/2014/main" id="{EF00572A-79BD-EC42-8362-0265447F1B81}"/>
              </a:ext>
            </a:extLst>
          </p:cNvPr>
          <p:cNvSpPr/>
          <p:nvPr/>
        </p:nvSpPr>
        <p:spPr>
          <a:xfrm>
            <a:off x="802742" y="2213998"/>
            <a:ext cx="5595465" cy="507831"/>
          </a:xfrm>
          <a:prstGeom prst="rect">
            <a:avLst/>
          </a:prstGeom>
        </p:spPr>
        <p:txBody>
          <a:bodyPr wrap="square">
            <a:spAutoFit/>
          </a:bodyPr>
          <a:lstStyle/>
          <a:p>
            <a:pPr algn="just">
              <a:lnSpc>
                <a:spcPct val="150000"/>
              </a:lnSpc>
            </a:pPr>
            <a:r>
              <a:rPr lang="vi-VN" sz="1800" dirty="0">
                <a:latin typeface="+mn-lt"/>
              </a:rPr>
              <a:t> ươm mầm</a:t>
            </a:r>
            <a:endParaRPr lang="vi-VN" sz="1800" b="1" dirty="0">
              <a:latin typeface="+mn-lt"/>
            </a:endParaRPr>
          </a:p>
        </p:txBody>
      </p:sp>
      <p:sp>
        <p:nvSpPr>
          <p:cNvPr id="13" name="Oval 12">
            <a:extLst>
              <a:ext uri="{FF2B5EF4-FFF2-40B4-BE49-F238E27FC236}">
                <a16:creationId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iên lý hữu tình: Ươm một mầm cây, đường xanh muôn ngả - VOV Giao thông">
            <a:extLst>
              <a:ext uri="{FF2B5EF4-FFF2-40B4-BE49-F238E27FC236}">
                <a16:creationId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8149"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6"/>
                                        </p:tgtEl>
                                        <p:attrNameLst>
                                          <p:attrName>style.visibility</p:attrName>
                                        </p:attrNameLst>
                                      </p:cBhvr>
                                      <p:to>
                                        <p:strVal val="hidden"/>
                                      </p:to>
                                    </p:set>
                                    <p:cmd type="call" cmd="stop">
                                      <p:cBhvr>
                                        <p:cTn id="34" dur="1">
                                          <p:stCondLst>
                                            <p:cond delay="0"/>
                                          </p:stCondLst>
                                        </p:cTn>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6"/>
                </p:tgtEl>
              </p:cMediaNode>
            </p:video>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084260"/>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mn-lt"/>
                <a:sym typeface="Arial"/>
              </a:rPr>
              <a:t>     </a:t>
            </a:r>
            <a:r>
              <a:rPr lang="vi-VN" sz="1450" dirty="0">
                <a:latin typeface="+mn-lt"/>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mn-lt"/>
              </a:rPr>
              <a:t>     Minh ríu rít bên mẹ:</a:t>
            </a:r>
          </a:p>
          <a:p>
            <a:pPr marL="44450" algn="just">
              <a:lnSpc>
                <a:spcPct val="120000"/>
              </a:lnSpc>
              <a:defRPr/>
            </a:pPr>
            <a:r>
              <a:rPr lang="vi-VN" sz="1450" dirty="0">
                <a:latin typeface="+mn-lt"/>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mn-lt"/>
              </a:rPr>
              <a:t>     - Đúng thế con ạ.</a:t>
            </a:r>
          </a:p>
          <a:p>
            <a:pPr marL="44450" algn="just">
              <a:lnSpc>
                <a:spcPct val="120000"/>
              </a:lnSpc>
              <a:defRPr/>
            </a:pPr>
            <a:r>
              <a:rPr lang="vi-VN" sz="1450" dirty="0">
                <a:latin typeface="+mn-lt"/>
              </a:rPr>
              <a:t>     - Nếu mùa nào cũng được thu hoạch thì thích lắm, phải không mẹ?</a:t>
            </a:r>
          </a:p>
          <a:p>
            <a:pPr marL="44450" algn="just">
              <a:lnSpc>
                <a:spcPct val="120000"/>
              </a:lnSpc>
              <a:defRPr/>
            </a:pPr>
            <a:r>
              <a:rPr lang="vi-VN" sz="1450" dirty="0">
                <a:latin typeface="+mn-lt"/>
              </a:rPr>
              <a:t>     Mẹ âu yếm nhìn Minh và bảo:</a:t>
            </a:r>
          </a:p>
          <a:p>
            <a:pPr marL="44450" algn="just">
              <a:lnSpc>
                <a:spcPct val="120000"/>
              </a:lnSpc>
              <a:defRPr/>
            </a:pPr>
            <a:r>
              <a:rPr lang="vi-VN" sz="1450" dirty="0">
                <a:latin typeface="+mn-lt"/>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mn-lt"/>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3155008"/>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
        <p:nvSpPr>
          <p:cNvPr id="13" name="Rectangle: Rounded Corners 12">
            <a:extLst>
              <a:ext uri="{FF2B5EF4-FFF2-40B4-BE49-F238E27FC236}">
                <a16:creationId xmlns:a16="http://schemas.microsoft.com/office/drawing/2014/main" id="{8B020E9A-475D-4461-94C8-9AE3A3B542D2}"/>
              </a:ext>
            </a:extLst>
          </p:cNvPr>
          <p:cNvSpPr/>
          <p:nvPr/>
        </p:nvSpPr>
        <p:spPr>
          <a:xfrm>
            <a:off x="5380291" y="105088"/>
            <a:ext cx="1384171" cy="507305"/>
          </a:xfrm>
          <a:prstGeom prst="roundRect">
            <a:avLst/>
          </a:prstGeom>
          <a:solidFill>
            <a:schemeClr val="tx2">
              <a:lumMod val="20000"/>
              <a:lumOff val="80000"/>
            </a:schemeClr>
          </a:solidFill>
          <a:ln>
            <a:solidFill>
              <a:schemeClr val="bg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5">
                    <a:lumMod val="50000"/>
                  </a:schemeClr>
                </a:solidFill>
              </a:rPr>
              <a:t>NỐI TIẾP ĐOẠN</a:t>
            </a:r>
            <a:endParaRPr lang="en-US" b="1" dirty="0">
              <a:solidFill>
                <a:schemeClr val="accent5">
                  <a:lumMod val="50000"/>
                </a:schemeClr>
              </a:solidFill>
            </a:endParaRPr>
          </a:p>
        </p:txBody>
      </p:sp>
    </p:spTree>
    <p:extLst>
      <p:ext uri="{BB962C8B-B14F-4D97-AF65-F5344CB8AC3E}">
        <p14:creationId xmlns:p14="http://schemas.microsoft.com/office/powerpoint/2010/main" val="16901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2376</TotalTime>
  <Words>2243</Words>
  <Application>Microsoft Office PowerPoint</Application>
  <PresentationFormat>Custom</PresentationFormat>
  <Paragraphs>154</Paragraphs>
  <Slides>24</Slides>
  <Notes>14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HP001 4 hàng</vt:lpstr>
      <vt:lpstr>Montserrat</vt:lpstr>
      <vt:lpstr>Times New Roman</vt:lpstr>
      <vt:lpstr>iCiel Cadena</vt:lpstr>
      <vt:lpstr>Kalam</vt:lpstr>
      <vt:lpstr>宋体</vt:lpstr>
      <vt:lpstr>思源黑体 CN Bold</vt:lpstr>
      <vt:lpstr>UTM Cookies</vt:lpstr>
      <vt:lpstr>Arial-Rounded</vt:lpstr>
      <vt:lpstr>宋体</vt:lpstr>
      <vt:lpstr>Calibri</vt:lpstr>
      <vt:lpstr>UTM Avo</vt:lpstr>
      <vt:lpstr>Wingdings</vt:lpstr>
      <vt:lpstr>Arial</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cp:lastModifiedBy>
  <cp:revision>220</cp:revision>
  <dcterms:modified xsi:type="dcterms:W3CDTF">2022-02-09T03:50:04Z</dcterms:modified>
</cp:coreProperties>
</file>