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26"/>
  </p:notesMasterIdLst>
  <p:sldIdLst>
    <p:sldId id="315" r:id="rId3"/>
    <p:sldId id="2007577133" r:id="rId4"/>
    <p:sldId id="2007577134" r:id="rId5"/>
    <p:sldId id="320" r:id="rId6"/>
    <p:sldId id="2007577128" r:id="rId7"/>
    <p:sldId id="356" r:id="rId8"/>
    <p:sldId id="362" r:id="rId9"/>
    <p:sldId id="2007577129" r:id="rId10"/>
    <p:sldId id="326" r:id="rId11"/>
    <p:sldId id="325" r:id="rId12"/>
    <p:sldId id="2007577130" r:id="rId13"/>
    <p:sldId id="363" r:id="rId14"/>
    <p:sldId id="290" r:id="rId15"/>
    <p:sldId id="327" r:id="rId16"/>
    <p:sldId id="359" r:id="rId17"/>
    <p:sldId id="364" r:id="rId18"/>
    <p:sldId id="2007577131" r:id="rId19"/>
    <p:sldId id="330" r:id="rId20"/>
    <p:sldId id="365" r:id="rId21"/>
    <p:sldId id="383" r:id="rId22"/>
    <p:sldId id="2007577132" r:id="rId23"/>
    <p:sldId id="384" r:id="rId24"/>
    <p:sldId id="357" r:id="rId25"/>
  </p:sldIdLst>
  <p:sldSz cx="6858000" cy="5143500"/>
  <p:notesSz cx="6858000" cy="9144000"/>
  <p:embeddedFontLst>
    <p:embeddedFont>
      <p:font typeface="SimSun" panose="02010600030101010101" pitchFamily="2" charset="-122"/>
      <p:regular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iCiel Cadena" panose="020B0604020202020204" charset="0"/>
      <p:bold r:id="rId38"/>
    </p:embeddedFont>
    <p:embeddedFont>
      <p:font typeface="Kalam" panose="020B0604020202020204" charset="0"/>
      <p:regular r:id="rId39"/>
      <p:bold r:id="rId40"/>
    </p:embeddedFont>
    <p:embeddedFont>
      <p:font typeface="SimSun" panose="02010600030101010101" pitchFamily="2" charset="-122"/>
      <p:regular r:id="rId27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8AB036"/>
    <a:srgbClr val="EF5F5F"/>
    <a:srgbClr val="000000"/>
    <a:srgbClr val="B7D574"/>
    <a:srgbClr val="FFAB40"/>
    <a:srgbClr val="FFFFFF"/>
    <a:srgbClr val="EB54E9"/>
    <a:srgbClr val="17479D"/>
    <a:srgbClr val="3B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15"/>
  </p:normalViewPr>
  <p:slideViewPr>
    <p:cSldViewPr snapToGrid="0">
      <p:cViewPr varScale="1">
        <p:scale>
          <a:sx n="92" d="100"/>
          <a:sy n="92" d="100"/>
        </p:scale>
        <p:origin x="14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9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08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33736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46255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62076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04348" y="1174780"/>
            <a:ext cx="5550461" cy="3605570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12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3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5"/>
            <a:ext cx="6858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069584" y="-55792"/>
            <a:ext cx="8605815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963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6" y="317293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5" y="1"/>
            <a:ext cx="6732565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3" y="4918299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53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3" r:id="rId4"/>
    <p:sldLayoutId id="2147483704" r:id="rId5"/>
    <p:sldLayoutId id="2147483705" r:id="rId6"/>
    <p:sldLayoutId id="214748370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9.wdp"/><Relationship Id="rId4" Type="http://schemas.openxmlformats.org/officeDocument/2006/relationships/image" Target="../media/image34.png"/><Relationship Id="rId9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87375" y="32658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05067" y="356633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815359" y="83216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80913" y="1485934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816555" y="1657918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563451" y="276022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667300" y="220663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854749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91565" y="328027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703482" y="386021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0317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478224" y="4585674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76A153-A5A2-4565-8734-9C369A5606AF}"/>
              </a:ext>
            </a:extLst>
          </p:cNvPr>
          <p:cNvSpPr/>
          <p:nvPr/>
        </p:nvSpPr>
        <p:spPr>
          <a:xfrm>
            <a:off x="5271152" y="200254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ĐỌC NHÓM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74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n-lt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825AF-F16A-46BA-81B5-E605E4863CEE}"/>
              </a:ext>
            </a:extLst>
          </p:cNvPr>
          <p:cNvSpPr/>
          <p:nvPr/>
        </p:nvSpPr>
        <p:spPr>
          <a:xfrm>
            <a:off x="5271152" y="200254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ĐỌC TOÀN VĂN BẢN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7624"/>
            <a:ext cx="2429621" cy="31791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0498" y="1339755"/>
            <a:ext cx="350288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/>
            <a:r>
              <a:rPr lang="vi-VN" altLang="zh-CN" sz="4050" b="1" dirty="0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 HIỂU BÀI</a:t>
            </a:r>
            <a:endParaRPr lang="en-US" altLang="zh-CN" sz="4050" b="1" dirty="0">
              <a:ln w="1905"/>
              <a:gradFill>
                <a:gsLst>
                  <a:gs pos="0">
                    <a:srgbClr val="CC0066">
                      <a:shade val="20000"/>
                      <a:satMod val="200000"/>
                    </a:srgbClr>
                  </a:gs>
                  <a:gs pos="78000">
                    <a:srgbClr val="CC0066">
                      <a:tint val="90000"/>
                      <a:shade val="89000"/>
                      <a:satMod val="220000"/>
                    </a:srgbClr>
                  </a:gs>
                  <a:gs pos="100000">
                    <a:srgbClr val="CC006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432" y="2481023"/>
            <a:ext cx="4234007" cy="50134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6" y="1700027"/>
            <a:ext cx="1738558" cy="17385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12" y="3176604"/>
            <a:ext cx="5129213" cy="2050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1. </a:t>
            </a:r>
            <a:r>
              <a:rPr lang="vi-VN" sz="1600" dirty="0">
                <a:latin typeface="+mn-lt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n-lt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2. </a:t>
            </a:r>
            <a:r>
              <a:rPr lang="vi-VN" sz="1600" dirty="0">
                <a:latin typeface="+mn-lt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41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3. </a:t>
            </a:r>
            <a:r>
              <a:rPr lang="vi-VN" sz="1600" dirty="0">
                <a:latin typeface="+mn-lt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4. </a:t>
            </a:r>
            <a:r>
              <a:rPr lang="vi-VN" sz="1800" dirty="0">
                <a:latin typeface="+mn-lt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+mn-lt"/>
              </a:rPr>
              <a:t>Nhiều giọt mưa </a:t>
            </a:r>
            <a:r>
              <a:rPr lang="vi-VN" sz="1800" dirty="0">
                <a:solidFill>
                  <a:srgbClr val="EF5F5F"/>
                </a:solidFill>
                <a:latin typeface="+mn-lt"/>
              </a:rPr>
              <a:t>rơi xuống </a:t>
            </a:r>
            <a:r>
              <a:rPr lang="en-VN" sz="1800" dirty="0">
                <a:solidFill>
                  <a:srgbClr val="EF5F5F"/>
                </a:solidFill>
                <a:latin typeface="+mn-lt"/>
              </a:rPr>
              <a:t>góp thành suối.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EF5F5F"/>
                </a:solidFill>
                <a:latin typeface="+mn-lt"/>
              </a:rPr>
              <a:t>Các</a:t>
            </a:r>
            <a:r>
              <a:rPr lang="en-VN" sz="1800" dirty="0">
                <a:solidFill>
                  <a:srgbClr val="EF5F5F"/>
                </a:solidFill>
                <a:latin typeface="+mn-lt"/>
              </a:rPr>
              <a:t> dòng suối </a:t>
            </a:r>
            <a:r>
              <a:rPr lang="vi-VN" sz="1800" dirty="0">
                <a:solidFill>
                  <a:srgbClr val="EF5F5F"/>
                </a:solidFill>
                <a:latin typeface="+mn-lt"/>
              </a:rPr>
              <a:t>gặp nhau sẽ tạo</a:t>
            </a:r>
            <a:r>
              <a:rPr lang="en-VN" sz="1800" dirty="0">
                <a:solidFill>
                  <a:srgbClr val="EF5F5F"/>
                </a:solidFill>
                <a:latin typeface="+mn-lt"/>
              </a:rPr>
              <a:t> thành sông.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EF5F5F"/>
                </a:solidFill>
                <a:latin typeface="+mn-lt"/>
              </a:rPr>
              <a:t>Các</a:t>
            </a:r>
            <a:r>
              <a:rPr lang="en-VN" sz="1800" dirty="0">
                <a:solidFill>
                  <a:srgbClr val="EF5F5F"/>
                </a:solidFill>
                <a:latin typeface="+mn-lt"/>
              </a:rPr>
              <a:t> dòng sông </a:t>
            </a:r>
            <a:r>
              <a:rPr lang="vi-VN" sz="1800" dirty="0">
                <a:solidFill>
                  <a:srgbClr val="EF5F5F"/>
                </a:solidFill>
                <a:latin typeface="+mn-lt"/>
              </a:rPr>
              <a:t>đi </a:t>
            </a:r>
            <a:r>
              <a:rPr lang="en-VN" sz="1800" dirty="0">
                <a:solidFill>
                  <a:srgbClr val="EF5F5F"/>
                </a:solidFill>
                <a:latin typeface="+mn-lt"/>
              </a:rPr>
              <a:t>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â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â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â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â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â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5F1932-AD56-4DB7-8975-7B2CA2838C84}"/>
              </a:ext>
            </a:extLst>
          </p:cNvPr>
          <p:cNvSpPr/>
          <p:nvPr/>
        </p:nvSpPr>
        <p:spPr>
          <a:xfrm>
            <a:off x="4566138" y="47912"/>
            <a:ext cx="1875935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LUYỆN ĐỌC LẠI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7624"/>
            <a:ext cx="2429621" cy="31791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86540" y="1339755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/>
            <a:r>
              <a:rPr lang="vi-VN" altLang="zh-CN" sz="1800" b="1" dirty="0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 TẬP THEO VĂN BẢN ĐỌC</a:t>
            </a:r>
            <a:endParaRPr lang="en-US" altLang="zh-CN" sz="1800" b="1" dirty="0">
              <a:ln w="1905"/>
              <a:gradFill>
                <a:gsLst>
                  <a:gs pos="0">
                    <a:srgbClr val="CC0066">
                      <a:shade val="20000"/>
                      <a:satMod val="200000"/>
                    </a:srgbClr>
                  </a:gs>
                  <a:gs pos="78000">
                    <a:srgbClr val="CC0066">
                      <a:tint val="90000"/>
                      <a:shade val="89000"/>
                      <a:satMod val="220000"/>
                    </a:srgbClr>
                  </a:gs>
                  <a:gs pos="100000">
                    <a:srgbClr val="CC006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432" y="2481023"/>
            <a:ext cx="4234007" cy="50134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6" y="1700027"/>
            <a:ext cx="1738558" cy="17385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12" y="3176604"/>
            <a:ext cx="5129213" cy="20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Arial"/>
              </a:rPr>
              <a:t>1. </a:t>
            </a:r>
            <a:r>
              <a:rPr lang="vi-VN" sz="1500" dirty="0">
                <a:latin typeface="+mn-lt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118140" y="2743740"/>
              <a:ext cx="612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+mn-lt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+mn-lt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4355" cy="964355"/>
            <a:chOff x="942297" y="2492397"/>
            <a:chExt cx="96435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49247" y="2640043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m</a:t>
              </a:r>
              <a:r>
                <a:rPr lang="en-VN" sz="1800" dirty="0">
                  <a:latin typeface="+mn-lt"/>
                </a:rPr>
                <a:t>ênh </a:t>
              </a:r>
            </a:p>
            <a:p>
              <a:pPr algn="ctr"/>
              <a:r>
                <a:rPr lang="en-VN" sz="1800" dirty="0">
                  <a:latin typeface="+mn-lt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742876" y="3720303"/>
            <a:ext cx="1363198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FFAB40"/>
                </a:solidFill>
              </a:rPr>
              <a:t>dòng </a:t>
            </a:r>
            <a:r>
              <a:rPr lang="en-VN" sz="1800" b="1" dirty="0">
                <a:solidFill>
                  <a:srgbClr val="FFAB40"/>
                </a:solidFill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584087" y="3720303"/>
            <a:ext cx="1439975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FFAB40"/>
                </a:solidFill>
              </a:rPr>
              <a:t>dòng </a:t>
            </a:r>
            <a:r>
              <a:rPr lang="en-VN" sz="1800" b="1" dirty="0">
                <a:solidFill>
                  <a:srgbClr val="FFAB40"/>
                </a:solidFill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+mn-lt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lang="vi-VN" sz="1800" dirty="0">
                <a:latin typeface="+mn-lt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329449" y="201573"/>
            <a:ext cx="5892748" cy="4357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08266" y="499585"/>
            <a:ext cx="5051986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hai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 7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202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2193" y="1032212"/>
            <a:ext cx="3074178" cy="412114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iếng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266" y="1596012"/>
            <a:ext cx="4603145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lvl="1"/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Đọc: Bài 5: Giọt nước và biển 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lớn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23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3275" y="248602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514350">
              <a:buClrTx/>
              <a:defRPr/>
            </a:pPr>
            <a:endParaRPr lang="vi-VN" sz="1013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8"/>
            <a:ext cx="6858000" cy="3857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2188029" y="1492024"/>
            <a:ext cx="2392135" cy="14205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vi-VN" sz="1013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2188029" y="984510"/>
            <a:ext cx="24699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2700" b="1" kern="1200"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lang="en-US" sz="2700" b="1" kern="1200" dirty="0"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2188029" y="1499530"/>
            <a:ext cx="246995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b="1" kern="120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Hôm nay, con học bài gì ?</a:t>
            </a:r>
            <a:endParaRPr lang="en-US" sz="1575" b="1" kern="1200" dirty="0">
              <a:solidFill>
                <a:srgbClr val="C925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2194024" y="1865806"/>
            <a:ext cx="24699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67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642938"/>
            <a:ext cx="2726438" cy="385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761406" y="642938"/>
            <a:ext cx="1096594" cy="3857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13" y="1615145"/>
            <a:ext cx="594412" cy="566978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99020" y="560372"/>
            <a:ext cx="406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3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562829" y="1480150"/>
            <a:ext cx="5137469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rõ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ràng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Giọt nước và biển lớn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phù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ngắt n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ghỉ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hơi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phù hợp với nhịp thơ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pic>
        <p:nvPicPr>
          <p:cNvPr id="7" name="图片 53">
            <a:extLst>
              <a:ext uri="{FF2B5EF4-FFF2-40B4-BE49-F238E27FC236}">
                <a16:creationId xmlns:a16="http://schemas.microsoft.com/office/drawing/2014/main" id="{FA2CC3DF-CDF1-442F-AAC6-21576DB17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13" y="3154330"/>
            <a:ext cx="594412" cy="5669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7E5D8C-E523-4EB3-B597-5A3779438E63}"/>
              </a:ext>
            </a:extLst>
          </p:cNvPr>
          <p:cNvSpPr txBox="1"/>
          <p:nvPr/>
        </p:nvSpPr>
        <p:spPr>
          <a:xfrm>
            <a:off x="1562829" y="3154330"/>
            <a:ext cx="5001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mối quan hệ giữa giọt nước, suối, sông, biển và chỉ ra được hành trình giọt nước đi ra biển.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5582841" y="732745"/>
            <a:ext cx="1185352" cy="7021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vi-VN" sz="1013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79622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1831265" y="1429410"/>
            <a:ext cx="4594777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3038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lang="en-US" sz="3038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0465" y="1947675"/>
            <a:ext cx="370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Tx/>
              <a:buChar char="-"/>
            </a:pPr>
            <a:r>
              <a:rPr lang="en-US" sz="1800" b="1" dirty="0" err="1"/>
              <a:t>Chuẩn</a:t>
            </a:r>
            <a:r>
              <a:rPr lang="en-US" sz="1800" b="1" dirty="0"/>
              <a:t> </a:t>
            </a:r>
            <a:r>
              <a:rPr lang="en-US" sz="1800" b="1" dirty="0" err="1"/>
              <a:t>bị</a:t>
            </a:r>
            <a:r>
              <a:rPr lang="en-US" sz="1800" b="1" dirty="0"/>
              <a:t>: </a:t>
            </a:r>
            <a:r>
              <a:rPr lang="vi-VN" sz="1800" b="1" dirty="0"/>
              <a:t>Viết chữ hoa S</a:t>
            </a:r>
          </a:p>
          <a:p>
            <a:pPr marL="160734" indent="-160734">
              <a:buFontTx/>
              <a:buChar char="-"/>
            </a:pPr>
            <a:r>
              <a:rPr lang="vi-VN" sz="1800" b="1" dirty="0"/>
              <a:t> Nói và nghe: Kể chuyện </a:t>
            </a:r>
            <a:r>
              <a:rPr lang="vi-VN" sz="1800" b="1" i="1" dirty="0"/>
              <a:t>Chiếc đèn lồng.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24320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6858000" cy="3857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1374839" y="1639300"/>
            <a:ext cx="4284286" cy="1150711"/>
          </a:xfrm>
          <a:prstGeom prst="rect">
            <a:avLst/>
          </a:prstGeom>
          <a:noFill/>
        </p:spPr>
        <p:txBody>
          <a:bodyPr wrap="none" lIns="38576" tIns="19289" rIns="38576" bIns="19289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385753"/>
            <a:r>
              <a:rPr lang="vi-VN" sz="2785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385753"/>
            <a:r>
              <a:rPr lang="vi-VN" sz="2785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2785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10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642938"/>
            <a:ext cx="2726438" cy="385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761406" y="642938"/>
            <a:ext cx="1096594" cy="3857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13" y="1615145"/>
            <a:ext cx="594412" cy="566978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99020" y="560372"/>
            <a:ext cx="406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3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562829" y="1480150"/>
            <a:ext cx="5137469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rõ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ràng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Giọt nước và biển lớn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phù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ngắt n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ghỉ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hơi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phù hợp với nhịp thơ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pic>
        <p:nvPicPr>
          <p:cNvPr id="7" name="图片 53">
            <a:extLst>
              <a:ext uri="{FF2B5EF4-FFF2-40B4-BE49-F238E27FC236}">
                <a16:creationId xmlns:a16="http://schemas.microsoft.com/office/drawing/2014/main" id="{FA2CC3DF-CDF1-442F-AAC6-21576DB17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13" y="3154330"/>
            <a:ext cx="594412" cy="5669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7E5D8C-E523-4EB3-B597-5A3779438E63}"/>
              </a:ext>
            </a:extLst>
          </p:cNvPr>
          <p:cNvSpPr txBox="1"/>
          <p:nvPr/>
        </p:nvSpPr>
        <p:spPr>
          <a:xfrm>
            <a:off x="1562829" y="3154330"/>
            <a:ext cx="5001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mối quan hệ giữa giọt nước, suối, sông, biển và chỉ ra được hành trình giọt nước đi ra biển.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891844" y="4631285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71082A-9F4B-477D-B95D-9F1918341A73}"/>
              </a:ext>
            </a:extLst>
          </p:cNvPr>
          <p:cNvSpPr/>
          <p:nvPr/>
        </p:nvSpPr>
        <p:spPr>
          <a:xfrm>
            <a:off x="5154852" y="292631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ĐỌC MẪU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5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0317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0CBA74-42EF-472E-B6EE-CEF55E01A99B}"/>
              </a:ext>
            </a:extLst>
          </p:cNvPr>
          <p:cNvSpPr/>
          <p:nvPr/>
        </p:nvSpPr>
        <p:spPr>
          <a:xfrm>
            <a:off x="5271152" y="89823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CHIA ĐOẠN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76A153-A5A2-4565-8734-9C369A5606AF}"/>
              </a:ext>
            </a:extLst>
          </p:cNvPr>
          <p:cNvSpPr/>
          <p:nvPr/>
        </p:nvSpPr>
        <p:spPr>
          <a:xfrm>
            <a:off x="5271151" y="74169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NỐI TIẾP KHỔ THƠ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+mj-lt"/>
              </a:rPr>
              <a:t>dòng suối </a:t>
            </a:r>
            <a:r>
              <a:rPr lang="vi-VN" sz="1800" dirty="0">
                <a:latin typeface="+mj-lt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+mj-lt"/>
              </a:rPr>
              <a:t>Chảy xuống </a:t>
            </a:r>
            <a:r>
              <a:rPr lang="vi-VN" sz="1800" dirty="0">
                <a:latin typeface="+mj-lt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j-lt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0317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76A153-A5A2-4565-8734-9C369A5606AF}"/>
              </a:ext>
            </a:extLst>
          </p:cNvPr>
          <p:cNvSpPr/>
          <p:nvPr/>
        </p:nvSpPr>
        <p:spPr>
          <a:xfrm>
            <a:off x="5271152" y="200254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NỐI TIẾP KHỔ THƠ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4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     </a:t>
            </a:r>
            <a:r>
              <a:rPr lang="vi-VN" sz="1800" dirty="0">
                <a:latin typeface="+mn-lt"/>
                <a:cs typeface="Times New Roman" panose="02020603050405020304" pitchFamily="18" charset="0"/>
              </a:rPr>
              <a:t>lượn</a:t>
            </a:r>
            <a:endParaRPr lang="vi-VN" sz="1800" dirty="0"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984</Words>
  <Application>Microsoft Office PowerPoint</Application>
  <PresentationFormat>Custom</PresentationFormat>
  <Paragraphs>211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UTM Avo</vt:lpstr>
      <vt:lpstr>SimSun</vt:lpstr>
      <vt:lpstr>Montserrat</vt:lpstr>
      <vt:lpstr>Calibri</vt:lpstr>
      <vt:lpstr>HP001 4 hàng</vt:lpstr>
      <vt:lpstr>Wingdings</vt:lpstr>
      <vt:lpstr>iCiel Cadena</vt:lpstr>
      <vt:lpstr>Arial</vt:lpstr>
      <vt:lpstr>Kalam</vt:lpstr>
      <vt:lpstr>Times New Roman</vt:lpstr>
      <vt:lpstr>思源黑体 CN Bold</vt:lpstr>
      <vt:lpstr>UTM Cookies</vt:lpstr>
      <vt:lpstr>SimSun</vt:lpstr>
      <vt:lpstr>Arial-Rounded</vt:lpstr>
      <vt:lpstr>â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</cp:lastModifiedBy>
  <cp:revision>199</cp:revision>
  <dcterms:modified xsi:type="dcterms:W3CDTF">2022-02-06T15:43:09Z</dcterms:modified>
</cp:coreProperties>
</file>