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8" r:id="rId3"/>
  </p:sldMasterIdLst>
  <p:notesMasterIdLst>
    <p:notesMasterId r:id="rId35"/>
  </p:notesMasterIdLst>
  <p:sldIdLst>
    <p:sldId id="258" r:id="rId4"/>
    <p:sldId id="313" r:id="rId5"/>
    <p:sldId id="265" r:id="rId6"/>
    <p:sldId id="312" r:id="rId7"/>
    <p:sldId id="266" r:id="rId8"/>
    <p:sldId id="364" r:id="rId9"/>
    <p:sldId id="264" r:id="rId10"/>
    <p:sldId id="267" r:id="rId11"/>
    <p:sldId id="271" r:id="rId12"/>
    <p:sldId id="365" r:id="rId13"/>
    <p:sldId id="366" r:id="rId14"/>
    <p:sldId id="341" r:id="rId15"/>
    <p:sldId id="269" r:id="rId16"/>
    <p:sldId id="270" r:id="rId17"/>
    <p:sldId id="308" r:id="rId18"/>
    <p:sldId id="278" r:id="rId19"/>
    <p:sldId id="279" r:id="rId20"/>
    <p:sldId id="280" r:id="rId21"/>
    <p:sldId id="293" r:id="rId22"/>
    <p:sldId id="314" r:id="rId23"/>
    <p:sldId id="309" r:id="rId24"/>
    <p:sldId id="310" r:id="rId25"/>
    <p:sldId id="315" r:id="rId26"/>
    <p:sldId id="345" r:id="rId27"/>
    <p:sldId id="367" r:id="rId28"/>
    <p:sldId id="311" r:id="rId29"/>
    <p:sldId id="286" r:id="rId30"/>
    <p:sldId id="316" r:id="rId31"/>
    <p:sldId id="317" r:id="rId32"/>
    <p:sldId id="287"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702E"/>
    <a:srgbClr val="2806BA"/>
    <a:srgbClr val="FF0066"/>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8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11/30/2024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3670468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t="15381" b="365"/>
          <a:stretch>
            <a:fillRect/>
          </a:stretch>
        </p:blipFill>
        <p:spPr>
          <a:xfrm>
            <a:off x="20" y="1282"/>
            <a:ext cx="12191980" cy="6856718"/>
          </a:xfrm>
          <a:prstGeom prst="rect">
            <a:avLst/>
          </a:prstGeom>
        </p:spPr>
      </p:pic>
      <p:sp>
        <p:nvSpPr>
          <p:cNvPr id="7" name="Rectangle 6"/>
          <p:cNvSpPr/>
          <p:nvPr userDrawn="1"/>
        </p:nvSpPr>
        <p:spPr>
          <a:xfrm>
            <a:off x="214122" y="241535"/>
            <a:ext cx="11763756" cy="6374931"/>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00" dirty="0"/>
          </a:p>
        </p:txBody>
      </p:sp>
    </p:spTree>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30/11/2024</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30/11/2024</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30/11/2024</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30/11/2024</a:t>
            </a:fld>
            <a:endParaRPr lang="vi-VN"/>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30/11/2024</a:t>
            </a:fld>
            <a:endParaRPr lang="vi-VN"/>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30/11/2024</a:t>
            </a:fld>
            <a:endParaRPr lang="vi-VN"/>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30/11/2024</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30/11/2024</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30/11/2024</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30/11/2024</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11/30/2024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sv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6.svg"/><Relationship Id="rId4" Type="http://schemas.openxmlformats.org/officeDocument/2006/relationships/image" Target="../media/image21.png"/><Relationship Id="rId9"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7.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9.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0.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png"/><Relationship Id="rId9"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p:cNvPicPr>
            <a:picLocks noChangeAspect="1"/>
          </p:cNvPicPr>
          <p:nvPr/>
        </p:nvPicPr>
        <p:blipFill>
          <a:blip r:embed="rId5"/>
          <a:stretch>
            <a:fillRect/>
          </a:stretch>
        </p:blipFill>
        <p:spPr>
          <a:xfrm>
            <a:off x="3650085" y="2754180"/>
            <a:ext cx="6358679" cy="1597290"/>
          </a:xfrm>
          <a:prstGeom prst="rect">
            <a:avLst/>
          </a:prstGeom>
        </p:spPr>
      </p:pic>
      <p:pic>
        <p:nvPicPr>
          <p:cNvPr id="3" name="Picture 2" descr="A round pink label with white text and a black backgroun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322576" y="1507309"/>
            <a:ext cx="9120123" cy="4031873"/>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rPr>
              <a:t>   </a:t>
            </a:r>
            <a:r>
              <a:rPr lang="en-US" sz="3200" dirty="0" smtClean="0">
                <a:solidFill>
                  <a:srgbClr val="002060"/>
                </a:solidFill>
                <a:latin typeface="Cambria" panose="02040503050406030204" pitchFamily="18" charset="0"/>
              </a:rPr>
              <a:t>  </a:t>
            </a:r>
            <a:r>
              <a:rPr lang="vi-VN" sz="3200" dirty="0" smtClean="0">
                <a:solidFill>
                  <a:srgbClr val="002060"/>
                </a:solidFill>
                <a:latin typeface="Cambria" panose="02040503050406030204" pitchFamily="18" charset="0"/>
              </a:rPr>
              <a:t>Nghệ </a:t>
            </a:r>
            <a:r>
              <a:rPr lang="vi-VN" sz="3200" dirty="0">
                <a:solidFill>
                  <a:srgbClr val="002060"/>
                </a:solidFill>
                <a:latin typeface="Cambria" panose="02040503050406030204" pitchFamily="18" charset="0"/>
              </a:rPr>
              <a:t>thuật múa ba </a:t>
            </a:r>
            <a:r>
              <a:rPr lang="vi-VN" sz="3200" dirty="0" smtClean="0">
                <a:solidFill>
                  <a:srgbClr val="002060"/>
                </a:solidFill>
                <a:latin typeface="Cambria" panose="02040503050406030204" pitchFamily="18" charset="0"/>
              </a:rPr>
              <a:t>lê</a:t>
            </a:r>
            <a:r>
              <a:rPr lang="en-US" sz="3200" dirty="0">
                <a:solidFill>
                  <a:schemeClr val="accent2">
                    <a:lumMod val="75000"/>
                  </a:schemeClr>
                </a:solidFill>
                <a:latin typeface="Cambria" panose="02040503050406030204" pitchFamily="18" charset="0"/>
              </a:rPr>
              <a:t> </a:t>
            </a:r>
            <a:r>
              <a:rPr lang="vi-VN" sz="3200" dirty="0" smtClean="0">
                <a:solidFill>
                  <a:srgbClr val="002060"/>
                </a:solidFill>
                <a:latin typeface="Cambria" panose="02040503050406030204" pitchFamily="18" charset="0"/>
              </a:rPr>
              <a:t>được </a:t>
            </a:r>
            <a:r>
              <a:rPr lang="vi-VN" sz="3200" dirty="0">
                <a:solidFill>
                  <a:srgbClr val="002060"/>
                </a:solidFill>
                <a:latin typeface="Cambria" panose="02040503050406030204" pitchFamily="18" charset="0"/>
              </a:rPr>
              <a:t>biết đến rộng </a:t>
            </a:r>
            <a:r>
              <a:rPr lang="vi-VN" sz="3200" dirty="0" smtClean="0">
                <a:solidFill>
                  <a:srgbClr val="002060"/>
                </a:solidFill>
                <a:latin typeface="Cambria" panose="02040503050406030204" pitchFamily="18" charset="0"/>
              </a:rPr>
              <a:t>rãi</a:t>
            </a:r>
            <a:r>
              <a:rPr lang="en-US" sz="3200" dirty="0" smtClean="0">
                <a:solidFill>
                  <a:schemeClr val="accent2">
                    <a:lumMod val="75000"/>
                  </a:schemeClr>
                </a:solidFill>
                <a:latin typeface="Cambria" panose="02040503050406030204" pitchFamily="18" charset="0"/>
              </a:rPr>
              <a:t>/</a:t>
            </a:r>
            <a:r>
              <a:rPr lang="vi-VN" sz="3200" dirty="0" smtClean="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thông qua những vở ba lê - một thể loại vũ </a:t>
            </a:r>
            <a:r>
              <a:rPr lang="vi-VN" sz="3200" dirty="0" smtClean="0">
                <a:solidFill>
                  <a:srgbClr val="002060"/>
                </a:solidFill>
                <a:latin typeface="Cambria" panose="02040503050406030204" pitchFamily="18" charset="0"/>
              </a:rPr>
              <a:t>kịch</a:t>
            </a:r>
            <a:r>
              <a:rPr lang="vi-VN" sz="3200" dirty="0" smtClean="0">
                <a:solidFill>
                  <a:srgbClr val="FF0000"/>
                </a:solidFill>
                <a:latin typeface="Cambria" panose="02040503050406030204" pitchFamily="18" charset="0"/>
              </a:rPr>
              <a:t>/</a:t>
            </a:r>
            <a:r>
              <a:rPr lang="vi-VN" sz="3200" dirty="0" smtClean="0">
                <a:solidFill>
                  <a:srgbClr val="002060"/>
                </a:solidFill>
                <a:latin typeface="Cambria" panose="02040503050406030204" pitchFamily="18" charset="0"/>
              </a:rPr>
              <a:t>có </a:t>
            </a:r>
            <a:r>
              <a:rPr lang="vi-VN" sz="3200" dirty="0">
                <a:solidFill>
                  <a:srgbClr val="002060"/>
                </a:solidFill>
                <a:latin typeface="Cambria" panose="02040503050406030204" pitchFamily="18" charset="0"/>
              </a:rPr>
              <a:t>sự kết hợp giữa kịch, âm nhạc và vũ đạo;</a:t>
            </a:r>
            <a:endParaRPr lang="en-US" sz="3200" dirty="0">
              <a:solidFill>
                <a:srgbClr val="002060"/>
              </a:solidFill>
              <a:latin typeface="Cambria" panose="02040503050406030204" pitchFamily="18" charset="0"/>
            </a:endParaRPr>
          </a:p>
          <a:p>
            <a:pPr lvl="0" algn="just">
              <a:defRPr/>
            </a:pPr>
            <a:r>
              <a:rPr lang="en-US" sz="3200" dirty="0" smtClean="0">
                <a:solidFill>
                  <a:srgbClr val="002060"/>
                </a:solidFill>
                <a:latin typeface="Cambria" panose="02040503050406030204" pitchFamily="18" charset="0"/>
              </a:rPr>
              <a:t>     </a:t>
            </a:r>
            <a:r>
              <a:rPr lang="vi-VN" sz="3200" dirty="0" smtClean="0">
                <a:solidFill>
                  <a:srgbClr val="002060"/>
                </a:solidFill>
                <a:latin typeface="Cambria" panose="02040503050406030204" pitchFamily="18" charset="0"/>
              </a:rPr>
              <a:t>Như </a:t>
            </a:r>
            <a:r>
              <a:rPr lang="vi-VN" sz="3200" dirty="0">
                <a:solidFill>
                  <a:srgbClr val="002060"/>
                </a:solidFill>
                <a:latin typeface="Cambria" panose="02040503050406030204" pitchFamily="18" charset="0"/>
              </a:rPr>
              <a:t>trong vở Hồ thiên nga</a:t>
            </a:r>
            <a:r>
              <a:rPr lang="vi-VN" sz="3200" dirty="0" smtClean="0">
                <a:solidFill>
                  <a:srgbClr val="002060"/>
                </a:solidFill>
                <a:latin typeface="Cambria" panose="02040503050406030204" pitchFamily="18" charset="0"/>
              </a:rPr>
              <a:t>,</a:t>
            </a:r>
            <a:r>
              <a:rPr lang="vi-VN" sz="3200" dirty="0" smtClean="0">
                <a:solidFill>
                  <a:srgbClr val="FF0000"/>
                </a:solidFill>
                <a:latin typeface="Cambria" panose="02040503050406030204" pitchFamily="18" charset="0"/>
              </a:rPr>
              <a:t>/</a:t>
            </a:r>
            <a:r>
              <a:rPr lang="vi-VN" sz="3200" dirty="0" smtClean="0">
                <a:solidFill>
                  <a:srgbClr val="002060"/>
                </a:solidFill>
                <a:latin typeface="Cambria" panose="02040503050406030204" pitchFamily="18" charset="0"/>
              </a:rPr>
              <a:t>các </a:t>
            </a:r>
            <a:r>
              <a:rPr lang="vi-VN" sz="3200" dirty="0">
                <a:solidFill>
                  <a:srgbClr val="002060"/>
                </a:solidFill>
                <a:latin typeface="Cambria" panose="02040503050406030204" pitchFamily="18" charset="0"/>
              </a:rPr>
              <a:t>diễn viên thực hiện những cú xoay người </a:t>
            </a:r>
            <a:r>
              <a:rPr lang="vi-VN" sz="3200" dirty="0" smtClean="0">
                <a:solidFill>
                  <a:srgbClr val="002060"/>
                </a:solidFill>
                <a:latin typeface="Cambria" panose="02040503050406030204" pitchFamily="18" charset="0"/>
              </a:rPr>
              <a:t>đẹp</a:t>
            </a:r>
            <a:r>
              <a:rPr lang="en-US" sz="3200" dirty="0" smtClean="0">
                <a:solidFill>
                  <a:schemeClr val="accent2">
                    <a:lumMod val="75000"/>
                  </a:schemeClr>
                </a:solidFill>
                <a:latin typeface="Cambria" panose="02040503050406030204" pitchFamily="18" charset="0"/>
              </a:rPr>
              <a:t>/</a:t>
            </a:r>
            <a:r>
              <a:rPr lang="vi-VN" sz="3200" dirty="0" smtClean="0">
                <a:solidFill>
                  <a:srgbClr val="002060"/>
                </a:solidFill>
                <a:latin typeface="Cambria" panose="02040503050406030204" pitchFamily="18" charset="0"/>
              </a:rPr>
              <a:t>mắt</a:t>
            </a:r>
            <a:r>
              <a:rPr lang="en-US" sz="3200" dirty="0" smtClean="0">
                <a:solidFill>
                  <a:srgbClr val="FF0000"/>
                </a:solidFill>
                <a:latin typeface="Cambria" panose="02040503050406030204" pitchFamily="18" charset="0"/>
              </a:rPr>
              <a:t> </a:t>
            </a:r>
            <a:r>
              <a:rPr lang="vi-VN" sz="3200" dirty="0" smtClean="0">
                <a:solidFill>
                  <a:srgbClr val="002060"/>
                </a:solidFill>
                <a:latin typeface="Cambria" panose="02040503050406030204" pitchFamily="18" charset="0"/>
              </a:rPr>
              <a:t>và </a:t>
            </a:r>
            <a:r>
              <a:rPr lang="vi-VN" sz="3200" dirty="0">
                <a:solidFill>
                  <a:srgbClr val="002060"/>
                </a:solidFill>
                <a:latin typeface="Cambria" panose="02040503050406030204" pitchFamily="18" charset="0"/>
              </a:rPr>
              <a:t>chuẩn xác, những bước đi nhẹ như cánh hoa hé </a:t>
            </a:r>
            <a:r>
              <a:rPr lang="vi-VN" sz="3200" dirty="0" smtClean="0">
                <a:solidFill>
                  <a:srgbClr val="002060"/>
                </a:solidFill>
                <a:latin typeface="Cambria" panose="02040503050406030204" pitchFamily="18" charset="0"/>
              </a:rPr>
              <a:t>mở</a:t>
            </a:r>
            <a:r>
              <a:rPr lang="vi-VN" sz="3200" dirty="0" smtClean="0">
                <a:solidFill>
                  <a:srgbClr val="FF0000"/>
                </a:solidFill>
                <a:latin typeface="Cambria" panose="02040503050406030204" pitchFamily="18" charset="0"/>
              </a:rPr>
              <a:t>/</a:t>
            </a:r>
            <a:r>
              <a:rPr lang="vi-VN" sz="3200" dirty="0" smtClean="0">
                <a:solidFill>
                  <a:srgbClr val="002060"/>
                </a:solidFill>
                <a:latin typeface="Cambria" panose="02040503050406030204" pitchFamily="18" charset="0"/>
              </a:rPr>
              <a:t>khiến </a:t>
            </a:r>
            <a:r>
              <a:rPr lang="vi-VN" sz="3200" dirty="0">
                <a:solidFill>
                  <a:srgbClr val="002060"/>
                </a:solidFill>
                <a:latin typeface="Cambria" panose="02040503050406030204" pitchFamily="18" charset="0"/>
              </a:rPr>
              <a:t>khán giả có cảm </a:t>
            </a:r>
            <a:r>
              <a:rPr lang="vi-VN" sz="3200" dirty="0" smtClean="0">
                <a:solidFill>
                  <a:srgbClr val="002060"/>
                </a:solidFill>
                <a:latin typeface="Cambria" panose="02040503050406030204" pitchFamily="18" charset="0"/>
              </a:rPr>
              <a:t>giác</a:t>
            </a:r>
            <a:r>
              <a:rPr lang="vi-VN" sz="3200" dirty="0" smtClean="0">
                <a:solidFill>
                  <a:srgbClr val="FF0000"/>
                </a:solidFill>
                <a:latin typeface="Cambria" panose="02040503050406030204" pitchFamily="18" charset="0"/>
              </a:rPr>
              <a:t>/</a:t>
            </a:r>
            <a:r>
              <a:rPr lang="vi-VN" sz="3200" dirty="0" smtClean="0">
                <a:solidFill>
                  <a:srgbClr val="002060"/>
                </a:solidFill>
                <a:latin typeface="Cambria" panose="02040503050406030204" pitchFamily="18" charset="0"/>
              </a:rPr>
              <a:t>được </a:t>
            </a:r>
            <a:r>
              <a:rPr lang="vi-VN" sz="3200" dirty="0">
                <a:solidFill>
                  <a:srgbClr val="002060"/>
                </a:solidFill>
                <a:latin typeface="Cambria" panose="02040503050406030204" pitchFamily="18" charset="0"/>
              </a:rPr>
              <a:t>ngắm nhìn một đàn thiên </a:t>
            </a:r>
            <a:r>
              <a:rPr lang="vi-VN" sz="3200" dirty="0" smtClean="0">
                <a:solidFill>
                  <a:srgbClr val="002060"/>
                </a:solidFill>
                <a:latin typeface="Cambria" panose="02040503050406030204" pitchFamily="18" charset="0"/>
              </a:rPr>
              <a:t>nga</a:t>
            </a:r>
            <a:r>
              <a:rPr lang="vi-VN" sz="3200" dirty="0" smtClean="0">
                <a:solidFill>
                  <a:srgbClr val="FF0000"/>
                </a:solidFill>
                <a:latin typeface="Cambria" panose="02040503050406030204" pitchFamily="18" charset="0"/>
              </a:rPr>
              <a:t>/</a:t>
            </a:r>
            <a:r>
              <a:rPr lang="vi-VN" sz="3200" dirty="0" smtClean="0">
                <a:solidFill>
                  <a:srgbClr val="002060"/>
                </a:solidFill>
                <a:latin typeface="Cambria" panose="02040503050406030204" pitchFamily="18" charset="0"/>
              </a:rPr>
              <a:t>đang </a:t>
            </a:r>
            <a:r>
              <a:rPr lang="vi-VN" sz="3200" dirty="0">
                <a:solidFill>
                  <a:srgbClr val="002060"/>
                </a:solidFill>
                <a:latin typeface="Cambria" panose="02040503050406030204" pitchFamily="18" charset="0"/>
              </a:rPr>
              <a:t>lướt trên mặt hồ...</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3" name="Picture 2"/>
          <p:cNvPicPr>
            <a:picLocks noChangeAspect="1"/>
          </p:cNvPicPr>
          <p:nvPr/>
        </p:nvPicPr>
        <p:blipFill>
          <a:blip r:embed="rId5"/>
          <a:stretch>
            <a:fillRect/>
          </a:stretch>
        </p:blipFill>
        <p:spPr>
          <a:xfrm>
            <a:off x="3927383" y="398287"/>
            <a:ext cx="7986452" cy="1286367"/>
          </a:xfrm>
          <a:prstGeom prst="rect">
            <a:avLst/>
          </a:prstGeom>
        </p:spPr>
      </p:pic>
    </p:spTree>
    <p:extLst>
      <p:ext uri="{BB962C8B-B14F-4D97-AF65-F5344CB8AC3E}">
        <p14:creationId xmlns:p14="http://schemas.microsoft.com/office/powerpoint/2010/main" val="1796908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03138"/>
            <a:ext cx="11786300" cy="6370975"/>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b="1" dirty="0">
                <a:solidFill>
                  <a:srgbClr val="2806BA"/>
                </a:solidFill>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pPr algn="just"/>
            <a:r>
              <a:rPr lang="en-US" sz="2400" dirty="0">
                <a:latin typeface="Cambria" panose="02040503050406030204" pitchFamily="18" charset="0"/>
                <a:ea typeface="Cambria" panose="02040503050406030204" pitchFamily="18" charset="0"/>
              </a:rPr>
              <a:t>   	</a:t>
            </a:r>
            <a:r>
              <a:rPr lang="vi-VN" sz="2400" b="1" dirty="0">
                <a:solidFill>
                  <a:srgbClr val="49702E"/>
                </a:solidFill>
                <a:latin typeface="Cambria" panose="02040503050406030204" pitchFamily="18" charset="0"/>
                <a:ea typeface="Cambria" panose="02040503050406030204" pitchFamily="18" charset="0"/>
              </a:rPr>
              <a:t>Những vở ba lê nổi tiếng thế giới có thể kể đến như </a:t>
            </a:r>
            <a:r>
              <a:rPr lang="vi-VN" sz="2400" b="1" i="1" dirty="0">
                <a:solidFill>
                  <a:srgbClr val="49702E"/>
                </a:solidFill>
                <a:latin typeface="Cambria" panose="02040503050406030204" pitchFamily="18" charset="0"/>
                <a:ea typeface="Cambria" panose="02040503050406030204" pitchFamily="18" charset="0"/>
              </a:rPr>
              <a:t>Hồ thiên nga, Người đẹp ngủ trong rừng, Lọ Lem,...</a:t>
            </a:r>
            <a:r>
              <a:rPr lang="vi-VN" sz="2400" b="1" dirty="0">
                <a:solidFill>
                  <a:srgbClr val="49702E"/>
                </a:solidFill>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pPr algn="just"/>
            <a:r>
              <a:rPr lang="en-US" sz="2400" dirty="0">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b="1" i="1" dirty="0">
                <a:solidFill>
                  <a:srgbClr val="FF0000"/>
                </a:solidFill>
                <a:latin typeface="Cambria" panose="02040503050406030204" pitchFamily="18" charset="0"/>
                <a:ea typeface="Cambria" panose="02040503050406030204" pitchFamily="18" charset="0"/>
              </a:rPr>
              <a:t>Hồ thiên nga</a:t>
            </a:r>
            <a:r>
              <a:rPr lang="vi-VN" sz="2400" b="1" dirty="0">
                <a:solidFill>
                  <a:srgbClr val="FF0000"/>
                </a:solidFill>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pPr algn="just"/>
            <a:r>
              <a:rPr lang="en-US" sz="2400" dirty="0">
                <a:latin typeface="Cambria" panose="02040503050406030204" pitchFamily="18" charset="0"/>
                <a:ea typeface="Cambria" panose="02040503050406030204" pitchFamily="18" charset="0"/>
              </a:rPr>
              <a:t>  	 </a:t>
            </a:r>
            <a:r>
              <a:rPr lang="vi-VN" sz="2400" b="1" dirty="0">
                <a:solidFill>
                  <a:schemeClr val="accent5">
                    <a:lumMod val="75000"/>
                  </a:schemeClr>
                </a:solidFill>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r>
              <a:rPr lang="vi-VN" sz="2400" b="1" dirty="0" smtClean="0">
                <a:solidFill>
                  <a:schemeClr val="accent5">
                    <a:lumMod val="75000"/>
                  </a:schemeClr>
                </a:solidFill>
                <a:latin typeface="Cambria" panose="02040503050406030204" pitchFamily="18" charset="0"/>
                <a:ea typeface="Cambria" panose="02040503050406030204" pitchFamily="18" charset="0"/>
              </a:rPr>
              <a:t>.</a:t>
            </a:r>
            <a:r>
              <a:rPr lang="en-US" sz="2400" b="1" dirty="0" smtClean="0">
                <a:solidFill>
                  <a:schemeClr val="accent5">
                    <a:lumMod val="75000"/>
                  </a:schemeClr>
                </a:solidFill>
                <a:latin typeface="Cambria" panose="02040503050406030204" pitchFamily="18" charset="0"/>
                <a:ea typeface="Cambria" panose="02040503050406030204" pitchFamily="18" charset="0"/>
              </a:rPr>
              <a:t>                                                    </a:t>
            </a:r>
            <a:r>
              <a:rPr lang="vi-VN" sz="2400" b="1" i="1" dirty="0" smtClean="0">
                <a:solidFill>
                  <a:schemeClr val="accent2">
                    <a:lumMod val="75000"/>
                  </a:schemeClr>
                </a:solidFill>
                <a:latin typeface="Cambria" panose="02040503050406030204" pitchFamily="18" charset="0"/>
                <a:ea typeface="Cambria" panose="02040503050406030204" pitchFamily="18" charset="0"/>
              </a:rPr>
              <a:t>(</a:t>
            </a:r>
            <a:r>
              <a:rPr lang="vi-VN" sz="2400" b="1" i="1" dirty="0">
                <a:solidFill>
                  <a:schemeClr val="accent2">
                    <a:lumMod val="75000"/>
                  </a:schemeClr>
                </a:solidFill>
                <a:latin typeface="Cambria" panose="02040503050406030204" pitchFamily="18" charset="0"/>
                <a:ea typeface="Cambria" panose="02040503050406030204" pitchFamily="18" charset="0"/>
              </a:rPr>
              <a:t>Tuệ Nhi tổng hợp)</a:t>
            </a:r>
          </a:p>
          <a:p>
            <a:endParaRPr lang="vi-VN" sz="2400" b="1" dirty="0">
              <a:solidFill>
                <a:schemeClr val="accent5">
                  <a:lumMod val="7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3622168" y="155923"/>
            <a:ext cx="5840474" cy="749873"/>
          </a:xfrm>
          <a:prstGeom prst="rect">
            <a:avLst/>
          </a:prstGeom>
        </p:spPr>
      </p:pic>
      <p:sp>
        <p:nvSpPr>
          <p:cNvPr id="2" name="Heptagon 1"/>
          <p:cNvSpPr/>
          <p:nvPr/>
        </p:nvSpPr>
        <p:spPr>
          <a:xfrm>
            <a:off x="672465" y="755015"/>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1</a:t>
            </a:r>
          </a:p>
        </p:txBody>
      </p:sp>
      <p:sp>
        <p:nvSpPr>
          <p:cNvPr id="4" name="Heptagon 3"/>
          <p:cNvSpPr/>
          <p:nvPr/>
        </p:nvSpPr>
        <p:spPr>
          <a:xfrm>
            <a:off x="672465" y="1885315"/>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2</a:t>
            </a:r>
          </a:p>
        </p:txBody>
      </p:sp>
      <p:sp>
        <p:nvSpPr>
          <p:cNvPr id="5" name="Heptagon 4"/>
          <p:cNvSpPr/>
          <p:nvPr/>
        </p:nvSpPr>
        <p:spPr>
          <a:xfrm>
            <a:off x="672465" y="2945946"/>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3</a:t>
            </a:r>
          </a:p>
        </p:txBody>
      </p:sp>
      <p:sp>
        <p:nvSpPr>
          <p:cNvPr id="6" name="Heptagon 5"/>
          <p:cNvSpPr/>
          <p:nvPr/>
        </p:nvSpPr>
        <p:spPr>
          <a:xfrm>
            <a:off x="672465" y="5886178"/>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dirty="0"/>
              <a:t>4</a:t>
            </a:r>
          </a:p>
        </p:txBody>
      </p:sp>
    </p:spTree>
    <p:extLst>
      <p:ext uri="{BB962C8B-B14F-4D97-AF65-F5344CB8AC3E}">
        <p14:creationId xmlns:p14="http://schemas.microsoft.com/office/powerpoint/2010/main" val="14819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 grpId="0" animBg="1"/>
      <p:bldP spid="2" grpId="1" animBg="1"/>
      <p:bldP spid="4" grpId="0" bldLvl="0" animBg="1"/>
      <p:bldP spid="4" grpId="1" animBg="1"/>
      <p:bldP spid="5" grpId="0" bldLvl="0" animBg="1"/>
      <p:bldP spid="5" grpId="1" animBg="1"/>
      <p:bldP spid="6" grpId="0" bldLvl="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rot="21100835">
            <a:off x="3224530" y="1040131"/>
            <a:ext cx="6449822" cy="325755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02426" y="1432771"/>
            <a:ext cx="6360337" cy="5088025"/>
          </a:xfrm>
          <a:prstGeom prst="rect">
            <a:avLst/>
          </a:prstGeom>
        </p:spPr>
      </p:pic>
      <p:sp>
        <p:nvSpPr>
          <p:cNvPr id="4" name="Speech Bubble: Rectangle with Corners Rounded 5"/>
          <p:cNvSpPr/>
          <p:nvPr/>
        </p:nvSpPr>
        <p:spPr>
          <a:xfrm rot="21086222">
            <a:off x="3692009" y="1244346"/>
            <a:ext cx="5691124" cy="2687574"/>
          </a:xfrm>
          <a:prstGeom prst="wedgeRoundRectCallout">
            <a:avLst>
              <a:gd name="adj1" fmla="val -58945"/>
              <a:gd name="adj2" fmla="val 6459"/>
              <a:gd name="adj3" fmla="val 16667"/>
            </a:avLst>
          </a:prstGeom>
          <a:solidFill>
            <a:schemeClr val="accent2">
              <a:lumMod val="40000"/>
              <a:lumOff val="6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altLang="vi-VN" sz="4000" dirty="0">
                <a:solidFill>
                  <a:srgbClr val="002060"/>
                </a:solidFill>
                <a:latin typeface="Calibri" panose="020F0502020204030204" pitchFamily="34" charset="0"/>
                <a:cs typeface="Calibri" panose="020F0502020204030204" pitchFamily="34" charset="0"/>
              </a:rPr>
              <a:t>Trong bài, con chưa hiểu nghĩa của từ nào?</a:t>
            </a:r>
            <a:endParaRPr kumimoji="0" lang="en-US" alt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2850155" y="-1782518"/>
            <a:ext cx="7281125" cy="3528459"/>
            <a:chOff x="2868442" y="-1344168"/>
            <a:chExt cx="7281125" cy="3528459"/>
          </a:xfrm>
        </p:grpSpPr>
        <p:sp>
          <p:nvSpPr>
            <p:cNvPr id="7" name="Freeform 6"/>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
          <p:nvSpPr>
            <p:cNvPr id="8" name="TextBox 7"/>
            <p:cNvSpPr txBox="1"/>
            <p:nvPr/>
          </p:nvSpPr>
          <p:spPr>
            <a:xfrm>
              <a:off x="3209271" y="1130220"/>
              <a:ext cx="6940296" cy="830997"/>
            </a:xfrm>
            <a:prstGeom prst="rect">
              <a:avLst/>
            </a:prstGeom>
            <a:noFill/>
          </p:spPr>
          <p:txBody>
            <a:bodyPr wrap="square" rtlCol="0">
              <a:spAutoFit/>
            </a:bodyPr>
            <a:lstStyle/>
            <a:p>
              <a:pPr defTabSz="914400">
                <a:defRPr/>
              </a:pPr>
              <a:r>
                <a:rPr lang="vi-VN" sz="48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p:cNvGrpSpPr/>
          <p:nvPr/>
        </p:nvGrpSpPr>
        <p:grpSpPr>
          <a:xfrm>
            <a:off x="1619148" y="2256762"/>
            <a:ext cx="2881074" cy="1364015"/>
            <a:chOff x="4655463" y="665953"/>
            <a:chExt cx="2881074" cy="1364015"/>
          </a:xfrm>
        </p:grpSpPr>
        <p:sp>
          <p:nvSpPr>
            <p:cNvPr id="12" name="Freeform 14"/>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
          <p:nvSpPr>
            <p:cNvPr id="15" name="TextBox 14"/>
            <p:cNvSpPr txBox="1"/>
            <p:nvPr/>
          </p:nvSpPr>
          <p:spPr>
            <a:xfrm>
              <a:off x="4919234" y="1099151"/>
              <a:ext cx="2384281" cy="707886"/>
            </a:xfrm>
            <a:prstGeom prst="rect">
              <a:avLst/>
            </a:prstGeom>
            <a:noFill/>
          </p:spPr>
          <p:txBody>
            <a:bodyPr wrap="square" rtlCol="0">
              <a:spAutoFit/>
            </a:bodyPr>
            <a:lstStyle/>
            <a:p>
              <a:pPr algn="ctr" defTabSz="914400">
                <a:defRPr/>
              </a:pPr>
              <a:r>
                <a:rPr lang="en-GB" sz="4000" b="1" kern="0" dirty="0" err="1">
                  <a:solidFill>
                    <a:prstClr val="white"/>
                  </a:solidFill>
                  <a:latin typeface="Cambria" panose="02040503050406030204" pitchFamily="18" charset="0"/>
                  <a:ea typeface="Cambria" panose="02040503050406030204" pitchFamily="18" charset="0"/>
                </a:rPr>
                <a:t>Yêu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cầu</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530080" y="3898747"/>
            <a:ext cx="7424692" cy="2058745"/>
            <a:chOff x="3566396" y="2307938"/>
            <a:chExt cx="7424692" cy="2058745"/>
          </a:xfrm>
        </p:grpSpPr>
        <p:pic>
          <p:nvPicPr>
            <p:cNvPr id="18" name="Picture 17"/>
            <p:cNvPicPr>
              <a:picLocks noChangeAspect="1"/>
            </p:cNvPicPr>
            <p:nvPr/>
          </p:nvPicPr>
          <p:blipFill>
            <a:blip r:embed="rId5"/>
            <a:stretch>
              <a:fillRect/>
            </a:stretch>
          </p:blipFill>
          <p:spPr>
            <a:xfrm>
              <a:off x="3742900" y="2402587"/>
              <a:ext cx="506012" cy="515157"/>
            </a:xfrm>
            <a:prstGeom prst="rect">
              <a:avLst/>
            </a:prstGeom>
          </p:spPr>
        </p:pic>
        <p:pic>
          <p:nvPicPr>
            <p:cNvPr id="19" name="Picture 18"/>
            <p:cNvPicPr>
              <a:picLocks noChangeAspect="1"/>
            </p:cNvPicPr>
            <p:nvPr/>
          </p:nvPicPr>
          <p:blipFill>
            <a:blip r:embed="rId5"/>
            <a:stretch>
              <a:fillRect/>
            </a:stretch>
          </p:blipFill>
          <p:spPr>
            <a:xfrm>
              <a:off x="3742900" y="3104053"/>
              <a:ext cx="506012" cy="515157"/>
            </a:xfrm>
            <a:prstGeom prst="rect">
              <a:avLst/>
            </a:prstGeom>
          </p:spPr>
        </p:pic>
        <p:pic>
          <p:nvPicPr>
            <p:cNvPr id="20" name="Picture 19"/>
            <p:cNvPicPr>
              <a:picLocks noChangeAspect="1"/>
            </p:cNvPicPr>
            <p:nvPr/>
          </p:nvPicPr>
          <p:blipFill>
            <a:blip r:embed="rId5"/>
            <a:stretch>
              <a:fillRect/>
            </a:stretch>
          </p:blipFill>
          <p:spPr>
            <a:xfrm>
              <a:off x="3742900" y="3842027"/>
              <a:ext cx="506012" cy="515157"/>
            </a:xfrm>
            <a:prstGeom prst="rect">
              <a:avLst/>
            </a:prstGeom>
          </p:spPr>
        </p:pic>
        <p:sp>
          <p:nvSpPr>
            <p:cNvPr id="21" name="TextBox 20"/>
            <p:cNvSpPr txBox="1"/>
            <p:nvPr/>
          </p:nvSpPr>
          <p:spPr>
            <a:xfrm>
              <a:off x="3601212" y="2307938"/>
              <a:ext cx="6131052" cy="695960"/>
            </a:xfrm>
            <a:prstGeom prst="rect">
              <a:avLst/>
            </a:prstGeom>
            <a:noFill/>
          </p:spPr>
          <p:txBody>
            <a:bodyPr wrap="square">
              <a:spAutoFit/>
            </a:bodyPr>
            <a:lstStyle/>
            <a:p>
              <a:pPr marL="757555" defTabSz="1219200">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Phân</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công</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theo</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đoạn</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a:t>
              </a:r>
            </a:p>
          </p:txBody>
        </p:sp>
        <p:sp>
          <p:nvSpPr>
            <p:cNvPr id="22" name="TextBox 21"/>
            <p:cNvSpPr txBox="1"/>
            <p:nvPr/>
          </p:nvSpPr>
          <p:spPr>
            <a:xfrm>
              <a:off x="3566396" y="3002859"/>
              <a:ext cx="6131052" cy="695960"/>
            </a:xfrm>
            <a:prstGeom prst="rect">
              <a:avLst/>
            </a:prstGeom>
            <a:noFill/>
          </p:spPr>
          <p:txBody>
            <a:bodyPr wrap="square">
              <a:spAutoFit/>
            </a:bodyPr>
            <a:lstStyle/>
            <a:p>
              <a:pPr marL="757555" defTabSz="1219200">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Tất</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cả</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thành</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viên</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đều</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a:t>
              </a:r>
            </a:p>
          </p:txBody>
        </p:sp>
        <p:sp>
          <p:nvSpPr>
            <p:cNvPr id="23" name="TextBox 22"/>
            <p:cNvSpPr txBox="1"/>
            <p:nvPr/>
          </p:nvSpPr>
          <p:spPr>
            <a:xfrm>
              <a:off x="3601212" y="3737793"/>
              <a:ext cx="7389876" cy="628890"/>
            </a:xfrm>
            <a:prstGeom prst="rect">
              <a:avLst/>
            </a:prstGeom>
            <a:noFill/>
          </p:spPr>
          <p:txBody>
            <a:bodyPr wrap="square">
              <a:spAutoFit/>
            </a:bodyPr>
            <a:lstStyle/>
            <a:p>
              <a:pPr marL="757555" defTabSz="1219200">
                <a:lnSpc>
                  <a:spcPct val="120000"/>
                </a:lnSpc>
                <a:buClr>
                  <a:srgbClr val="000000"/>
                </a:buClr>
              </a:pP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giọng</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điệu</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cách</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ngắt</a:t>
              </a:r>
              <a:r>
                <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nhịp</a:t>
              </a:r>
              <a:endParaRPr lang="en-US" sz="32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grpSp>
      <p:sp>
        <p:nvSpPr>
          <p:cNvPr id="24" name="Freeform 5"/>
          <p:cNvSpPr/>
          <p:nvPr/>
        </p:nvSpPr>
        <p:spPr>
          <a:xfrm>
            <a:off x="7868920" y="2256762"/>
            <a:ext cx="4129553" cy="4375686"/>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895736" y="553597"/>
            <a:ext cx="2970190" cy="3130618"/>
            <a:chOff x="256032" y="77725"/>
            <a:chExt cx="2962656" cy="3122676"/>
          </a:xfrm>
        </p:grpSpPr>
        <p:sp>
          <p:nvSpPr>
            <p:cNvPr id="4" name="Freeform 24"/>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
          <p:nvSpPr>
            <p:cNvPr id="6" name="TextBox 5"/>
            <p:cNvSpPr txBox="1"/>
            <p:nvPr/>
          </p:nvSpPr>
          <p:spPr>
            <a:xfrm>
              <a:off x="557785" y="1128518"/>
              <a:ext cx="2487169" cy="1320082"/>
            </a:xfrm>
            <a:prstGeom prst="rect">
              <a:avLst/>
            </a:prstGeom>
            <a:noFill/>
          </p:spPr>
          <p:txBody>
            <a:bodyPr wrap="square" rtlCol="0">
              <a:spAutoFit/>
            </a:bodyPr>
            <a:lstStyle/>
            <a:p>
              <a:pPr algn="ctr" defTabSz="914400">
                <a:defRPr/>
              </a:pPr>
              <a:r>
                <a:rPr lang="en-GB" sz="4000" kern="0" dirty="0" err="1" smtClean="0">
                  <a:solidFill>
                    <a:srgbClr val="C00000"/>
                  </a:solidFill>
                  <a:latin typeface="Cambria" panose="02040503050406030204" pitchFamily="18" charset="0"/>
                  <a:ea typeface="Cambria" panose="02040503050406030204" pitchFamily="18" charset="0"/>
                </a:rPr>
                <a:t>Thi</a:t>
              </a:r>
              <a:r>
                <a:rPr lang="en-GB" sz="4000" kern="0" dirty="0" smtClean="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đọc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trước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lớp</a:t>
              </a:r>
              <a:endParaRPr lang="vi-VN" sz="4000" kern="0" dirty="0">
                <a:solidFill>
                  <a:srgbClr val="C00000"/>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6598073" y="684523"/>
            <a:ext cx="2881074" cy="1364015"/>
            <a:chOff x="4655463" y="665953"/>
            <a:chExt cx="2881074" cy="1364015"/>
          </a:xfrm>
        </p:grpSpPr>
        <p:sp>
          <p:nvSpPr>
            <p:cNvPr id="13" name="Freeform 14"/>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
          <p:nvSpPr>
            <p:cNvPr id="14" name="TextBox 13"/>
            <p:cNvSpPr txBox="1"/>
            <p:nvPr/>
          </p:nvSpPr>
          <p:spPr>
            <a:xfrm>
              <a:off x="5001309" y="1107124"/>
              <a:ext cx="2074607" cy="707886"/>
            </a:xfrm>
            <a:prstGeom prst="rect">
              <a:avLst/>
            </a:prstGeom>
            <a:noFill/>
          </p:spPr>
          <p:txBody>
            <a:bodyPr wrap="none" rtlCol="0">
              <a:spAutoFit/>
            </a:bodyPr>
            <a:lstStyle/>
            <a:p>
              <a:pPr defTabSz="914400">
                <a:defRPr/>
              </a:pPr>
              <a:r>
                <a:rPr lang="en-GB" sz="4000" b="1" kern="0" dirty="0" err="1">
                  <a:solidFill>
                    <a:prstClr val="white"/>
                  </a:solidFill>
                  <a:latin typeface="Cambria" panose="02040503050406030204" pitchFamily="18" charset="0"/>
                  <a:ea typeface="Cambria" panose="02040503050406030204" pitchFamily="18" charset="0"/>
                </a:rPr>
                <a:t>Tiêu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chí</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p:cNvGrpSpPr/>
          <p:nvPr/>
        </p:nvGrpSpPr>
        <p:grpSpPr>
          <a:xfrm>
            <a:off x="4432256" y="2403399"/>
            <a:ext cx="7503756" cy="2125815"/>
            <a:chOff x="3566396" y="2307938"/>
            <a:chExt cx="7503756" cy="2125815"/>
          </a:xfrm>
        </p:grpSpPr>
        <p:pic>
          <p:nvPicPr>
            <p:cNvPr id="26" name="Picture 25"/>
            <p:cNvPicPr>
              <a:picLocks noChangeAspect="1"/>
            </p:cNvPicPr>
            <p:nvPr/>
          </p:nvPicPr>
          <p:blipFill>
            <a:blip r:embed="rId6"/>
            <a:stretch>
              <a:fillRect/>
            </a:stretch>
          </p:blipFill>
          <p:spPr>
            <a:xfrm>
              <a:off x="3742900" y="2402587"/>
              <a:ext cx="506012" cy="515157"/>
            </a:xfrm>
            <a:prstGeom prst="rect">
              <a:avLst/>
            </a:prstGeom>
          </p:spPr>
        </p:pic>
        <p:pic>
          <p:nvPicPr>
            <p:cNvPr id="27" name="Picture 26"/>
            <p:cNvPicPr>
              <a:picLocks noChangeAspect="1"/>
            </p:cNvPicPr>
            <p:nvPr/>
          </p:nvPicPr>
          <p:blipFill>
            <a:blip r:embed="rId6"/>
            <a:stretch>
              <a:fillRect/>
            </a:stretch>
          </p:blipFill>
          <p:spPr>
            <a:xfrm>
              <a:off x="3742900" y="3104053"/>
              <a:ext cx="506012" cy="515157"/>
            </a:xfrm>
            <a:prstGeom prst="rect">
              <a:avLst/>
            </a:prstGeom>
          </p:spPr>
        </p:pic>
        <p:pic>
          <p:nvPicPr>
            <p:cNvPr id="28" name="Picture 27"/>
            <p:cNvPicPr>
              <a:picLocks noChangeAspect="1"/>
            </p:cNvPicPr>
            <p:nvPr/>
          </p:nvPicPr>
          <p:blipFill>
            <a:blip r:embed="rId6"/>
            <a:stretch>
              <a:fillRect/>
            </a:stretch>
          </p:blipFill>
          <p:spPr>
            <a:xfrm>
              <a:off x="3742900" y="3842027"/>
              <a:ext cx="506012" cy="515157"/>
            </a:xfrm>
            <a:prstGeom prst="rect">
              <a:avLst/>
            </a:prstGeom>
          </p:spPr>
        </p:pic>
        <p:sp>
          <p:nvSpPr>
            <p:cNvPr id="29" name="TextBox 28"/>
            <p:cNvSpPr txBox="1"/>
            <p:nvPr/>
          </p:nvSpPr>
          <p:spPr>
            <a:xfrm>
              <a:off x="3601212" y="2307938"/>
              <a:ext cx="6131052" cy="695960"/>
            </a:xfrm>
            <a:prstGeom prst="rect">
              <a:avLst/>
            </a:prstGeom>
            <a:noFill/>
          </p:spPr>
          <p:txBody>
            <a:bodyPr wrap="square">
              <a:spAutoFit/>
            </a:bodyPr>
            <a:lstStyle/>
            <a:p>
              <a:pPr marL="757555" defTabSz="1219200">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1.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endPar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sp>
          <p:nvSpPr>
            <p:cNvPr id="30" name="TextBox 29"/>
            <p:cNvSpPr txBox="1"/>
            <p:nvPr/>
          </p:nvSpPr>
          <p:spPr>
            <a:xfrm>
              <a:off x="3566396" y="3002859"/>
              <a:ext cx="6131052" cy="695960"/>
            </a:xfrm>
            <a:prstGeom prst="rect">
              <a:avLst/>
            </a:prstGeom>
            <a:noFill/>
          </p:spPr>
          <p:txBody>
            <a:bodyPr wrap="square">
              <a:spAutoFit/>
            </a:bodyPr>
            <a:lstStyle/>
            <a:p>
              <a:pPr marL="757555" defTabSz="1219200">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2.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to,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rõ</a:t>
              </a:r>
              <a:endPar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sp>
          <p:nvSpPr>
            <p:cNvPr id="31" name="TextBox 30"/>
            <p:cNvSpPr txBox="1"/>
            <p:nvPr/>
          </p:nvSpPr>
          <p:spPr>
            <a:xfrm>
              <a:off x="3601212" y="3737793"/>
              <a:ext cx="7389876" cy="695960"/>
            </a:xfrm>
            <a:prstGeom prst="rect">
              <a:avLst/>
            </a:prstGeom>
            <a:noFill/>
          </p:spPr>
          <p:txBody>
            <a:bodyPr wrap="square">
              <a:spAutoFit/>
            </a:bodyPr>
            <a:lstStyle/>
            <a:p>
              <a:pPr marL="757555" defTabSz="1219200">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3.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ngắt</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nghỉ</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r>
                <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chỗ</a:t>
              </a:r>
              <a:endParaRPr lang="en-US" sz="36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pic>
          <p:nvPicPr>
            <p:cNvPr id="32" name="Picture 31"/>
            <p:cNvPicPr>
              <a:picLocks noChangeAspect="1"/>
            </p:cNvPicPr>
            <p:nvPr/>
          </p:nvPicPr>
          <p:blipFill>
            <a:blip r:embed="rId7"/>
            <a:stretch>
              <a:fillRect/>
            </a:stretch>
          </p:blipFill>
          <p:spPr>
            <a:xfrm>
              <a:off x="6862356" y="2423896"/>
              <a:ext cx="506012" cy="526152"/>
            </a:xfrm>
            <a:prstGeom prst="rect">
              <a:avLst/>
            </a:prstGeom>
          </p:spPr>
        </p:pic>
        <p:pic>
          <p:nvPicPr>
            <p:cNvPr id="33" name="Picture 32"/>
            <p:cNvPicPr>
              <a:picLocks noChangeAspect="1"/>
            </p:cNvPicPr>
            <p:nvPr/>
          </p:nvPicPr>
          <p:blipFill>
            <a:blip r:embed="rId7"/>
            <a:stretch>
              <a:fillRect/>
            </a:stretch>
          </p:blipFill>
          <p:spPr>
            <a:xfrm>
              <a:off x="6862356" y="3096438"/>
              <a:ext cx="506012" cy="526152"/>
            </a:xfrm>
            <a:prstGeom prst="rect">
              <a:avLst/>
            </a:prstGeom>
          </p:spPr>
        </p:pic>
        <p:pic>
          <p:nvPicPr>
            <p:cNvPr id="34" name="Picture 33"/>
            <p:cNvPicPr>
              <a:picLocks noChangeAspect="1"/>
            </p:cNvPicPr>
            <p:nvPr/>
          </p:nvPicPr>
          <p:blipFill>
            <a:blip r:embed="rId7"/>
            <a:stretch>
              <a:fillRect/>
            </a:stretch>
          </p:blipFill>
          <p:spPr>
            <a:xfrm>
              <a:off x="7446592" y="3095613"/>
              <a:ext cx="506012" cy="526152"/>
            </a:xfrm>
            <a:prstGeom prst="rect">
              <a:avLst/>
            </a:prstGeom>
          </p:spPr>
        </p:pic>
        <p:pic>
          <p:nvPicPr>
            <p:cNvPr id="35" name="Picture 34"/>
            <p:cNvPicPr>
              <a:picLocks noChangeAspect="1"/>
            </p:cNvPicPr>
            <p:nvPr/>
          </p:nvPicPr>
          <p:blipFill>
            <a:blip r:embed="rId7"/>
            <a:stretch>
              <a:fillRect/>
            </a:stretch>
          </p:blipFill>
          <p:spPr>
            <a:xfrm>
              <a:off x="9497340" y="3790739"/>
              <a:ext cx="506012" cy="526152"/>
            </a:xfrm>
            <a:prstGeom prst="rect">
              <a:avLst/>
            </a:prstGeom>
          </p:spPr>
        </p:pic>
        <p:pic>
          <p:nvPicPr>
            <p:cNvPr id="36" name="Picture 35"/>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p:cNvSpPr/>
          <p:nvPr/>
        </p:nvSpPr>
        <p:spPr>
          <a:xfrm>
            <a:off x="355446" y="3684215"/>
            <a:ext cx="4066875" cy="4556723"/>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914400">
              <a:defRPr/>
            </a:pPr>
            <a:endParaRPr lang="vi-VN" kern="0">
              <a:solidFill>
                <a:prstClr val="black"/>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p:cNvPicPr>
            <a:picLocks noChangeAspect="1"/>
          </p:cNvPicPr>
          <p:nvPr/>
        </p:nvPicPr>
        <p:blipFill>
          <a:blip r:embed="rId5"/>
          <a:stretch>
            <a:fillRect/>
          </a:stretch>
        </p:blipFill>
        <p:spPr>
          <a:xfrm>
            <a:off x="3316690" y="2701985"/>
            <a:ext cx="6815919" cy="1530229"/>
          </a:xfrm>
          <a:prstGeom prst="rect">
            <a:avLst/>
          </a:prstGeom>
        </p:spPr>
      </p:pic>
      <p:pic>
        <p:nvPicPr>
          <p:cNvPr id="3" name="Picture 2" descr="A round pink label with white text and a black backgroun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1216152" y="51638"/>
            <a:ext cx="9976104"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79969" y="1388649"/>
            <a:ext cx="6360337" cy="5088025"/>
          </a:xfrm>
          <a:prstGeom prst="rect">
            <a:avLst/>
          </a:prstGeom>
        </p:spPr>
      </p:pic>
      <p:sp>
        <p:nvSpPr>
          <p:cNvPr id="9" name="TextBox 8"/>
          <p:cNvSpPr txBox="1"/>
          <p:nvPr/>
        </p:nvSpPr>
        <p:spPr>
          <a:xfrm>
            <a:off x="1600200" y="164226"/>
            <a:ext cx="9316571" cy="1323439"/>
          </a:xfrm>
          <a:prstGeom prst="rect">
            <a:avLst/>
          </a:prstGeom>
          <a:noFill/>
        </p:spPr>
        <p:txBody>
          <a:bodyPr wrap="square" rtlCol="0">
            <a:spAutoFit/>
          </a:bodyPr>
          <a:lstStyle/>
          <a:p>
            <a:pPr lvl="0" algn="ctr">
              <a:defRPr/>
            </a:pPr>
            <a:r>
              <a:rPr lang="en-US" sz="4000" dirty="0" smtClean="0">
                <a:solidFill>
                  <a:schemeClr val="accent6"/>
                </a:solidFill>
                <a:latin typeface="Calibri" panose="020F0502020204030204" pitchFamily="34" charset="0"/>
                <a:cs typeface="Calibri" panose="020F0502020204030204" pitchFamily="34" charset="0"/>
              </a:rPr>
              <a:t>1. </a:t>
            </a:r>
            <a:r>
              <a:rPr lang="en-US" sz="4000" dirty="0" err="1" smtClean="0">
                <a:solidFill>
                  <a:schemeClr val="accent6"/>
                </a:solidFill>
                <a:latin typeface="Calibri" panose="020F0502020204030204" pitchFamily="34" charset="0"/>
                <a:cs typeface="Calibri" panose="020F0502020204030204" pitchFamily="34" charset="0"/>
              </a:rPr>
              <a:t>Đọc</a:t>
            </a:r>
            <a:r>
              <a:rPr lang="en-US" sz="4000" dirty="0" smtClean="0">
                <a:solidFill>
                  <a:schemeClr val="accent6"/>
                </a:solidFill>
                <a:latin typeface="Calibri" panose="020F0502020204030204" pitchFamily="34" charset="0"/>
                <a:cs typeface="Calibri" panose="020F0502020204030204" pitchFamily="34" charset="0"/>
              </a:rPr>
              <a:t> </a:t>
            </a:r>
            <a:r>
              <a:rPr lang="en-US" sz="4000" dirty="0" err="1" smtClean="0">
                <a:solidFill>
                  <a:schemeClr val="accent6"/>
                </a:solidFill>
                <a:latin typeface="Calibri" panose="020F0502020204030204" pitchFamily="34" charset="0"/>
                <a:cs typeface="Calibri" panose="020F0502020204030204" pitchFamily="34" charset="0"/>
              </a:rPr>
              <a:t>thầm</a:t>
            </a:r>
            <a:r>
              <a:rPr lang="en-US" sz="4000" dirty="0" smtClean="0">
                <a:solidFill>
                  <a:schemeClr val="accent6"/>
                </a:solidFill>
                <a:latin typeface="Calibri" panose="020F0502020204030204" pitchFamily="34" charset="0"/>
                <a:cs typeface="Calibri" panose="020F0502020204030204" pitchFamily="34" charset="0"/>
              </a:rPr>
              <a:t> </a:t>
            </a:r>
            <a:r>
              <a:rPr lang="en-US" sz="4000" dirty="0" err="1" smtClean="0">
                <a:solidFill>
                  <a:schemeClr val="accent6"/>
                </a:solidFill>
                <a:latin typeface="Calibri" panose="020F0502020204030204" pitchFamily="34" charset="0"/>
                <a:cs typeface="Calibri" panose="020F0502020204030204" pitchFamily="34" charset="0"/>
              </a:rPr>
              <a:t>đoạn</a:t>
            </a:r>
            <a:r>
              <a:rPr lang="en-US" sz="4000" dirty="0" smtClean="0">
                <a:solidFill>
                  <a:schemeClr val="accent6"/>
                </a:solidFill>
                <a:latin typeface="Calibri" panose="020F0502020204030204" pitchFamily="34" charset="0"/>
                <a:cs typeface="Calibri" panose="020F0502020204030204" pitchFamily="34" charset="0"/>
              </a:rPr>
              <a:t> 1 </a:t>
            </a:r>
            <a:r>
              <a:rPr lang="en-US" sz="4000" dirty="0" err="1" smtClean="0">
                <a:solidFill>
                  <a:schemeClr val="accent6"/>
                </a:solidFill>
                <a:latin typeface="Calibri" panose="020F0502020204030204" pitchFamily="34" charset="0"/>
                <a:cs typeface="Calibri" panose="020F0502020204030204" pitchFamily="34" charset="0"/>
              </a:rPr>
              <a:t>và</a:t>
            </a:r>
            <a:r>
              <a:rPr lang="en-US" sz="4000" dirty="0" smtClean="0">
                <a:solidFill>
                  <a:schemeClr val="accent6"/>
                </a:solidFill>
                <a:latin typeface="Calibri" panose="020F0502020204030204" pitchFamily="34" charset="0"/>
                <a:cs typeface="Calibri" panose="020F0502020204030204" pitchFamily="34" charset="0"/>
              </a:rPr>
              <a:t> </a:t>
            </a:r>
            <a:r>
              <a:rPr lang="en-US" sz="4000" dirty="0" err="1" smtClean="0">
                <a:solidFill>
                  <a:schemeClr val="accent6"/>
                </a:solidFill>
                <a:latin typeface="Calibri" panose="020F0502020204030204" pitchFamily="34" charset="0"/>
                <a:cs typeface="Calibri" panose="020F0502020204030204" pitchFamily="34" charset="0"/>
              </a:rPr>
              <a:t>cho</a:t>
            </a:r>
            <a:r>
              <a:rPr lang="en-US" sz="4000" dirty="0" smtClean="0">
                <a:solidFill>
                  <a:schemeClr val="accent6"/>
                </a:solidFill>
                <a:latin typeface="Calibri" panose="020F0502020204030204" pitchFamily="34" charset="0"/>
                <a:cs typeface="Calibri" panose="020F0502020204030204" pitchFamily="34" charset="0"/>
              </a:rPr>
              <a:t> </a:t>
            </a:r>
            <a:r>
              <a:rPr lang="en-US" sz="4000" dirty="0" err="1" smtClean="0">
                <a:solidFill>
                  <a:schemeClr val="accent6"/>
                </a:solidFill>
                <a:latin typeface="Calibri" panose="020F0502020204030204" pitchFamily="34" charset="0"/>
                <a:cs typeface="Calibri" panose="020F0502020204030204" pitchFamily="34" charset="0"/>
              </a:rPr>
              <a:t>biết</a:t>
            </a:r>
            <a:r>
              <a:rPr lang="en-US" sz="4000" dirty="0" smtClean="0">
                <a:solidFill>
                  <a:schemeClr val="accent6"/>
                </a:solidFill>
                <a:latin typeface="Calibri" panose="020F0502020204030204" pitchFamily="34" charset="0"/>
                <a:cs typeface="Calibri" panose="020F0502020204030204" pitchFamily="34" charset="0"/>
              </a:rPr>
              <a:t> “</a:t>
            </a:r>
            <a:r>
              <a:rPr lang="vi-VN" sz="4000" dirty="0" smtClean="0">
                <a:solidFill>
                  <a:schemeClr val="accent6"/>
                </a:solidFill>
                <a:latin typeface="Calibri" panose="020F0502020204030204" pitchFamily="34" charset="0"/>
                <a:cs typeface="Calibri" panose="020F0502020204030204" pitchFamily="34" charset="0"/>
              </a:rPr>
              <a:t>Nghệ </a:t>
            </a:r>
            <a:r>
              <a:rPr lang="vi-VN" sz="4000" dirty="0">
                <a:solidFill>
                  <a:schemeClr val="accent6"/>
                </a:solidFill>
                <a:latin typeface="Calibri" panose="020F0502020204030204" pitchFamily="34" charset="0"/>
                <a:cs typeface="Calibri" panose="020F0502020204030204" pitchFamily="34" charset="0"/>
              </a:rPr>
              <a:t>thuật múa ba lê được giới thiệu như thế nào?</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sp>
        <p:nvSpPr>
          <p:cNvPr id="4" name="Speech Bubble: Rectangle with Corners Rounded 5"/>
          <p:cNvSpPr/>
          <p:nvPr/>
        </p:nvSpPr>
        <p:spPr>
          <a:xfrm>
            <a:off x="3491266" y="1696281"/>
            <a:ext cx="7334065" cy="3256496"/>
          </a:xfrm>
          <a:prstGeom prst="wedgeRoundRectCallout">
            <a:avLst>
              <a:gd name="adj1" fmla="val -59942"/>
              <a:gd name="adj2" fmla="val 19095"/>
              <a:gd name="adj3" fmla="val 16667"/>
            </a:avLst>
          </a:prstGeom>
          <a:solidFill>
            <a:schemeClr val="accent2">
              <a:lumMod val="40000"/>
              <a:lumOff val="6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Có nguồn gốc từ châu Âu, được biết đến rộng rãi thông qua những vở ba lê – một thể loại vũ kịch có sự kết hợp giữa kịch, âm nhạc và vũ đạo.</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TextBox 9"/>
          <p:cNvSpPr txBox="1"/>
          <p:nvPr/>
        </p:nvSpPr>
        <p:spPr>
          <a:xfrm>
            <a:off x="3592406" y="5182520"/>
            <a:ext cx="7131783" cy="706755"/>
          </a:xfrm>
          <a:prstGeom prst="rect">
            <a:avLst/>
          </a:prstGeom>
          <a:noFill/>
        </p:spPr>
        <p:txBody>
          <a:bodyPr wrap="square">
            <a:spAutoFit/>
          </a:bodyPr>
          <a:lstStyle/>
          <a:p>
            <a:pPr lvl="0" algn="ctr">
              <a:defRPr/>
            </a:pPr>
            <a:r>
              <a:rPr kumimoji="0" lang="en-US" sz="4000" b="0" i="0"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rPr>
              <a:t>Ý 1: Giới thiệu </a:t>
            </a:r>
            <a:r>
              <a:rPr kumimoji="0" lang="en-US" sz="4000" b="0" i="0" u="none" strike="noStrike" kern="120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rPr>
              <a:t>về</a:t>
            </a:r>
            <a:r>
              <a:rPr kumimoji="0" lang="en-US" sz="4000" b="0" i="0"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chemeClr val="accent2">
                    <a:lumMod val="75000"/>
                  </a:schemeClr>
                </a:solidFill>
                <a:effectLst/>
                <a:uLnTx/>
                <a:uFillTx/>
                <a:latin typeface="Calibri" panose="020F0502020204030204" pitchFamily="34" charset="0"/>
                <a:cs typeface="Calibri" panose="020F0502020204030204" pitchFamily="34" charset="0"/>
              </a:rPr>
              <a:t>múa</a:t>
            </a:r>
            <a:r>
              <a:rPr kumimoji="0" lang="en-US" sz="4000" b="0" i="0" u="none" strike="noStrike" kern="1200" cap="none" spc="0" normalizeH="0" baseline="0" noProof="0" dirty="0" smtClean="0">
                <a:ln>
                  <a:noFill/>
                </a:ln>
                <a:solidFill>
                  <a:schemeClr val="accent2">
                    <a:lumMod val="75000"/>
                  </a:scheme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rPr>
              <a:t>ba lê.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8" name="Google Shape;1484;p40"/>
          <p:cNvGrpSpPr/>
          <p:nvPr/>
        </p:nvGrpSpPr>
        <p:grpSpPr>
          <a:xfrm rot="-899952">
            <a:off x="9650476" y="-35339"/>
            <a:ext cx="2191361" cy="2282467"/>
            <a:chOff x="3776725" y="489400"/>
            <a:chExt cx="484625" cy="500050"/>
          </a:xfrm>
        </p:grpSpPr>
        <p:sp>
          <p:nvSpPr>
            <p:cNvPr id="9"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0"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4" name="Group 23"/>
          <p:cNvGrpSpPr/>
          <p:nvPr/>
        </p:nvGrpSpPr>
        <p:grpSpPr>
          <a:xfrm>
            <a:off x="443556" y="633967"/>
            <a:ext cx="10451951" cy="823090"/>
            <a:chOff x="528101" y="187609"/>
            <a:chExt cx="10451951" cy="823090"/>
          </a:xfrm>
        </p:grpSpPr>
        <p:sp>
          <p:nvSpPr>
            <p:cNvPr id="14" name="Google Shape;275;p7"/>
            <p:cNvSpPr/>
            <p:nvPr/>
          </p:nvSpPr>
          <p:spPr>
            <a:xfrm>
              <a:off x="528101" y="187609"/>
              <a:ext cx="10451951" cy="82309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5" name="TextBox 14"/>
            <p:cNvSpPr txBox="1"/>
            <p:nvPr/>
          </p:nvSpPr>
          <p:spPr>
            <a:xfrm>
              <a:off x="612648" y="194753"/>
              <a:ext cx="10282858" cy="707886"/>
            </a:xfrm>
            <a:prstGeom prst="rect">
              <a:avLst/>
            </a:prstGeom>
            <a:noFill/>
          </p:spPr>
          <p:txBody>
            <a:bodyPr wrap="square">
              <a:spAutoFit/>
            </a:bodyPr>
            <a:lstStyle/>
            <a:p>
              <a:pPr lvl="0" algn="ctr">
                <a:defRPr/>
              </a:pP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2.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Tìm</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nội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dung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các</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vở</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6" name="Google Shape;1461;p39"/>
          <p:cNvGrpSpPr/>
          <p:nvPr/>
        </p:nvGrpSpPr>
        <p:grpSpPr>
          <a:xfrm>
            <a:off x="-190499" y="1452101"/>
            <a:ext cx="2624098" cy="1991287"/>
            <a:chOff x="6096075" y="734650"/>
            <a:chExt cx="709025" cy="447625"/>
          </a:xfrm>
        </p:grpSpPr>
        <p:sp>
          <p:nvSpPr>
            <p:cNvPr id="17"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1"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p:cNvSpPr/>
          <p:nvPr/>
        </p:nvSpPr>
        <p:spPr>
          <a:xfrm>
            <a:off x="3620806" y="1782229"/>
            <a:ext cx="8193242" cy="3466427"/>
          </a:xfrm>
          <a:prstGeom prst="wedgeRoundRectCallout">
            <a:avLst>
              <a:gd name="adj1" fmla="val -61400"/>
              <a:gd name="adj2" fmla="val 37058"/>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FFFFFF"/>
                </a:solidFill>
                <a:latin typeface="Calibri" panose="020F0502020204030204" pitchFamily="34" charset="0"/>
                <a:cs typeface="Calibri" panose="020F0502020204030204" pitchFamily="34" charset="0"/>
              </a:rPr>
              <a:t>Nội dung các vở ba lê (như Hồ thiên nga, Người đẹp ngủ trong rừng, Lọ Lem...) đều ca ngợi tình yêu, sự thánh thiện và ước mơ vươn tới những điều tốt đẹp của con người.</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5" name="TextBox 24"/>
          <p:cNvSpPr txBox="1"/>
          <p:nvPr/>
        </p:nvSpPr>
        <p:spPr>
          <a:xfrm>
            <a:off x="4078497" y="-27355"/>
            <a:ext cx="4663440" cy="584775"/>
          </a:xfrm>
          <a:prstGeom prst="rect">
            <a:avLst/>
          </a:prstGeom>
          <a:noFill/>
        </p:spPr>
        <p:txBody>
          <a:bodyPr wrap="square" rtlCol="0">
            <a:spAutoFit/>
          </a:bodyPr>
          <a:lstStyle/>
          <a:p>
            <a:r>
              <a:rPr lang="en-US" sz="3200" b="1" dirty="0" err="1" smtClean="0">
                <a:solidFill>
                  <a:schemeClr val="accent3">
                    <a:lumMod val="50000"/>
                  </a:schemeClr>
                </a:solidFill>
              </a:rPr>
              <a:t>Đọc</a:t>
            </a:r>
            <a:r>
              <a:rPr lang="en-US" sz="3200" b="1" dirty="0" smtClean="0">
                <a:solidFill>
                  <a:schemeClr val="accent3">
                    <a:lumMod val="50000"/>
                  </a:schemeClr>
                </a:solidFill>
              </a:rPr>
              <a:t> </a:t>
            </a:r>
            <a:r>
              <a:rPr lang="en-US" sz="3200" b="1" dirty="0" err="1" smtClean="0">
                <a:solidFill>
                  <a:schemeClr val="accent3">
                    <a:lumMod val="50000"/>
                  </a:schemeClr>
                </a:solidFill>
              </a:rPr>
              <a:t>thầm</a:t>
            </a:r>
            <a:r>
              <a:rPr lang="en-US" sz="3200" b="1" dirty="0" smtClean="0">
                <a:solidFill>
                  <a:schemeClr val="accent3">
                    <a:lumMod val="50000"/>
                  </a:schemeClr>
                </a:solidFill>
              </a:rPr>
              <a:t> </a:t>
            </a:r>
            <a:r>
              <a:rPr lang="en-US" sz="3200" b="1" dirty="0" err="1" smtClean="0">
                <a:solidFill>
                  <a:schemeClr val="accent3">
                    <a:lumMod val="50000"/>
                  </a:schemeClr>
                </a:solidFill>
              </a:rPr>
              <a:t>đoạn</a:t>
            </a:r>
            <a:r>
              <a:rPr lang="en-US" sz="3200" b="1" dirty="0" smtClean="0">
                <a:solidFill>
                  <a:schemeClr val="accent3">
                    <a:lumMod val="50000"/>
                  </a:schemeClr>
                </a:solidFill>
              </a:rPr>
              <a:t> 2</a:t>
            </a:r>
            <a:endParaRPr lang="en-US" sz="3200" b="1" dirty="0">
              <a:solidFill>
                <a:schemeClr val="accent3">
                  <a:lumMod val="50000"/>
                </a:schemeClr>
              </a:solidFill>
            </a:endParaRPr>
          </a:p>
        </p:txBody>
      </p:sp>
      <p:grpSp>
        <p:nvGrpSpPr>
          <p:cNvPr id="26" name="Group 25"/>
          <p:cNvGrpSpPr/>
          <p:nvPr/>
        </p:nvGrpSpPr>
        <p:grpSpPr>
          <a:xfrm>
            <a:off x="3865056" y="5646734"/>
            <a:ext cx="7818120" cy="706755"/>
            <a:chOff x="3364992" y="2841941"/>
            <a:chExt cx="7818120" cy="706755"/>
          </a:xfrm>
        </p:grpSpPr>
        <p:sp>
          <p:nvSpPr>
            <p:cNvPr id="27" name="Google Shape;275;p7"/>
            <p:cNvSpPr/>
            <p:nvPr/>
          </p:nvSpPr>
          <p:spPr>
            <a:xfrm>
              <a:off x="3364992" y="2841941"/>
              <a:ext cx="7818120" cy="70675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8" name="TextBox 27"/>
            <p:cNvSpPr txBox="1"/>
            <p:nvPr/>
          </p:nvSpPr>
          <p:spPr>
            <a:xfrm>
              <a:off x="3364992" y="2841941"/>
              <a:ext cx="7818120" cy="706755"/>
            </a:xfrm>
            <a:prstGeom prst="rect">
              <a:avLst/>
            </a:prstGeom>
            <a:noFill/>
          </p:spPr>
          <p:txBody>
            <a:bodyPr wrap="square">
              <a:spAutoFit/>
            </a:bodyPr>
            <a:lstStyle/>
            <a:p>
              <a:pPr lvl="0" algn="ctr">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Ý 2: </a:t>
              </a:r>
              <a:r>
                <a:rPr kumimoji="0" lang="en-US" sz="4000" b="0" i="0" u="none" strike="noStrike" kern="1200" cap="none" spc="0" normalizeH="0" baseline="0" noProof="0" dirty="0" err="1" smtClean="0">
                  <a:ln>
                    <a:noFill/>
                  </a:ln>
                  <a:solidFill>
                    <a:srgbClr val="002060"/>
                  </a:solidFill>
                  <a:effectLst/>
                  <a:uLnTx/>
                  <a:uFillTx/>
                  <a:latin typeface="Calibri" panose="020F0502020204030204" pitchFamily="34" charset="0"/>
                  <a:cs typeface="Calibri" panose="020F0502020204030204" pitchFamily="34" charset="0"/>
                </a:rPr>
                <a:t>Giá</a:t>
              </a:r>
              <a:r>
                <a:rPr kumimoji="0" lang="en-US" sz="4000" b="0"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smtClean="0">
                  <a:ln>
                    <a:noFill/>
                  </a:ln>
                  <a:solidFill>
                    <a:srgbClr val="002060"/>
                  </a:solidFill>
                  <a:effectLst/>
                  <a:uLnTx/>
                  <a:uFillTx/>
                  <a:latin typeface="Calibri" panose="020F0502020204030204" pitchFamily="34" charset="0"/>
                  <a:cs typeface="Calibri" panose="020F0502020204030204" pitchFamily="34" charset="0"/>
                </a:rPr>
                <a:t>trị</a:t>
              </a:r>
              <a:r>
                <a:rPr kumimoji="0" lang="en-US" sz="4000" b="0"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smtClean="0">
                  <a:ln>
                    <a:noFill/>
                  </a:ln>
                  <a:solidFill>
                    <a:srgbClr val="002060"/>
                  </a:solidFill>
                  <a:effectLst/>
                  <a:uLnTx/>
                  <a:uFillTx/>
                  <a:latin typeface="Calibri" panose="020F0502020204030204" pitchFamily="34" charset="0"/>
                  <a:cs typeface="Calibri" panose="020F0502020204030204" pitchFamily="34" charset="0"/>
                </a:rPr>
                <a:t>nghệ</a:t>
              </a:r>
              <a:r>
                <a:rPr kumimoji="0" lang="en-US" sz="4000" b="0"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smtClean="0">
                  <a:ln>
                    <a:noFill/>
                  </a:ln>
                  <a:solidFill>
                    <a:srgbClr val="002060"/>
                  </a:solidFill>
                  <a:effectLst/>
                  <a:uLnTx/>
                  <a:uFillTx/>
                  <a:latin typeface="Calibri" panose="020F0502020204030204" pitchFamily="34" charset="0"/>
                  <a:cs typeface="Calibri" panose="020F0502020204030204" pitchFamily="34" charset="0"/>
                </a:rPr>
                <a:t>thuật</a:t>
              </a:r>
              <a:r>
                <a:rPr kumimoji="0" lang="en-US" sz="4000" b="0"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002060"/>
                  </a:solidFill>
                  <a:effectLst/>
                  <a:uLnTx/>
                  <a:uFillTx/>
                  <a:latin typeface="Calibri" panose="020F0502020204030204" pitchFamily="34" charset="0"/>
                  <a:cs typeface="Calibri" panose="020F0502020204030204" pitchFamily="34" charset="0"/>
                </a:rPr>
                <a:t>của</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002060"/>
                  </a:solidFill>
                  <a:effectLst/>
                  <a:uLnTx/>
                  <a:uFillTx/>
                  <a:latin typeface="Calibri" panose="020F0502020204030204" pitchFamily="34" charset="0"/>
                  <a:cs typeface="Calibri" panose="020F0502020204030204" pitchFamily="34" charset="0"/>
                </a:rPr>
                <a:t>múa</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ba lê.</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610214"/>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7" name="Group 6"/>
          <p:cNvGrpSpPr/>
          <p:nvPr/>
        </p:nvGrpSpPr>
        <p:grpSpPr>
          <a:xfrm>
            <a:off x="1051559" y="471426"/>
            <a:ext cx="10693347" cy="974539"/>
            <a:chOff x="1069847" y="314929"/>
            <a:chExt cx="10693347" cy="974539"/>
          </a:xfrm>
        </p:grpSpPr>
        <p:sp>
          <p:nvSpPr>
            <p:cNvPr id="3" name="Google Shape;276;p7"/>
            <p:cNvSpPr/>
            <p:nvPr/>
          </p:nvSpPr>
          <p:spPr>
            <a:xfrm>
              <a:off x="1069847" y="342525"/>
              <a:ext cx="10693347" cy="94694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48715" y="314929"/>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2800" kern="0" dirty="0">
                  <a:solidFill>
                    <a:srgbClr val="FFFFFF"/>
                  </a:solidFill>
                  <a:latin typeface="Calibri" panose="020F0502020204030204" pitchFamily="34" charset="0"/>
                  <a:cs typeface="Calibri" panose="020F0502020204030204" pitchFamily="34" charset="0"/>
                </a:rPr>
                <a:t>3. </a:t>
              </a:r>
              <a:r>
                <a:rPr lang="vi-VN" sz="2800" kern="0" dirty="0">
                  <a:solidFill>
                    <a:srgbClr val="FFFFFF"/>
                  </a:solidFill>
                  <a:latin typeface="Calibri" panose="020F0502020204030204" pitchFamily="34" charset="0"/>
                  <a:cs typeface="Calibri" panose="020F0502020204030204" pitchFamily="34" charset="0"/>
                </a:rPr>
                <a:t>Trong các vở ba lê, người diễn viên thể hiện nội dung vở kịch bằng cách nào? Điều đó được thể hiện ra sao trong vở Hồ thiên nga?</a:t>
              </a:r>
              <a:endParaRPr kumimoji="0" lang="en-US" sz="2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p:cNvSpPr/>
          <p:nvPr/>
        </p:nvSpPr>
        <p:spPr>
          <a:xfrm>
            <a:off x="3705358" y="1666746"/>
            <a:ext cx="7874956" cy="4229100"/>
          </a:xfrm>
          <a:prstGeom prst="wedgeRoundRectCallout">
            <a:avLst>
              <a:gd name="adj1" fmla="val -62641"/>
              <a:gd name="adj2" fmla="val 2913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Người diễn viên dùng động tác múa (vũ đạo) để thể hiện nội dung thay cho lời nói. Trong vở Hồ thiên nga, các diễn viên thực hiện </a:t>
            </a:r>
            <a:r>
              <a:rPr lang="vi-VN" sz="2800" b="1" dirty="0">
                <a:solidFill>
                  <a:srgbClr val="F7A9BD">
                    <a:lumMod val="10000"/>
                  </a:srgbClr>
                </a:solidFill>
                <a:latin typeface="Calibri" panose="020F0502020204030204" pitchFamily="34" charset="0"/>
                <a:cs typeface="Calibri" panose="020F0502020204030204" pitchFamily="34" charset="0"/>
              </a:rPr>
              <a:t>những cú xoay người đẹp mắt và chuẩn xác</a:t>
            </a:r>
            <a:r>
              <a:rPr lang="vi-VN" sz="2800" dirty="0">
                <a:solidFill>
                  <a:srgbClr val="F7A9BD">
                    <a:lumMod val="10000"/>
                  </a:srgbClr>
                </a:solidFill>
                <a:latin typeface="Calibri" panose="020F0502020204030204" pitchFamily="34" charset="0"/>
                <a:cs typeface="Calibri" panose="020F0502020204030204" pitchFamily="34" charset="0"/>
              </a:rPr>
              <a:t>, những </a:t>
            </a:r>
            <a:r>
              <a:rPr lang="vi-VN" sz="2800" b="1" dirty="0">
                <a:solidFill>
                  <a:srgbClr val="F7A9BD">
                    <a:lumMod val="10000"/>
                  </a:srgbClr>
                </a:solidFill>
                <a:latin typeface="Calibri" panose="020F0502020204030204" pitchFamily="34" charset="0"/>
                <a:cs typeface="Calibri" panose="020F0502020204030204" pitchFamily="34" charset="0"/>
              </a:rPr>
              <a:t>bước đi nhẹ như cánh hoa hé mở</a:t>
            </a:r>
            <a:r>
              <a:rPr lang="vi-VN" sz="2800" dirty="0">
                <a:solidFill>
                  <a:srgbClr val="F7A9BD">
                    <a:lumMod val="10000"/>
                  </a:srgbClr>
                </a:solidFill>
                <a:latin typeface="Calibri" panose="020F0502020204030204" pitchFamily="34" charset="0"/>
                <a:cs typeface="Calibri" panose="020F0502020204030204" pitchFamily="34" charset="0"/>
              </a:rPr>
              <a:t> để thể hiện cảnh đàn thiên nga đang lướt trên mặt hồ; diễn viên chính </a:t>
            </a:r>
            <a:r>
              <a:rPr lang="vi-VN" sz="2800" b="1" dirty="0">
                <a:solidFill>
                  <a:srgbClr val="F7A9BD">
                    <a:lumMod val="10000"/>
                  </a:srgbClr>
                </a:solidFill>
                <a:latin typeface="Calibri" panose="020F0502020204030204" pitchFamily="34" charset="0"/>
                <a:cs typeface="Calibri" panose="020F0502020204030204" pitchFamily="34" charset="0"/>
              </a:rPr>
              <a:t>đứng một chân xoay liên tục tới 32 vòng trên đầu mũi chân</a:t>
            </a:r>
            <a:r>
              <a:rPr lang="vi-VN" sz="2800" dirty="0">
                <a:solidFill>
                  <a:srgbClr val="F7A9BD">
                    <a:lumMod val="10000"/>
                  </a:srgbClr>
                </a:solidFill>
                <a:latin typeface="Calibri" panose="020F0502020204030204" pitchFamily="34" charset="0"/>
                <a:cs typeface="Calibri" panose="020F0502020204030204" pitchFamily="34" charset="0"/>
              </a:rPr>
              <a:t> để diễn tả nhân vật đang mong muốn thể hiện sức mạnh một cách mãnh liệt.</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6" name="Rectangle 5"/>
          <p:cNvSpPr/>
          <p:nvPr/>
        </p:nvSpPr>
        <p:spPr>
          <a:xfrm>
            <a:off x="4655607" y="-18288"/>
            <a:ext cx="3485249" cy="584775"/>
          </a:xfrm>
          <a:prstGeom prst="rect">
            <a:avLst/>
          </a:prstGeom>
        </p:spPr>
        <p:txBody>
          <a:bodyPr wrap="none">
            <a:spAutoFit/>
          </a:bodyPr>
          <a:lstStyle/>
          <a:p>
            <a:r>
              <a:rPr lang="en-US" sz="3200" b="1" dirty="0" err="1">
                <a:solidFill>
                  <a:schemeClr val="accent3">
                    <a:lumMod val="50000"/>
                  </a:schemeClr>
                </a:solidFill>
              </a:rPr>
              <a:t>Đọc</a:t>
            </a:r>
            <a:r>
              <a:rPr lang="en-US" sz="3200" b="1" dirty="0">
                <a:solidFill>
                  <a:schemeClr val="accent3">
                    <a:lumMod val="50000"/>
                  </a:schemeClr>
                </a:solidFill>
              </a:rPr>
              <a:t> </a:t>
            </a:r>
            <a:r>
              <a:rPr lang="en-US" sz="3200" b="1" dirty="0" err="1">
                <a:solidFill>
                  <a:schemeClr val="accent3">
                    <a:lumMod val="50000"/>
                  </a:schemeClr>
                </a:solidFill>
              </a:rPr>
              <a:t>thầm</a:t>
            </a:r>
            <a:r>
              <a:rPr lang="en-US" sz="3200" b="1" dirty="0">
                <a:solidFill>
                  <a:schemeClr val="accent3">
                    <a:lumMod val="50000"/>
                  </a:schemeClr>
                </a:solidFill>
              </a:rPr>
              <a:t> </a:t>
            </a:r>
            <a:r>
              <a:rPr lang="en-US" sz="3200" b="1" dirty="0" err="1">
                <a:solidFill>
                  <a:schemeClr val="accent3">
                    <a:lumMod val="50000"/>
                  </a:schemeClr>
                </a:solidFill>
              </a:rPr>
              <a:t>đoạn</a:t>
            </a:r>
            <a:r>
              <a:rPr lang="en-US" sz="3200" b="1" dirty="0">
                <a:solidFill>
                  <a:schemeClr val="accent3">
                    <a:lumMod val="50000"/>
                  </a:schemeClr>
                </a:solidFill>
              </a:rPr>
              <a:t> </a:t>
            </a:r>
            <a:r>
              <a:rPr lang="en-US" sz="3200" b="1" dirty="0" smtClean="0">
                <a:solidFill>
                  <a:schemeClr val="accent3">
                    <a:lumMod val="50000"/>
                  </a:schemeClr>
                </a:solidFill>
              </a:rPr>
              <a:t>3</a:t>
            </a:r>
            <a:endParaRPr lang="en-US" sz="3200" b="1" dirty="0">
              <a:solidFill>
                <a:schemeClr val="accent3">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6"/>
            <a:ext cx="11529879" cy="466942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18997" y="13395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4. </a:t>
            </a:r>
            <a:r>
              <a:rPr kumimoji="0" lang="vi-VN"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Theo em, vì sao diễn viên múa ba lê phải rất dày công khổ luyện?</a:t>
            </a:r>
            <a:endPar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p:cNvSpPr/>
          <p:nvPr/>
        </p:nvSpPr>
        <p:spPr>
          <a:xfrm>
            <a:off x="3616765" y="2010918"/>
            <a:ext cx="8280059" cy="322440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Vì những động tác múa của ba lê rất đẹp mắt, tinh tế nhưng đồng thời cũng rất khó. Ví dụ như động tác xoay người thật chuẩn xác, thậm chí xoay đến 32 vòng, động tác đi nhẹ như lướt, động tác đứng trên đầu mũi chân,... Để thể hiện vừa chính xác vừa đẹp mắt những động tác đó, người diễn viên phải dày công khổ luyện trong thời gian dài.</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8" name="TextBox 7"/>
          <p:cNvSpPr txBox="1"/>
          <p:nvPr/>
        </p:nvSpPr>
        <p:spPr>
          <a:xfrm>
            <a:off x="4123944" y="5361663"/>
            <a:ext cx="6958584" cy="954107"/>
          </a:xfrm>
          <a:prstGeom prst="rect">
            <a:avLst/>
          </a:prstGeom>
          <a:noFill/>
        </p:spPr>
        <p:txBody>
          <a:bodyPr wrap="square">
            <a:spAutoFit/>
          </a:bodyPr>
          <a:lstStyle/>
          <a:p>
            <a:pPr lvl="0" algn="ctr">
              <a:defRPr/>
            </a:pP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Ý 3: </a:t>
            </a:r>
            <a:r>
              <a:rPr kumimoji="0" lang="en-US" sz="2800" b="1" i="0" u="none" strike="noStrike" kern="1200" cap="none" spc="0" normalizeH="0" baseline="0" noProof="0" dirty="0" err="1" smtClean="0">
                <a:ln>
                  <a:noFill/>
                </a:ln>
                <a:solidFill>
                  <a:schemeClr val="accent3">
                    <a:lumMod val="50000"/>
                  </a:schemeClr>
                </a:solidFill>
                <a:effectLst/>
                <a:uLnTx/>
                <a:uFillTx/>
                <a:latin typeface="Calibri" panose="020F0502020204030204" pitchFamily="34" charset="0"/>
                <a:cs typeface="Calibri" panose="020F0502020204030204" pitchFamily="34" charset="0"/>
              </a:rPr>
              <a:t>Tả</a:t>
            </a:r>
            <a:r>
              <a:rPr kumimoji="0" lang="en-US" sz="2800" b="1" i="0" u="none" strike="noStrike" kern="1200" cap="none" spc="0" normalizeH="0" baseline="0" noProof="0" dirty="0" smtClean="0">
                <a:ln>
                  <a:noFill/>
                </a:ln>
                <a:solidFill>
                  <a:schemeClr val="accent3">
                    <a:lumMod val="50000"/>
                  </a:schemeClr>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smtClean="0">
                <a:ln>
                  <a:noFill/>
                </a:ln>
                <a:solidFill>
                  <a:schemeClr val="accent3">
                    <a:lumMod val="50000"/>
                  </a:schemeClr>
                </a:solidFill>
                <a:effectLst/>
                <a:uLnTx/>
                <a:uFillTx/>
                <a:latin typeface="Calibri" panose="020F0502020204030204" pitchFamily="34" charset="0"/>
                <a:cs typeface="Calibri" panose="020F0502020204030204" pitchFamily="34" charset="0"/>
              </a:rPr>
              <a:t>điệu</a:t>
            </a:r>
            <a:r>
              <a:rPr kumimoji="0" lang="en-US" sz="2800" b="1" i="0" u="none" strike="noStrike" kern="1200" cap="none" spc="0" normalizeH="0" baseline="0" noProof="0" dirty="0" smtClean="0">
                <a:ln>
                  <a:noFill/>
                </a:ln>
                <a:solidFill>
                  <a:schemeClr val="accent3">
                    <a:lumMod val="50000"/>
                  </a:schemeClr>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múa Hồ thiên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nga</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smtClean="0">
              <a:ln>
                <a:noFill/>
              </a:ln>
              <a:solidFill>
                <a:schemeClr val="accent3">
                  <a:lumMod val="50000"/>
                </a:schemeClr>
              </a:solidFill>
              <a:effectLst/>
              <a:uLnTx/>
              <a:uFillTx/>
              <a:latin typeface="Calibri" panose="020F0502020204030204" pitchFamily="34" charset="0"/>
              <a:cs typeface="Calibri" panose="020F0502020204030204" pitchFamily="34" charset="0"/>
            </a:endParaRPr>
          </a:p>
          <a:p>
            <a:pPr lvl="0" algn="ctr">
              <a:defRPr/>
            </a:pPr>
            <a:r>
              <a:rPr kumimoji="0" lang="en-US" sz="2800" b="1" i="0" u="none" strike="noStrike" kern="1200" cap="none" spc="0" normalizeH="0" baseline="0" noProof="0" dirty="0" err="1" smtClean="0">
                <a:ln>
                  <a:noFill/>
                </a:ln>
                <a:solidFill>
                  <a:schemeClr val="accent3">
                    <a:lumMod val="50000"/>
                  </a:schemeClr>
                </a:solidFill>
                <a:effectLst/>
                <a:uLnTx/>
                <a:uFillTx/>
                <a:latin typeface="Calibri" panose="020F0502020204030204" pitchFamily="34" charset="0"/>
                <a:cs typeface="Calibri" panose="020F0502020204030204" pitchFamily="34" charset="0"/>
              </a:rPr>
              <a:t>và</a:t>
            </a:r>
            <a:r>
              <a:rPr kumimoji="0" lang="en-US" sz="2800" b="1" i="0" u="none" strike="noStrike" kern="1200" cap="none" spc="0" normalizeH="0" baseline="0" noProof="0" dirty="0" smtClean="0">
                <a:ln>
                  <a:noFill/>
                </a:ln>
                <a:solidFill>
                  <a:schemeClr val="accent3">
                    <a:lumMod val="50000"/>
                  </a:schemeClr>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smtClean="0">
                <a:ln>
                  <a:noFill/>
                </a:ln>
                <a:solidFill>
                  <a:schemeClr val="accent3">
                    <a:lumMod val="50000"/>
                  </a:schemeClr>
                </a:solidFill>
                <a:effectLst/>
                <a:uLnTx/>
                <a:uFillTx/>
                <a:latin typeface="Calibri" panose="020F0502020204030204" pitchFamily="34" charset="0"/>
                <a:cs typeface="Calibri" panose="020F0502020204030204" pitchFamily="34" charset="0"/>
              </a:rPr>
              <a:t>sự</a:t>
            </a:r>
            <a:r>
              <a:rPr kumimoji="0" lang="en-US" sz="2800" b="1" i="0" u="none" strike="noStrike" kern="1200" cap="none" spc="0" normalizeH="0" baseline="0" noProof="0" dirty="0" smtClean="0">
                <a:ln>
                  <a:noFill/>
                </a:ln>
                <a:solidFill>
                  <a:schemeClr val="accent3">
                    <a:lumMod val="50000"/>
                  </a:schemeClr>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smtClean="0">
                <a:ln>
                  <a:noFill/>
                </a:ln>
                <a:solidFill>
                  <a:schemeClr val="accent3">
                    <a:lumMod val="50000"/>
                  </a:schemeClr>
                </a:solidFill>
                <a:effectLst/>
                <a:uLnTx/>
                <a:uFillTx/>
                <a:latin typeface="Calibri" panose="020F0502020204030204" pitchFamily="34" charset="0"/>
                <a:cs typeface="Calibri" panose="020F0502020204030204" pitchFamily="34" charset="0"/>
              </a:rPr>
              <a:t>khổ</a:t>
            </a:r>
            <a:r>
              <a:rPr kumimoji="0" lang="en-US" sz="2800" b="1" i="0" u="none" strike="noStrike" kern="1200" cap="none" spc="0" normalizeH="0" baseline="0" noProof="0" dirty="0" smtClean="0">
                <a:ln>
                  <a:noFill/>
                </a:ln>
                <a:solidFill>
                  <a:schemeClr val="accent3">
                    <a:lumMod val="50000"/>
                  </a:schemeClr>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luyện của các </a:t>
            </a:r>
            <a:r>
              <a:rPr kumimoji="0" lang="en-US" sz="2800" b="1" i="0" u="none" strike="noStrike" kern="1200" cap="none" spc="0" normalizeH="0" baseline="0" noProof="0" dirty="0" err="1">
                <a:ln>
                  <a:noFill/>
                </a:ln>
                <a:solidFill>
                  <a:schemeClr val="accent3">
                    <a:lumMod val="50000"/>
                  </a:schemeClr>
                </a:solidFill>
                <a:effectLst/>
                <a:uLnTx/>
                <a:uFillTx/>
                <a:latin typeface="Calibri" panose="020F0502020204030204" pitchFamily="34" charset="0"/>
                <a:cs typeface="Calibri" panose="020F0502020204030204" pitchFamily="34" charset="0"/>
              </a:rPr>
              <a:t>diễn</a:t>
            </a:r>
            <a:r>
              <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smtClean="0">
                <a:ln>
                  <a:noFill/>
                </a:ln>
                <a:solidFill>
                  <a:schemeClr val="accent3">
                    <a:lumMod val="50000"/>
                  </a:schemeClr>
                </a:solidFill>
                <a:effectLst/>
                <a:uLnTx/>
                <a:uFillTx/>
                <a:latin typeface="Calibri" panose="020F0502020204030204" pitchFamily="34" charset="0"/>
                <a:cs typeface="Calibri" panose="020F0502020204030204" pitchFamily="34" charset="0"/>
              </a:rPr>
              <a:t>viên</a:t>
            </a:r>
            <a:r>
              <a:rPr kumimoji="0" lang="en-US" sz="2800" b="1" i="0" u="none" strike="noStrike" kern="1200" cap="none" spc="0" normalizeH="0" baseline="0" noProof="0" dirty="0" smtClean="0">
                <a:ln>
                  <a:noFill/>
                </a:ln>
                <a:solidFill>
                  <a:schemeClr val="accent3">
                    <a:lumMod val="50000"/>
                  </a:schemeClr>
                </a:solidFill>
                <a:effectLst/>
                <a:uLnTx/>
                <a:uFillTx/>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Winter Waltz  CASA DE BALET_720pFHR">
            <a:hlinkClick r:id="" action="ppaction://media"/>
          </p:cNvPr>
          <p:cNvPicPr>
            <a:picLocks noChangeAspect="1"/>
          </p:cNvPicPr>
          <p:nvPr>
            <a:videoFile r:link="rId1"/>
            <p:extLst>
              <p:ext uri="{DAA4B4D4-6D71-4841-9C94-3DE7FCFB9230}">
                <p14:media xmlns:p14="http://schemas.microsoft.com/office/powerpoint/2010/main" r:embed="rId2">
                  <p14:trim st="48410" end="51951"/>
                </p14:media>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p:cNvSpPr/>
          <p:nvPr/>
        </p:nvSpPr>
        <p:spPr>
          <a:xfrm>
            <a:off x="372649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a:solidFill>
                  <a:srgbClr val="F7A9BD">
                    <a:lumMod val="10000"/>
                  </a:srgbClr>
                </a:solidFill>
                <a:latin typeface="Calibri" panose="020F0502020204030204" pitchFamily="34" charset="0"/>
                <a:cs typeface="Calibri" panose="020F0502020204030204" pitchFamily="34" charset="0"/>
              </a:rPr>
              <a:t>Sắp xếp các thông tin dưới đây theo trật tự trong bài đọc.</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Sự phổ biến của múa ba lê hiện nay</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Nội dung các vở ba lê</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6" name="Speech Bubble: Rectangle with Corners Rounded 5"/>
          <p:cNvSpPr/>
          <p:nvPr/>
        </p:nvSpPr>
        <p:spPr>
          <a:xfrm>
            <a:off x="3726494" y="278892"/>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dirty="0">
                <a:solidFill>
                  <a:srgbClr val="F7A9BD">
                    <a:lumMod val="10000"/>
                  </a:srgbClr>
                </a:solidFill>
                <a:latin typeface="Calibri" panose="020F0502020204030204" pitchFamily="34" charset="0"/>
                <a:cs typeface="Calibri" panose="020F0502020204030204" pitchFamily="34" charset="0"/>
              </a:rPr>
              <a:t>Em sắp xếp các thông tin theo trật tự trong bài đọc như sau:</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Nội dung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Sự phổ biến của múa ba lê hiện nay</a:t>
            </a:r>
            <a:endParaRPr kumimoji="0" lang="en-US" sz="320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843784" y="2096219"/>
            <a:ext cx="7699248" cy="236605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1" dirty="0">
                <a:solidFill>
                  <a:srgbClr val="7030A0"/>
                </a:solidFill>
                <a:latin typeface="Cambria" panose="02040503050406030204" pitchFamily="18" charset="0"/>
              </a:rPr>
              <a:t>   </a:t>
            </a:r>
            <a:r>
              <a:rPr lang="en-US" sz="4000" b="1" i="1" dirty="0" smtClean="0">
                <a:solidFill>
                  <a:srgbClr val="7030A0"/>
                </a:solidFill>
                <a:latin typeface="Cambria" panose="02040503050406030204" pitchFamily="18" charset="0"/>
              </a:rPr>
              <a:t>    </a:t>
            </a:r>
          </a:p>
          <a:p>
            <a:pPr algn="just"/>
            <a:r>
              <a:rPr lang="en-US" sz="4000" b="1" i="1" dirty="0">
                <a:solidFill>
                  <a:srgbClr val="7030A0"/>
                </a:solidFill>
                <a:latin typeface="Cambria" panose="02040503050406030204" pitchFamily="18" charset="0"/>
              </a:rPr>
              <a:t> </a:t>
            </a:r>
            <a:r>
              <a:rPr lang="en-US" sz="4000" b="1" i="1" dirty="0" smtClean="0">
                <a:solidFill>
                  <a:srgbClr val="7030A0"/>
                </a:solidFill>
                <a:latin typeface="Cambria" panose="02040503050406030204" pitchFamily="18" charset="0"/>
              </a:rPr>
              <a:t>      </a:t>
            </a:r>
            <a:r>
              <a:rPr lang="vi-VN" sz="4000" b="1" i="1" dirty="0" smtClean="0">
                <a:solidFill>
                  <a:srgbClr val="7030A0"/>
                </a:solidFill>
                <a:latin typeface="Cambria" panose="02040503050406030204" pitchFamily="18" charset="0"/>
              </a:rPr>
              <a:t>Múa </a:t>
            </a:r>
            <a:r>
              <a:rPr lang="vi-VN" sz="4000" b="1" i="1" dirty="0">
                <a:solidFill>
                  <a:srgbClr val="7030A0"/>
                </a:solidFill>
                <a:latin typeface="Cambria" panose="02040503050406030204" pitchFamily="18" charset="0"/>
              </a:rPr>
              <a:t>ba lê là một nghệ thuật do những diễn viên khổ luyện mới </a:t>
            </a:r>
            <a:r>
              <a:rPr lang="vi-VN" sz="4000" b="1" i="1" dirty="0" smtClean="0">
                <a:solidFill>
                  <a:srgbClr val="7030A0"/>
                </a:solidFill>
                <a:latin typeface="Cambria" panose="02040503050406030204" pitchFamily="18" charset="0"/>
              </a:rPr>
              <a:t>truyền </a:t>
            </a:r>
            <a:r>
              <a:rPr lang="vi-VN" sz="4000" b="1" i="1" dirty="0">
                <a:solidFill>
                  <a:srgbClr val="7030A0"/>
                </a:solidFill>
                <a:latin typeface="Cambria" panose="02040503050406030204" pitchFamily="18" charset="0"/>
              </a:rPr>
              <a:t>tải được ngôn ngữ </a:t>
            </a:r>
            <a:r>
              <a:rPr lang="en-US" sz="4000" b="1" i="1" dirty="0" err="1" smtClean="0">
                <a:solidFill>
                  <a:srgbClr val="7030A0"/>
                </a:solidFill>
                <a:latin typeface="Cambria" panose="02040503050406030204" pitchFamily="18" charset="0"/>
              </a:rPr>
              <a:t>của</a:t>
            </a:r>
            <a:r>
              <a:rPr lang="en-US" sz="4000" b="1" i="1" dirty="0" smtClean="0">
                <a:solidFill>
                  <a:srgbClr val="7030A0"/>
                </a:solidFill>
                <a:latin typeface="Cambria" panose="02040503050406030204" pitchFamily="18" charset="0"/>
              </a:rPr>
              <a:t> </a:t>
            </a:r>
            <a:r>
              <a:rPr lang="vi-VN" sz="4000" b="1" i="1" dirty="0" smtClean="0">
                <a:solidFill>
                  <a:srgbClr val="7030A0"/>
                </a:solidFill>
                <a:latin typeface="Cambria" panose="02040503050406030204" pitchFamily="18" charset="0"/>
              </a:rPr>
              <a:t>một </a:t>
            </a:r>
            <a:r>
              <a:rPr lang="vi-VN" sz="4000" b="1" i="1" dirty="0">
                <a:solidFill>
                  <a:srgbClr val="7030A0"/>
                </a:solidFill>
                <a:latin typeface="Cambria" panose="02040503050406030204" pitchFamily="18" charset="0"/>
              </a:rPr>
              <a:t>câu chuyện không </a:t>
            </a:r>
            <a:r>
              <a:rPr lang="vi-VN" sz="4000" b="1" i="1" dirty="0" smtClean="0">
                <a:solidFill>
                  <a:srgbClr val="7030A0"/>
                </a:solidFill>
                <a:latin typeface="Cambria" panose="02040503050406030204" pitchFamily="18" charset="0"/>
              </a:rPr>
              <a:t>lời.</a:t>
            </a:r>
            <a:endParaRPr lang="en-US" sz="4000" b="1" i="1" dirty="0">
              <a:solidFill>
                <a:srgbClr val="7030A0"/>
              </a:solidFill>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4083816" y="-127304"/>
            <a:ext cx="4462659"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p:cNvPicPr>
            <a:picLocks noChangeAspect="1"/>
          </p:cNvPicPr>
          <p:nvPr/>
        </p:nvPicPr>
        <p:blipFill>
          <a:blip r:embed="rId5"/>
          <a:stretch>
            <a:fillRect/>
          </a:stretch>
        </p:blipFill>
        <p:spPr>
          <a:xfrm>
            <a:off x="2968428" y="2833815"/>
            <a:ext cx="7474344" cy="145707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2288667"/>
            <a:ext cx="7410831" cy="2862322"/>
          </a:xfrm>
          <a:prstGeom prst="rect">
            <a:avLst/>
          </a:prstGeom>
          <a:noFill/>
        </p:spPr>
        <p:txBody>
          <a:bodyPr wrap="square" rtlCol="0">
            <a:spAutoFit/>
          </a:bodyPr>
          <a:lstStyle/>
          <a:p>
            <a:pPr algn="just"/>
            <a:r>
              <a:rPr lang="en-US" sz="3600" kern="100" dirty="0"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3600" kern="100" dirty="0"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kern="100" dirty="0"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điệu</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chậm</a:t>
            </a:r>
            <a:r>
              <a:rPr lang="en-US" sz="3600" kern="100" dirty="0"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rãi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tình</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hợp</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3600" kern="100" dirty="0" smtClean="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tâm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trạng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nhân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algn="just"/>
            <a:endParaRPr lang="en-US" sz="3600"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272415" y="262255"/>
            <a:ext cx="11919585" cy="6494145"/>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55392"/>
            <a:ext cx="11786300" cy="5507990"/>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r>
              <a:rPr lang="en-US" sz="3200"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Trong </a:t>
            </a:r>
            <a:r>
              <a:rPr lang="vi-VN" sz="3200" dirty="0">
                <a:latin typeface="Cambria" panose="02040503050406030204" pitchFamily="18" charset="0"/>
                <a:ea typeface="Cambria" panose="02040503050406030204" pitchFamily="18" charset="0"/>
              </a:rPr>
              <a:t>các vở ba lê, người diễn viên dùng động tác múa để thể hiện nội dung thay cho lời nói. Như trong vở </a:t>
            </a:r>
            <a:r>
              <a:rPr lang="vi-VN" sz="3200" i="1" dirty="0">
                <a:latin typeface="Cambria" panose="02040503050406030204" pitchFamily="18" charset="0"/>
                <a:ea typeface="Cambria" panose="02040503050406030204" pitchFamily="18" charset="0"/>
              </a:rPr>
              <a:t>Hồ thiên nga</a:t>
            </a:r>
            <a:r>
              <a:rPr lang="vi-VN" sz="3200" dirty="0">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r>
              <a:rPr lang="en-US" sz="3200" dirty="0">
                <a:latin typeface="Cambria" panose="02040503050406030204" pitchFamily="18" charset="0"/>
                <a:ea typeface="Cambria" panose="02040503050406030204" pitchFamily="18" charset="0"/>
              </a:rPr>
              <a:t>  	 </a:t>
            </a:r>
          </a:p>
        </p:txBody>
      </p:sp>
      <p:sp>
        <p:nvSpPr>
          <p:cNvPr id="2" name="TextBox 1"/>
          <p:cNvSpPr txBox="1"/>
          <p:nvPr/>
        </p:nvSpPr>
        <p:spPr>
          <a:xfrm>
            <a:off x="4032504" y="262255"/>
            <a:ext cx="3227832" cy="461665"/>
          </a:xfrm>
          <a:prstGeom prst="rect">
            <a:avLst/>
          </a:prstGeom>
          <a:noFill/>
        </p:spPr>
        <p:txBody>
          <a:bodyPr wrap="square" rtlCol="0">
            <a:spAutoFit/>
          </a:bodyPr>
          <a:lstStyle/>
          <a:p>
            <a:pPr algn="ctr"/>
            <a:r>
              <a:rPr lang="en-US" sz="2400" b="1" dirty="0" err="1" smtClean="0">
                <a:solidFill>
                  <a:srgbClr val="0070C0"/>
                </a:solidFill>
                <a:latin typeface="Times New Roman" panose="02020603050405020304" pitchFamily="18" charset="0"/>
                <a:cs typeface="Times New Roman" panose="02020603050405020304" pitchFamily="18" charset="0"/>
              </a:rPr>
              <a:t>LUYỆN</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ĐỌC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ĐOẠN</a:t>
            </a:r>
            <a:r>
              <a:rPr lang="en-US" sz="2400" b="1" dirty="0" smtClean="0">
                <a:solidFill>
                  <a:srgbClr val="0070C0"/>
                </a:solidFill>
                <a:latin typeface="Times New Roman" panose="02020603050405020304" pitchFamily="18" charset="0"/>
                <a:cs typeface="Times New Roman" panose="02020603050405020304" pitchFamily="18" charset="0"/>
              </a:rPr>
              <a:t> 3</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272415" y="262255"/>
            <a:ext cx="11919585" cy="6494145"/>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55392"/>
            <a:ext cx="11786300" cy="5507990"/>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r>
              <a:rPr lang="en-US" sz="3200"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Trong </a:t>
            </a:r>
            <a:r>
              <a:rPr lang="vi-VN" sz="3200" dirty="0">
                <a:latin typeface="Cambria" panose="02040503050406030204" pitchFamily="18" charset="0"/>
                <a:ea typeface="Cambria" panose="02040503050406030204" pitchFamily="18" charset="0"/>
              </a:rPr>
              <a:t>các vở ba lê, người diễn viên dùng</a:t>
            </a:r>
            <a:r>
              <a:rPr lang="vi-VN" sz="3200" dirty="0">
                <a:solidFill>
                  <a:srgbClr val="C00000"/>
                </a:solidFill>
                <a:latin typeface="Cambria" panose="02040503050406030204" pitchFamily="18" charset="0"/>
                <a:ea typeface="Cambria" panose="02040503050406030204" pitchFamily="18" charset="0"/>
              </a:rPr>
              <a:t> động tác múa </a:t>
            </a:r>
            <a:r>
              <a:rPr lang="vi-VN" sz="3200" dirty="0">
                <a:latin typeface="Cambria" panose="02040503050406030204" pitchFamily="18" charset="0"/>
                <a:ea typeface="Cambria" panose="02040503050406030204" pitchFamily="18" charset="0"/>
              </a:rPr>
              <a:t>để thể hiện nội dung </a:t>
            </a:r>
            <a:r>
              <a:rPr lang="vi-VN" sz="3200" dirty="0">
                <a:solidFill>
                  <a:srgbClr val="C00000"/>
                </a:solidFill>
                <a:latin typeface="Cambria" panose="02040503050406030204" pitchFamily="18" charset="0"/>
                <a:ea typeface="Cambria" panose="02040503050406030204" pitchFamily="18" charset="0"/>
              </a:rPr>
              <a:t>thay cho lời nói</a:t>
            </a:r>
            <a:r>
              <a:rPr lang="vi-VN" sz="3200" dirty="0">
                <a:latin typeface="Cambria" panose="02040503050406030204" pitchFamily="18" charset="0"/>
                <a:ea typeface="Cambria" panose="02040503050406030204" pitchFamily="18" charset="0"/>
              </a:rPr>
              <a:t>. Như trong vở </a:t>
            </a:r>
            <a:r>
              <a:rPr lang="vi-VN" sz="3200" i="1" dirty="0">
                <a:solidFill>
                  <a:srgbClr val="C00000"/>
                </a:solidFill>
                <a:latin typeface="Cambria" panose="02040503050406030204" pitchFamily="18" charset="0"/>
                <a:ea typeface="Cambria" panose="02040503050406030204" pitchFamily="18" charset="0"/>
              </a:rPr>
              <a:t>Hồ thiên nga</a:t>
            </a:r>
            <a:r>
              <a:rPr lang="vi-VN" sz="3200" dirty="0">
                <a:latin typeface="Cambria" panose="02040503050406030204" pitchFamily="18" charset="0"/>
                <a:ea typeface="Cambria" panose="02040503050406030204" pitchFamily="18" charset="0"/>
              </a:rPr>
              <a:t>, các diễn viên thực hiện những cú </a:t>
            </a:r>
            <a:r>
              <a:rPr lang="vi-VN" sz="3200" dirty="0">
                <a:solidFill>
                  <a:srgbClr val="C00000"/>
                </a:solidFill>
                <a:latin typeface="Cambria" panose="02040503050406030204" pitchFamily="18" charset="0"/>
                <a:ea typeface="Cambria" panose="02040503050406030204" pitchFamily="18" charset="0"/>
              </a:rPr>
              <a:t>xoay người đẹp mắt </a:t>
            </a:r>
            <a:r>
              <a:rPr lang="vi-VN" sz="3200" dirty="0">
                <a:latin typeface="Cambria" panose="02040503050406030204" pitchFamily="18" charset="0"/>
                <a:ea typeface="Cambria" panose="02040503050406030204" pitchFamily="18" charset="0"/>
              </a:rPr>
              <a:t>và </a:t>
            </a:r>
            <a:r>
              <a:rPr lang="vi-VN" sz="3200" dirty="0">
                <a:solidFill>
                  <a:srgbClr val="C00000"/>
                </a:solidFill>
                <a:latin typeface="Cambria" panose="02040503050406030204" pitchFamily="18" charset="0"/>
                <a:ea typeface="Cambria" panose="02040503050406030204" pitchFamily="18" charset="0"/>
              </a:rPr>
              <a:t>chuẩn xác</a:t>
            </a:r>
            <a:r>
              <a:rPr lang="vi-VN" sz="3200" dirty="0">
                <a:latin typeface="Cambria" panose="02040503050406030204" pitchFamily="18" charset="0"/>
                <a:ea typeface="Cambria" panose="02040503050406030204" pitchFamily="18" charset="0"/>
              </a:rPr>
              <a:t>, những bước đi </a:t>
            </a:r>
            <a:r>
              <a:rPr lang="vi-VN" sz="3200" dirty="0">
                <a:solidFill>
                  <a:srgbClr val="C00000"/>
                </a:solidFill>
                <a:latin typeface="Cambria" panose="02040503050406030204" pitchFamily="18" charset="0"/>
                <a:ea typeface="Cambria" panose="02040503050406030204" pitchFamily="18" charset="0"/>
              </a:rPr>
              <a:t>nhẹ như cánh hoa hé mở </a:t>
            </a:r>
            <a:r>
              <a:rPr lang="vi-VN" sz="3200" dirty="0">
                <a:latin typeface="Cambria" panose="02040503050406030204" pitchFamily="18" charset="0"/>
                <a:ea typeface="Cambria" panose="02040503050406030204" pitchFamily="18" charset="0"/>
              </a:rPr>
              <a:t>khiến khán giả có cảm giác được </a:t>
            </a:r>
            <a:r>
              <a:rPr lang="vi-VN" sz="3200" dirty="0">
                <a:solidFill>
                  <a:srgbClr val="C00000"/>
                </a:solidFill>
                <a:latin typeface="Cambria" panose="02040503050406030204" pitchFamily="18" charset="0"/>
                <a:ea typeface="Cambria" panose="02040503050406030204" pitchFamily="18" charset="0"/>
              </a:rPr>
              <a:t>ngắm nhìn </a:t>
            </a:r>
            <a:r>
              <a:rPr lang="vi-VN" sz="3200" dirty="0">
                <a:latin typeface="Cambria" panose="02040503050406030204" pitchFamily="18" charset="0"/>
                <a:ea typeface="Cambria" panose="02040503050406030204" pitchFamily="18" charset="0"/>
              </a:rPr>
              <a:t>một đàn thiên nga đang </a:t>
            </a:r>
            <a:r>
              <a:rPr lang="vi-VN" sz="3200" dirty="0">
                <a:solidFill>
                  <a:srgbClr val="C00000"/>
                </a:solidFill>
                <a:latin typeface="Cambria" panose="02040503050406030204" pitchFamily="18" charset="0"/>
                <a:ea typeface="Cambria" panose="02040503050406030204" pitchFamily="18" charset="0"/>
              </a:rPr>
              <a:t>lướt </a:t>
            </a:r>
            <a:r>
              <a:rPr lang="vi-VN" sz="3200" dirty="0">
                <a:latin typeface="Cambria" panose="02040503050406030204" pitchFamily="18" charset="0"/>
                <a:ea typeface="Cambria" panose="02040503050406030204" pitchFamily="18" charset="0"/>
              </a:rPr>
              <a:t>trên mặt hồ. Khi diễn viên chính đứng một chân </a:t>
            </a:r>
            <a:r>
              <a:rPr lang="vi-VN" sz="3200" dirty="0">
                <a:solidFill>
                  <a:srgbClr val="C00000"/>
                </a:solidFill>
                <a:latin typeface="Cambria" panose="02040503050406030204" pitchFamily="18" charset="0"/>
                <a:ea typeface="Cambria" panose="02040503050406030204" pitchFamily="18" charset="0"/>
              </a:rPr>
              <a:t>xoay liên tục </a:t>
            </a:r>
            <a:r>
              <a:rPr lang="vi-VN" sz="3200" dirty="0">
                <a:latin typeface="Cambria" panose="02040503050406030204" pitchFamily="18" charset="0"/>
                <a:ea typeface="Cambria" panose="02040503050406030204" pitchFamily="18" charset="0"/>
              </a:rPr>
              <a:t>tới 32 vòng trên </a:t>
            </a:r>
            <a:r>
              <a:rPr lang="vi-VN" sz="3200" dirty="0">
                <a:solidFill>
                  <a:srgbClr val="C00000"/>
                </a:solidFill>
                <a:latin typeface="Cambria" panose="02040503050406030204" pitchFamily="18" charset="0"/>
                <a:ea typeface="Cambria" panose="02040503050406030204" pitchFamily="18" charset="0"/>
              </a:rPr>
              <a:t>đầu mũi chân</a:t>
            </a:r>
            <a:r>
              <a:rPr lang="vi-VN" sz="3200" dirty="0">
                <a:latin typeface="Cambria" panose="02040503050406030204" pitchFamily="18" charset="0"/>
                <a:ea typeface="Cambria" panose="02040503050406030204" pitchFamily="18" charset="0"/>
              </a:rPr>
              <a:t>, khán giả cũng </a:t>
            </a:r>
            <a:r>
              <a:rPr lang="vi-VN" sz="3200" dirty="0">
                <a:solidFill>
                  <a:srgbClr val="C00000"/>
                </a:solidFill>
                <a:latin typeface="Cambria" panose="02040503050406030204" pitchFamily="18" charset="0"/>
                <a:ea typeface="Cambria" panose="02040503050406030204" pitchFamily="18" charset="0"/>
              </a:rPr>
              <a:t>cảm nhận </a:t>
            </a:r>
            <a:r>
              <a:rPr lang="vi-VN" sz="3200" dirty="0">
                <a:latin typeface="Cambria" panose="02040503050406030204" pitchFamily="18" charset="0"/>
                <a:ea typeface="Cambria" panose="02040503050406030204" pitchFamily="18" charset="0"/>
              </a:rPr>
              <a:t>được nhân vật đang </a:t>
            </a:r>
            <a:r>
              <a:rPr lang="vi-VN" sz="3200" dirty="0">
                <a:solidFill>
                  <a:srgbClr val="C00000"/>
                </a:solidFill>
                <a:latin typeface="Cambria" panose="02040503050406030204" pitchFamily="18" charset="0"/>
                <a:ea typeface="Cambria" panose="02040503050406030204" pitchFamily="18" charset="0"/>
              </a:rPr>
              <a:t>mong muốn </a:t>
            </a:r>
            <a:r>
              <a:rPr lang="vi-VN" sz="3200" dirty="0">
                <a:latin typeface="Cambria" panose="02040503050406030204" pitchFamily="18" charset="0"/>
                <a:ea typeface="Cambria" panose="02040503050406030204" pitchFamily="18" charset="0"/>
              </a:rPr>
              <a:t>thể hiện sức mạnh một cách </a:t>
            </a:r>
            <a:r>
              <a:rPr lang="vi-VN" sz="3200" dirty="0">
                <a:solidFill>
                  <a:srgbClr val="C00000"/>
                </a:solidFill>
                <a:latin typeface="Cambria" panose="02040503050406030204" pitchFamily="18" charset="0"/>
                <a:ea typeface="Cambria" panose="02040503050406030204" pitchFamily="18" charset="0"/>
              </a:rPr>
              <a:t>mãnh liệt</a:t>
            </a:r>
            <a:r>
              <a:rPr lang="vi-VN" sz="3200" dirty="0">
                <a:latin typeface="Cambria" panose="02040503050406030204" pitchFamily="18" charset="0"/>
                <a:ea typeface="Cambria" panose="02040503050406030204" pitchFamily="18" charset="0"/>
              </a:rPr>
              <a:t>. Để thực hiện được những </a:t>
            </a:r>
            <a:r>
              <a:rPr lang="vi-VN" sz="3200" dirty="0">
                <a:solidFill>
                  <a:srgbClr val="C00000"/>
                </a:solidFill>
                <a:latin typeface="Cambria" panose="02040503050406030204" pitchFamily="18" charset="0"/>
                <a:ea typeface="Cambria" panose="02040503050406030204" pitchFamily="18" charset="0"/>
              </a:rPr>
              <a:t>kĩ thuật </a:t>
            </a:r>
            <a:r>
              <a:rPr lang="vi-VN" sz="3200" dirty="0">
                <a:latin typeface="Cambria" panose="02040503050406030204" pitchFamily="18" charset="0"/>
                <a:ea typeface="Cambria" panose="02040503050406030204" pitchFamily="18" charset="0"/>
              </a:rPr>
              <a:t>rất </a:t>
            </a:r>
            <a:r>
              <a:rPr lang="vi-VN" sz="3200" dirty="0">
                <a:solidFill>
                  <a:srgbClr val="C00000"/>
                </a:solidFill>
                <a:latin typeface="Cambria" panose="02040503050406030204" pitchFamily="18" charset="0"/>
                <a:ea typeface="Cambria" panose="02040503050406030204" pitchFamily="18" charset="0"/>
              </a:rPr>
              <a:t>khó</a:t>
            </a:r>
            <a:r>
              <a:rPr lang="vi-VN" sz="3200" dirty="0">
                <a:latin typeface="Cambria" panose="02040503050406030204" pitchFamily="18" charset="0"/>
                <a:ea typeface="Cambria" panose="02040503050406030204" pitchFamily="18" charset="0"/>
              </a:rPr>
              <a:t> này, người diễn viên phải </a:t>
            </a:r>
            <a:r>
              <a:rPr lang="vi-VN" sz="3200" dirty="0">
                <a:solidFill>
                  <a:srgbClr val="C00000"/>
                </a:solidFill>
                <a:latin typeface="Cambria" panose="02040503050406030204" pitchFamily="18" charset="0"/>
                <a:ea typeface="Cambria" panose="02040503050406030204" pitchFamily="18" charset="0"/>
              </a:rPr>
              <a:t>dày công khổ luyện </a:t>
            </a:r>
            <a:r>
              <a:rPr lang="vi-VN" sz="3200" dirty="0">
                <a:latin typeface="Cambria" panose="02040503050406030204" pitchFamily="18" charset="0"/>
                <a:ea typeface="Cambria" panose="02040503050406030204" pitchFamily="18" charset="0"/>
              </a:rPr>
              <a:t>trong một </a:t>
            </a:r>
            <a:r>
              <a:rPr lang="vi-VN" sz="3200" dirty="0">
                <a:solidFill>
                  <a:srgbClr val="C00000"/>
                </a:solidFill>
                <a:latin typeface="Cambria" panose="02040503050406030204" pitchFamily="18" charset="0"/>
                <a:ea typeface="Cambria" panose="02040503050406030204" pitchFamily="18" charset="0"/>
              </a:rPr>
              <a:t>thời gian dài</a:t>
            </a:r>
            <a:r>
              <a:rPr lang="vi-VN"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a:t>
            </a:r>
          </a:p>
        </p:txBody>
      </p:sp>
      <p:sp>
        <p:nvSpPr>
          <p:cNvPr id="2" name="TextBox 1"/>
          <p:cNvSpPr txBox="1"/>
          <p:nvPr/>
        </p:nvSpPr>
        <p:spPr>
          <a:xfrm>
            <a:off x="4032504" y="262255"/>
            <a:ext cx="3227832" cy="461665"/>
          </a:xfrm>
          <a:prstGeom prst="rect">
            <a:avLst/>
          </a:prstGeom>
          <a:noFill/>
        </p:spPr>
        <p:txBody>
          <a:bodyPr wrap="square" rtlCol="0">
            <a:spAutoFit/>
          </a:bodyPr>
          <a:lstStyle/>
          <a:p>
            <a:pPr algn="ctr"/>
            <a:r>
              <a:rPr lang="en-US" sz="2400" b="1" dirty="0" err="1" smtClean="0">
                <a:solidFill>
                  <a:srgbClr val="0070C0"/>
                </a:solidFill>
                <a:latin typeface="Times New Roman" panose="02020603050405020304" pitchFamily="18" charset="0"/>
                <a:cs typeface="Times New Roman" panose="02020603050405020304" pitchFamily="18" charset="0"/>
              </a:rPr>
              <a:t>LUYỆN</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ĐỌC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ĐOẠN</a:t>
            </a:r>
            <a:r>
              <a:rPr lang="en-US" sz="2400" b="1" dirty="0" smtClean="0">
                <a:solidFill>
                  <a:srgbClr val="0070C0"/>
                </a:solidFill>
                <a:latin typeface="Times New Roman" panose="02020603050405020304" pitchFamily="18" charset="0"/>
                <a:cs typeface="Times New Roman" panose="02020603050405020304" pitchFamily="18" charset="0"/>
              </a:rPr>
              <a:t> 3</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4408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pic>
        <p:nvPicPr>
          <p:cNvPr id="2" name="Picture 1"/>
          <p:cNvPicPr>
            <a:picLocks noChangeAspect="1"/>
          </p:cNvPicPr>
          <p:nvPr/>
        </p:nvPicPr>
        <p:blipFill>
          <a:blip r:embed="rId5"/>
          <a:stretch>
            <a:fillRect/>
          </a:stretch>
        </p:blipFill>
        <p:spPr>
          <a:xfrm>
            <a:off x="3107501" y="2610911"/>
            <a:ext cx="7291448" cy="1883827"/>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43125" y="161521"/>
            <a:ext cx="8782050"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latin typeface="Calibri" panose="020F0502020204030204" pitchFamily="34" charset="0"/>
                <a:cs typeface="Calibri" panose="020F0502020204030204" pitchFamily="34" charset="0"/>
              </a:rPr>
              <a:t> </a:t>
            </a:r>
            <a:r>
              <a:rPr lang="en-US" sz="3600" b="1" dirty="0">
                <a:solidFill>
                  <a:schemeClr val="accent4">
                    <a:lumMod val="50000"/>
                  </a:schemeClr>
                </a:solidFill>
                <a:latin typeface="Calibri" panose="020F0502020204030204" pitchFamily="34" charset="0"/>
                <a:cs typeface="Calibri" panose="020F0502020204030204" pitchFamily="34" charset="0"/>
              </a:rPr>
              <a:t>1. </a:t>
            </a:r>
            <a:r>
              <a:rPr lang="vi-VN" sz="3600" b="1" dirty="0">
                <a:solidFill>
                  <a:schemeClr val="accent4">
                    <a:lumMod val="50000"/>
                  </a:schemeClr>
                </a:solidFill>
                <a:latin typeface="Calibri" panose="020F0502020204030204" pitchFamily="34" charset="0"/>
                <a:cs typeface="Calibri" panose="020F0502020204030204" pitchFamily="34" charset="0"/>
              </a:rPr>
              <a:t>Tìm các kết từ trong câu dưới đây và cho biết tác dụng của chúng trong câu.</a:t>
            </a:r>
            <a:endParaRPr lang="en-GB" sz="3600" b="1"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422005" y="1194667"/>
            <a:ext cx="2838735" cy="5663333"/>
          </a:xfrm>
          <a:prstGeom prst="rect">
            <a:avLst/>
          </a:prstGeom>
          <a:noFill/>
        </p:spPr>
      </p:pic>
      <p:sp>
        <p:nvSpPr>
          <p:cNvPr id="2" name="Rectangle: Rounded Corners 1"/>
          <p:cNvSpPr/>
          <p:nvPr/>
        </p:nvSpPr>
        <p:spPr>
          <a:xfrm>
            <a:off x="2926080" y="1657350"/>
            <a:ext cx="8549640" cy="1676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002060"/>
                </a:solidFill>
                <a:latin typeface="Cambria" panose="02040503050406030204" pitchFamily="18" charset="0"/>
                <a:ea typeface="Cambria" panose="02040503050406030204" pitchFamily="18" charset="0"/>
              </a:rPr>
              <a:t>   </a:t>
            </a:r>
            <a:r>
              <a:rPr lang="vi-VN" sz="3200" dirty="0" smtClean="0">
                <a:solidFill>
                  <a:srgbClr val="002060"/>
                </a:solidFill>
                <a:latin typeface="Cambria" panose="02040503050406030204" pitchFamily="18" charset="0"/>
                <a:ea typeface="Cambria" panose="02040503050406030204" pitchFamily="18" charset="0"/>
              </a:rPr>
              <a:t>Để </a:t>
            </a:r>
            <a:r>
              <a:rPr lang="vi-VN" sz="3200" dirty="0">
                <a:solidFill>
                  <a:srgbClr val="002060"/>
                </a:solidFill>
                <a:latin typeface="Cambria" panose="02040503050406030204" pitchFamily="18" charset="0"/>
                <a:ea typeface="Cambria" panose="02040503050406030204" pitchFamily="18" charset="0"/>
              </a:rPr>
              <a:t>thực hiện được những kĩ thuật rất khó này, người diễn viên phải dày công khổ luyện trong một thời gian dài.</a:t>
            </a:r>
            <a:endParaRPr lang="en-US" sz="3200" dirty="0">
              <a:solidFill>
                <a:srgbClr val="002060"/>
              </a:solidFill>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84569262"/>
              </p:ext>
            </p:extLst>
          </p:nvPr>
        </p:nvGraphicFramePr>
        <p:xfrm>
          <a:off x="3877057" y="3622103"/>
          <a:ext cx="7287768" cy="1811683"/>
        </p:xfrm>
        <a:graphic>
          <a:graphicData uri="http://schemas.openxmlformats.org/drawingml/2006/table">
            <a:tbl>
              <a:tblPr firstRow="1" firstCol="1" bandRow="1">
                <a:tableStyleId>{93296810-A885-4BE3-A3E7-6D5BEEA58F35}</a:tableStyleId>
              </a:tblPr>
              <a:tblGrid>
                <a:gridCol w="1702405">
                  <a:extLst>
                    <a:ext uri="{9D8B030D-6E8A-4147-A177-3AD203B41FA5}">
                      <a16:colId xmlns:a16="http://schemas.microsoft.com/office/drawing/2014/main" val="20000"/>
                    </a:ext>
                  </a:extLst>
                </a:gridCol>
                <a:gridCol w="5585363">
                  <a:extLst>
                    <a:ext uri="{9D8B030D-6E8A-4147-A177-3AD203B41FA5}">
                      <a16:colId xmlns:a16="http://schemas.microsoft.com/office/drawing/2014/main" val="20001"/>
                    </a:ext>
                  </a:extLst>
                </a:gridCol>
              </a:tblGrid>
              <a:tr h="578322">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Kết</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từ</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Tác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dụng</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55039">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để</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a:t>
                      </a:r>
                      <a:r>
                        <a:rPr lang="en-US" sz="2800" kern="100" dirty="0" err="1" smtClean="0">
                          <a:solidFill>
                            <a:srgbClr val="002060"/>
                          </a:solidFill>
                          <a:effectLst/>
                          <a:latin typeface="Cambria" panose="02040503050406030204" pitchFamily="18" charset="0"/>
                          <a:ea typeface="Cambria" panose="02040503050406030204" pitchFamily="18" charset="0"/>
                        </a:rPr>
                        <a:t>iểu</a:t>
                      </a:r>
                      <a:r>
                        <a:rPr lang="en-US" sz="2800" kern="100" dirty="0" smtClean="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điều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sắp</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nêu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ra</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là</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mục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đích</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8322">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trong</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a:t>
                      </a:r>
                      <a:r>
                        <a:rPr lang="en-US" sz="2800" kern="100" dirty="0" err="1" smtClean="0">
                          <a:solidFill>
                            <a:srgbClr val="002060"/>
                          </a:solidFill>
                          <a:effectLst/>
                          <a:latin typeface="Cambria" panose="02040503050406030204" pitchFamily="18" charset="0"/>
                          <a:ea typeface="Cambria" panose="02040503050406030204" pitchFamily="18" charset="0"/>
                        </a:rPr>
                        <a:t>iểu</a:t>
                      </a:r>
                      <a:r>
                        <a:rPr lang="en-US" sz="2800" kern="100" dirty="0" smtClean="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quan</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hệ</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vị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trí</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7" name="Straight Connector 6"/>
          <p:cNvCxnSpPr/>
          <p:nvPr/>
        </p:nvCxnSpPr>
        <p:spPr>
          <a:xfrm flipV="1">
            <a:off x="3054096" y="704088"/>
            <a:ext cx="2551176" cy="274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66616" y="1274087"/>
            <a:ext cx="35874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38275" y="94846"/>
            <a:ext cx="10048875" cy="81002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BA96F0">
                    <a:lumMod val="50000"/>
                  </a:srgbClr>
                </a:solidFill>
                <a:latin typeface="Calibri" panose="020F0502020204030204" pitchFamily="34" charset="0"/>
                <a:cs typeface="Calibri" panose="020F0502020204030204" pitchFamily="34" charset="0"/>
              </a:rPr>
              <a:t>2. </a:t>
            </a:r>
            <a:r>
              <a:rPr lang="vi-VN" sz="3600" b="1" dirty="0">
                <a:solidFill>
                  <a:srgbClr val="BA96F0">
                    <a:lumMod val="50000"/>
                  </a:srgbClr>
                </a:solidFill>
                <a:latin typeface="Calibri" panose="020F0502020204030204" pitchFamily="34" charset="0"/>
                <a:cs typeface="Calibri" panose="020F0502020204030204" pitchFamily="34" charset="0"/>
              </a:rPr>
              <a:t>Tìm kết từ thay cho bông hoa để hoàn thiện câu.</a:t>
            </a:r>
            <a:endParaRPr kumimoji="0" lang="en-GB" sz="36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66506" y="1762428"/>
            <a:ext cx="2838735" cy="5663333"/>
          </a:xfrm>
          <a:prstGeom prst="rect">
            <a:avLst/>
          </a:prstGeom>
          <a:noFill/>
        </p:spPr>
      </p:pic>
      <p:sp>
        <p:nvSpPr>
          <p:cNvPr id="3" name="TextBox 2"/>
          <p:cNvSpPr txBox="1"/>
          <p:nvPr/>
        </p:nvSpPr>
        <p:spPr>
          <a:xfrm>
            <a:off x="2638425" y="1838325"/>
            <a:ext cx="8648700" cy="3046988"/>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a:t>
            </a:r>
            <a:r>
              <a:rPr lang="vi-VN" sz="3200" b="1" i="1" dirty="0">
                <a:solidFill>
                  <a:srgbClr val="000000"/>
                </a:solidFill>
                <a:effectLst/>
                <a:latin typeface="Cambria" panose="02040503050406030204" pitchFamily="18" charset="0"/>
                <a:ea typeface="Cambria" panose="02040503050406030204" pitchFamily="18" charset="0"/>
              </a:rPr>
              <a:t>Mặc dù</a:t>
            </a:r>
            <a:r>
              <a:rPr lang="vi-VN" sz="3200" b="0" i="0" dirty="0">
                <a:solidFill>
                  <a:srgbClr val="000000"/>
                </a:solidFill>
                <a:effectLst/>
                <a:latin typeface="Cambria" panose="02040503050406030204" pitchFamily="18" charset="0"/>
                <a:ea typeface="Cambria" panose="02040503050406030204" pitchFamily="18" charset="0"/>
              </a:rPr>
              <a:t> không dùng lời nói </a:t>
            </a:r>
            <a:r>
              <a:rPr lang="vi-VN" sz="3200" b="1" i="1" dirty="0">
                <a:solidFill>
                  <a:srgbClr val="000000"/>
                </a:solidFill>
                <a:effectLst/>
                <a:latin typeface="Cambria" panose="02040503050406030204" pitchFamily="18" charset="0"/>
                <a:ea typeface="Cambria" panose="02040503050406030204" pitchFamily="18" charset="0"/>
              </a:rPr>
              <a:t>nhưng</a:t>
            </a:r>
            <a:r>
              <a:rPr lang="vi-VN" sz="3200" b="0" i="0" dirty="0">
                <a:solidFill>
                  <a:srgbClr val="000000"/>
                </a:solidFill>
                <a:effectLst/>
                <a:latin typeface="Cambria" panose="02040503050406030204" pitchFamily="18" charset="0"/>
                <a:ea typeface="Cambria" panose="02040503050406030204" pitchFamily="18" charset="0"/>
              </a:rPr>
              <a:t> các nghệ sĩ ba lê vẫn thể hiện được nội dung vở kịch thông qua những vũ đạo đẹp </a:t>
            </a:r>
            <a:r>
              <a:rPr lang="vi-VN" sz="3200" b="0" i="0" dirty="0" smtClean="0">
                <a:solidFill>
                  <a:srgbClr val="000000"/>
                </a:solidFill>
                <a:effectLst/>
                <a:latin typeface="Cambria" panose="02040503050406030204" pitchFamily="18" charset="0"/>
                <a:ea typeface="Cambria" panose="02040503050406030204" pitchFamily="18" charset="0"/>
              </a:rPr>
              <a:t>mắt</a:t>
            </a:r>
            <a:r>
              <a:rPr lang="en-US" sz="3200" b="0" i="0" dirty="0" smtClean="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1"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điêu luyện.</a:t>
            </a:r>
          </a:p>
          <a:p>
            <a:pPr algn="just"/>
            <a:r>
              <a:rPr lang="vi-VN" sz="3200" b="0" i="0" dirty="0">
                <a:solidFill>
                  <a:srgbClr val="000000"/>
                </a:solidFill>
                <a:effectLst/>
                <a:latin typeface="Cambria" panose="02040503050406030204" pitchFamily="18" charset="0"/>
                <a:ea typeface="Cambria" panose="02040503050406030204" pitchFamily="18" charset="0"/>
              </a:rPr>
              <a:t>b. </a:t>
            </a:r>
            <a:r>
              <a:rPr lang="vi-VN" sz="3200" b="1" i="1" dirty="0">
                <a:solidFill>
                  <a:srgbClr val="000000"/>
                </a:solidFill>
                <a:effectLst/>
                <a:latin typeface="Cambria" panose="02040503050406030204" pitchFamily="18" charset="0"/>
                <a:ea typeface="Cambria" panose="02040503050406030204" pitchFamily="18" charset="0"/>
              </a:rPr>
              <a:t>Vì</a:t>
            </a:r>
            <a:r>
              <a:rPr lang="vi-VN" sz="3200" b="0" i="0" dirty="0">
                <a:solidFill>
                  <a:srgbClr val="000000"/>
                </a:solidFill>
                <a:effectLst/>
                <a:latin typeface="Cambria" panose="02040503050406030204" pitchFamily="18" charset="0"/>
                <a:ea typeface="Cambria" panose="02040503050406030204" pitchFamily="18" charset="0"/>
              </a:rPr>
              <a:t> múa ba lê là một môn nghệ thuật tinh tế, độc đáo </a:t>
            </a:r>
            <a:r>
              <a:rPr lang="vi-VN" sz="3200" b="1" i="1" dirty="0">
                <a:solidFill>
                  <a:srgbClr val="000000"/>
                </a:solidFill>
                <a:effectLst/>
                <a:latin typeface="Cambria" panose="02040503050406030204" pitchFamily="18" charset="0"/>
                <a:ea typeface="Cambria" panose="02040503050406030204" pitchFamily="18" charset="0"/>
              </a:rPr>
              <a:t>nên</a:t>
            </a:r>
            <a:r>
              <a:rPr lang="vi-VN" sz="3200" b="0" i="0" dirty="0">
                <a:solidFill>
                  <a:srgbClr val="000000"/>
                </a:solidFill>
                <a:effectLst/>
                <a:latin typeface="Cambria" panose="02040503050406030204" pitchFamily="18" charset="0"/>
                <a:ea typeface="Cambria" panose="02040503050406030204" pitchFamily="18" charset="0"/>
              </a:rPr>
              <a:t> ngày càng được nhiều người yêu thích.</a:t>
            </a:r>
          </a:p>
        </p:txBody>
      </p:sp>
      <p:pic>
        <p:nvPicPr>
          <p:cNvPr id="7"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05241" y="1495425"/>
            <a:ext cx="1316166" cy="900303"/>
          </a:xfrm>
          <a:prstGeom prst="rect">
            <a:avLst/>
          </a:prstGeom>
          <a:solidFill>
            <a:schemeClr val="accent6"/>
          </a:solidFill>
          <a:ln w="28575">
            <a:solidFill>
              <a:schemeClr val="accent3">
                <a:lumMod val="75000"/>
              </a:schemeClr>
            </a:solidFill>
          </a:ln>
          <a:extLst/>
        </p:spPr>
      </p:pic>
      <p:pic>
        <p:nvPicPr>
          <p:cNvPr id="12" name="Picture 2" descr="Hình ảnh Bằng Tay Hoa Trang Trí PNG , Bông Hoa, Năm Bông Hoa, Hồng PNG miễn  phí tải tập tin PSDComment và Vecto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30225" y="1538781"/>
            <a:ext cx="1316166" cy="900303"/>
          </a:xfrm>
          <a:prstGeom prst="rect">
            <a:avLst/>
          </a:prstGeom>
          <a:solidFill>
            <a:schemeClr val="accent6"/>
          </a:solidFill>
          <a:ln w="28575">
            <a:solidFill>
              <a:schemeClr val="accent3">
                <a:lumMod val="75000"/>
              </a:schemeClr>
            </a:solidFill>
          </a:ln>
          <a:extLst/>
        </p:spPr>
      </p:pic>
      <p:pic>
        <p:nvPicPr>
          <p:cNvPr id="13" name="Picture 2" descr="Hình ảnh Bằng Tay Hoa Trang Trí PNG , Bông Hoa, Năm Bông Hoa, Hồng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15867" y="2918968"/>
            <a:ext cx="619434" cy="495487"/>
          </a:xfrm>
          <a:prstGeom prst="rect">
            <a:avLst/>
          </a:prstGeom>
          <a:solidFill>
            <a:schemeClr val="accent6"/>
          </a:solidFill>
          <a:ln w="28575">
            <a:solidFill>
              <a:schemeClr val="accent3">
                <a:lumMod val="75000"/>
              </a:schemeClr>
            </a:solidFill>
          </a:ln>
          <a:extLst/>
        </p:spPr>
      </p:pic>
      <p:pic>
        <p:nvPicPr>
          <p:cNvPr id="14" name="Picture 2" descr="Hình ảnh Bằng Tay Hoa Trang Trí PNG , Bông Hoa, Năm Bông Hoa, Hồng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62358" y="3386800"/>
            <a:ext cx="619434" cy="495487"/>
          </a:xfrm>
          <a:prstGeom prst="rect">
            <a:avLst/>
          </a:prstGeom>
          <a:solidFill>
            <a:schemeClr val="accent6"/>
          </a:solidFill>
          <a:ln w="28575">
            <a:solidFill>
              <a:schemeClr val="accent3">
                <a:lumMod val="75000"/>
              </a:schemeClr>
            </a:solidFill>
          </a:ln>
          <a:extLst/>
        </p:spPr>
      </p:pic>
      <p:pic>
        <p:nvPicPr>
          <p:cNvPr id="15" name="Picture 2" descr="Hình ảnh Bằng Tay Hoa Trang Trí PNG , Bông Hoa, Năm Bông Hoa, Hồng PNG miễn  phí tải tập tin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1402" y="3884704"/>
            <a:ext cx="670365" cy="495487"/>
          </a:xfrm>
          <a:prstGeom prst="rect">
            <a:avLst/>
          </a:prstGeom>
          <a:solidFill>
            <a:schemeClr val="accent6"/>
          </a:solidFill>
          <a:ln w="28575">
            <a:solidFill>
              <a:schemeClr val="accent3">
                <a:lumMod val="75000"/>
              </a:schemeClr>
            </a:solidFill>
          </a:ln>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2897947" y="2223998"/>
            <a:ext cx="7452283" cy="2308324"/>
          </a:xfrm>
          <a:prstGeom prst="rect">
            <a:avLst/>
          </a:prstGeom>
          <a:noFill/>
        </p:spPr>
        <p:txBody>
          <a:bodyPr wrap="square" rtlCol="0">
            <a:spAutoFit/>
          </a:bodyPr>
          <a:lstStyle/>
          <a:p>
            <a:pPr lvl="0" algn="just">
              <a:defRPr/>
            </a:pPr>
            <a:r>
              <a:rPr lang="en-GB" sz="4800" dirty="0" smtClean="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smtClean="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Nêu</a:t>
            </a:r>
            <a:r>
              <a:rPr lang="en-GB" sz="4800" dirty="0" smtClean="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suy</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nghĩ</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cảm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xúc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của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sau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học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xong</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bài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Nghệ</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thuật</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múa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lê</a:t>
            </a:r>
            <a:endParaRPr kumimoji="0" lang="en-GB" sz="48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descr="A round pink label with white text and a black back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435289" y="752475"/>
            <a:ext cx="11242361" cy="5842620"/>
          </a:xfrm>
          <a:prstGeom prst="rect">
            <a:avLst/>
          </a:prstGeom>
        </p:spPr>
      </p:pic>
      <p:sp>
        <p:nvSpPr>
          <p:cNvPr id="4" name="Rounded Rectangle 3"/>
          <p:cNvSpPr/>
          <p:nvPr/>
        </p:nvSpPr>
        <p:spPr>
          <a:xfrm>
            <a:off x="1891451" y="190500"/>
            <a:ext cx="8229600" cy="1266825"/>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Quan </a:t>
            </a:r>
            <a:r>
              <a:rPr lang="en-US" sz="3600" b="1" dirty="0" err="1">
                <a:solidFill>
                  <a:srgbClr val="FF0000"/>
                </a:solidFill>
                <a:latin typeface="Cambria" panose="02040503050406030204" pitchFamily="18" charset="0"/>
                <a:ea typeface="Cambria" panose="02040503050406030204" pitchFamily="18" charset="0"/>
              </a:rPr>
              <a:t>sát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nêu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suy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diễn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viên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3282696" y="107419"/>
            <a:ext cx="5623560"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275;p7"/>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207066" y="2634527"/>
            <a:ext cx="7180742" cy="2167129"/>
          </a:xfrm>
          <a:prstGeom prst="wedgeRoundRectCallout">
            <a:avLst>
              <a:gd name="adj1" fmla="val -67440"/>
              <a:gd name="adj2" fmla="val 60799"/>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13622" y="1931529"/>
            <a:ext cx="6842560" cy="5473786"/>
          </a:xfrm>
          <a:prstGeom prst="rect">
            <a:avLst/>
          </a:prstGeom>
        </p:spPr>
      </p:pic>
      <p:sp>
        <p:nvSpPr>
          <p:cNvPr id="8" name="Rectangle 7"/>
          <p:cNvSpPr/>
          <p:nvPr/>
        </p:nvSpPr>
        <p:spPr>
          <a:xfrm>
            <a:off x="4444825" y="119400"/>
            <a:ext cx="3299301" cy="1323439"/>
          </a:xfrm>
          <a:prstGeom prst="rect">
            <a:avLst/>
          </a:prstGeom>
          <a:noFill/>
        </p:spPr>
        <p:txBody>
          <a:bodyPr wrap="none" lIns="91440" tIns="45720" rIns="91440" bIns="45720">
            <a:spAutoFit/>
          </a:bodyPr>
          <a:lstStyle/>
          <a:p>
            <a:pPr algn="ct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6A3F35"/>
              </a:solidFill>
              <a:effectLst/>
              <a:uLnTx/>
              <a:uFillTx/>
              <a:latin typeface="Arial" panose="020B0604020202020204"/>
              <a:ea typeface="+mn-ea"/>
              <a:cs typeface="+mn-cs"/>
            </a:endParaRPr>
          </a:p>
        </p:txBody>
      </p:sp>
      <p:grpSp>
        <p:nvGrpSpPr>
          <p:cNvPr id="3" name="Google Shape;1346;p35"/>
          <p:cNvGrpSpPr/>
          <p:nvPr/>
        </p:nvGrpSpPr>
        <p:grpSpPr>
          <a:xfrm>
            <a:off x="455525" y="4156982"/>
            <a:ext cx="1022698" cy="645654"/>
            <a:chOff x="6096075" y="734650"/>
            <a:chExt cx="709025" cy="447625"/>
          </a:xfrm>
        </p:grpSpPr>
        <p:sp>
          <p:nvSpPr>
            <p:cNvPr id="4"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9" name="Google Shape;39;p2"/>
          <p:cNvGrpSpPr/>
          <p:nvPr/>
        </p:nvGrpSpPr>
        <p:grpSpPr>
          <a:xfrm>
            <a:off x="8066401" y="1133589"/>
            <a:ext cx="1643223" cy="1412150"/>
            <a:chOff x="4243450" y="1793000"/>
            <a:chExt cx="438175" cy="470825"/>
          </a:xfrm>
        </p:grpSpPr>
        <p:sp>
          <p:nvSpPr>
            <p:cNvPr id="10" name="Google Shape;40;p2"/>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41;p2"/>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42;p2"/>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43;p2"/>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4" name="Google Shape;44;p2"/>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15" name="Google Shape;1334;p35"/>
          <p:cNvGrpSpPr/>
          <p:nvPr/>
        </p:nvGrpSpPr>
        <p:grpSpPr>
          <a:xfrm>
            <a:off x="6950291" y="4544699"/>
            <a:ext cx="829940" cy="785114"/>
            <a:chOff x="1826475" y="2921600"/>
            <a:chExt cx="564700" cy="534200"/>
          </a:xfrm>
        </p:grpSpPr>
        <p:sp>
          <p:nvSpPr>
            <p:cNvPr id="16"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7"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37" name="Picture 36"/>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44" name="Picture 43"/>
          <p:cNvPicPr>
            <a:picLocks noChangeAspect="1"/>
          </p:cNvPicPr>
          <p:nvPr/>
        </p:nvPicPr>
        <p:blipFill>
          <a:blip r:embed="rId3"/>
          <a:stretch>
            <a:fillRect/>
          </a:stretch>
        </p:blipFill>
        <p:spPr>
          <a:xfrm>
            <a:off x="7259590" y="2943232"/>
            <a:ext cx="6178141" cy="4597871"/>
          </a:xfrm>
          <a:prstGeom prst="rect">
            <a:avLst/>
          </a:prstGeom>
        </p:spPr>
      </p:pic>
      <p:sp>
        <p:nvSpPr>
          <p:cNvPr id="21" name="TextBox 20"/>
          <p:cNvSpPr txBox="1"/>
          <p:nvPr/>
        </p:nvSpPr>
        <p:spPr>
          <a:xfrm>
            <a:off x="1918462" y="2670048"/>
            <a:ext cx="7092415" cy="1015663"/>
          </a:xfrm>
          <a:prstGeom prst="rect">
            <a:avLst/>
          </a:prstGeom>
          <a:noFill/>
        </p:spPr>
        <p:txBody>
          <a:bodyPr wrap="square" rtlCol="0">
            <a:spAutoFit/>
          </a:bodyPr>
          <a:lstStyle/>
          <a:p>
            <a:r>
              <a:rPr lang="en-US" sz="6000" b="1" dirty="0" err="1" smtClean="0">
                <a:latin typeface="Times New Roman" panose="02020603050405020304" pitchFamily="18" charset="0"/>
                <a:cs typeface="Times New Roman" panose="02020603050405020304" pitchFamily="18" charset="0"/>
              </a:rPr>
              <a:t>CHÀO</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TẠM</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BIỆT</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2"/>
          <a:srcRect/>
          <a:stretch>
            <a:fillRect/>
          </a:stretch>
        </p:blipFill>
        <p:spPr>
          <a:xfrm>
            <a:off x="-628650" y="1532069"/>
            <a:ext cx="4200525" cy="5403104"/>
          </a:xfrm>
          <a:prstGeom prst="rect">
            <a:avLst/>
          </a:prstGeom>
        </p:spPr>
      </p:pic>
      <p:pic>
        <p:nvPicPr>
          <p:cNvPr id="4" name="Picture 3"/>
          <p:cNvPicPr>
            <a:picLocks noChangeAspect="1"/>
          </p:cNvPicPr>
          <p:nvPr/>
        </p:nvPicPr>
        <p:blipFill>
          <a:blip r:embed="rId3"/>
          <a:stretch>
            <a:fillRect/>
          </a:stretch>
        </p:blipFill>
        <p:spPr>
          <a:xfrm>
            <a:off x="4324350" y="200025"/>
            <a:ext cx="4986960" cy="1402202"/>
          </a:xfrm>
          <a:prstGeom prst="rect">
            <a:avLst/>
          </a:prstGeom>
        </p:spPr>
      </p:pic>
      <p:pic>
        <p:nvPicPr>
          <p:cNvPr id="5" name="Picture 4" descr="A yellow circles with red line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75" y="1790700"/>
            <a:ext cx="2084374" cy="1247775"/>
          </a:xfrm>
          <a:prstGeom prst="rect">
            <a:avLst/>
          </a:prstGeom>
        </p:spPr>
      </p:pic>
      <p:pic>
        <p:nvPicPr>
          <p:cNvPr id="7" name="Picture 6"/>
          <p:cNvPicPr>
            <a:picLocks noChangeAspect="1"/>
          </p:cNvPicPr>
          <p:nvPr/>
        </p:nvPicPr>
        <p:blipFill>
          <a:blip r:embed="rId5"/>
          <a:stretch>
            <a:fillRect/>
          </a:stretch>
        </p:blipFill>
        <p:spPr>
          <a:xfrm>
            <a:off x="3751025" y="2864618"/>
            <a:ext cx="6937849" cy="278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55392"/>
            <a:ext cx="11786300" cy="6000750"/>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Những vở ba lê nổi tiếng thế giới có thể kể đến như </a:t>
            </a:r>
            <a:r>
              <a:rPr lang="vi-VN" sz="2400" i="1" dirty="0">
                <a:latin typeface="Cambria" panose="02040503050406030204" pitchFamily="18" charset="0"/>
                <a:ea typeface="Cambria" panose="02040503050406030204" pitchFamily="18" charset="0"/>
              </a:rPr>
              <a:t>Hồ thiên nga, Người đẹp ngủ trong rừng, Lọ Lem,...</a:t>
            </a:r>
            <a:r>
              <a:rPr lang="vi-VN" sz="2400" dirty="0">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i="1" dirty="0">
                <a:latin typeface="Cambria" panose="02040503050406030204" pitchFamily="18" charset="0"/>
                <a:ea typeface="Cambria" panose="02040503050406030204" pitchFamily="18" charset="0"/>
              </a:rPr>
              <a:t>Hồ thiên nga</a:t>
            </a:r>
            <a:r>
              <a:rPr lang="vi-VN" sz="2400" dirty="0">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p>
          <a:p>
            <a:pPr algn="r"/>
            <a:r>
              <a:rPr lang="vi-VN" sz="2400" dirty="0">
                <a:latin typeface="Cambria" panose="02040503050406030204" pitchFamily="18" charset="0"/>
                <a:ea typeface="Cambria" panose="02040503050406030204" pitchFamily="18" charset="0"/>
              </a:rPr>
              <a:t>(Tuệ Nhi </a:t>
            </a:r>
            <a:r>
              <a:rPr lang="vi-VN" sz="2400" i="1" dirty="0">
                <a:latin typeface="Cambria" panose="02040503050406030204" pitchFamily="18" charset="0"/>
                <a:ea typeface="Cambria" panose="02040503050406030204" pitchFamily="18" charset="0"/>
              </a:rPr>
              <a:t>tổng hợp</a:t>
            </a:r>
            <a:r>
              <a:rPr lang="vi-VN" sz="2400" dirty="0">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stretch>
            <a:fillRect/>
          </a:stretch>
        </p:blipFill>
        <p:spPr>
          <a:xfrm>
            <a:off x="3622168" y="155923"/>
            <a:ext cx="5840474" cy="7498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604" y="703138"/>
            <a:ext cx="11786300" cy="6370975"/>
          </a:xfrm>
          <a:prstGeom prst="rect">
            <a:avLst/>
          </a:prstGeom>
        </p:spPr>
        <p:style>
          <a:lnRef idx="3">
            <a:schemeClr val="accent2"/>
          </a:lnRef>
          <a:fillRef idx="0">
            <a:srgbClr val="FFFFFF"/>
          </a:fillRef>
          <a:effectRef idx="0">
            <a:srgbClr val="FFFFFF"/>
          </a:effectRef>
          <a:fontRef idx="minor">
            <a:schemeClr val="tx1"/>
          </a:fontRef>
        </p:style>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b="1" dirty="0">
                <a:solidFill>
                  <a:srgbClr val="2806BA"/>
                </a:solidFill>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pPr algn="just"/>
            <a:r>
              <a:rPr lang="en-US" sz="2400" dirty="0">
                <a:latin typeface="Cambria" panose="02040503050406030204" pitchFamily="18" charset="0"/>
                <a:ea typeface="Cambria" panose="02040503050406030204" pitchFamily="18" charset="0"/>
              </a:rPr>
              <a:t>   	</a:t>
            </a:r>
            <a:r>
              <a:rPr lang="vi-VN" sz="2400" b="1" dirty="0">
                <a:solidFill>
                  <a:srgbClr val="49702E"/>
                </a:solidFill>
                <a:latin typeface="Cambria" panose="02040503050406030204" pitchFamily="18" charset="0"/>
                <a:ea typeface="Cambria" panose="02040503050406030204" pitchFamily="18" charset="0"/>
              </a:rPr>
              <a:t>Những vở ba lê nổi tiếng thế giới có thể kể đến như </a:t>
            </a:r>
            <a:r>
              <a:rPr lang="vi-VN" sz="2400" b="1" i="1" dirty="0">
                <a:solidFill>
                  <a:srgbClr val="49702E"/>
                </a:solidFill>
                <a:latin typeface="Cambria" panose="02040503050406030204" pitchFamily="18" charset="0"/>
                <a:ea typeface="Cambria" panose="02040503050406030204" pitchFamily="18" charset="0"/>
              </a:rPr>
              <a:t>Hồ thiên nga, Người đẹp ngủ trong rừng, Lọ Lem,...</a:t>
            </a:r>
            <a:r>
              <a:rPr lang="vi-VN" sz="2400" b="1" dirty="0">
                <a:solidFill>
                  <a:srgbClr val="49702E"/>
                </a:solidFill>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pPr algn="just"/>
            <a:r>
              <a:rPr lang="en-US" sz="2400" dirty="0">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b="1" i="1" dirty="0">
                <a:solidFill>
                  <a:srgbClr val="FF0000"/>
                </a:solidFill>
                <a:latin typeface="Cambria" panose="02040503050406030204" pitchFamily="18" charset="0"/>
                <a:ea typeface="Cambria" panose="02040503050406030204" pitchFamily="18" charset="0"/>
              </a:rPr>
              <a:t>Hồ thiên nga</a:t>
            </a:r>
            <a:r>
              <a:rPr lang="vi-VN" sz="2400" b="1" dirty="0">
                <a:solidFill>
                  <a:srgbClr val="FF0000"/>
                </a:solidFill>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pPr algn="just"/>
            <a:r>
              <a:rPr lang="en-US" sz="2400" dirty="0">
                <a:latin typeface="Cambria" panose="02040503050406030204" pitchFamily="18" charset="0"/>
                <a:ea typeface="Cambria" panose="02040503050406030204" pitchFamily="18" charset="0"/>
              </a:rPr>
              <a:t>  	 </a:t>
            </a:r>
            <a:r>
              <a:rPr lang="vi-VN" sz="2400" b="1" dirty="0">
                <a:solidFill>
                  <a:schemeClr val="accent5">
                    <a:lumMod val="75000"/>
                  </a:schemeClr>
                </a:solidFill>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r>
              <a:rPr lang="vi-VN" sz="2400" b="1" dirty="0" smtClean="0">
                <a:solidFill>
                  <a:schemeClr val="accent5">
                    <a:lumMod val="75000"/>
                  </a:schemeClr>
                </a:solidFill>
                <a:latin typeface="Cambria" panose="02040503050406030204" pitchFamily="18" charset="0"/>
                <a:ea typeface="Cambria" panose="02040503050406030204" pitchFamily="18" charset="0"/>
              </a:rPr>
              <a:t>.</a:t>
            </a:r>
            <a:r>
              <a:rPr lang="en-US" sz="2400" b="1" dirty="0" smtClean="0">
                <a:solidFill>
                  <a:schemeClr val="accent5">
                    <a:lumMod val="75000"/>
                  </a:schemeClr>
                </a:solidFill>
                <a:latin typeface="Cambria" panose="02040503050406030204" pitchFamily="18" charset="0"/>
                <a:ea typeface="Cambria" panose="02040503050406030204" pitchFamily="18" charset="0"/>
              </a:rPr>
              <a:t>                                                    </a:t>
            </a:r>
            <a:r>
              <a:rPr lang="vi-VN" sz="2400" b="1" i="1" dirty="0" smtClean="0">
                <a:solidFill>
                  <a:schemeClr val="accent2">
                    <a:lumMod val="75000"/>
                  </a:schemeClr>
                </a:solidFill>
                <a:latin typeface="Cambria" panose="02040503050406030204" pitchFamily="18" charset="0"/>
                <a:ea typeface="Cambria" panose="02040503050406030204" pitchFamily="18" charset="0"/>
              </a:rPr>
              <a:t>(</a:t>
            </a:r>
            <a:r>
              <a:rPr lang="vi-VN" sz="2400" b="1" i="1" dirty="0">
                <a:solidFill>
                  <a:schemeClr val="accent2">
                    <a:lumMod val="75000"/>
                  </a:schemeClr>
                </a:solidFill>
                <a:latin typeface="Cambria" panose="02040503050406030204" pitchFamily="18" charset="0"/>
                <a:ea typeface="Cambria" panose="02040503050406030204" pitchFamily="18" charset="0"/>
              </a:rPr>
              <a:t>Tuệ Nhi tổng hợp)</a:t>
            </a:r>
          </a:p>
          <a:p>
            <a:endParaRPr lang="vi-VN" sz="2400" b="1" dirty="0">
              <a:solidFill>
                <a:schemeClr val="accent5">
                  <a:lumMod val="75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3622168" y="155923"/>
            <a:ext cx="5840474" cy="749873"/>
          </a:xfrm>
          <a:prstGeom prst="rect">
            <a:avLst/>
          </a:prstGeom>
        </p:spPr>
      </p:pic>
      <p:sp>
        <p:nvSpPr>
          <p:cNvPr id="2" name="Heptagon 1"/>
          <p:cNvSpPr/>
          <p:nvPr/>
        </p:nvSpPr>
        <p:spPr>
          <a:xfrm>
            <a:off x="672465" y="755015"/>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1</a:t>
            </a:r>
          </a:p>
        </p:txBody>
      </p:sp>
      <p:sp>
        <p:nvSpPr>
          <p:cNvPr id="4" name="Heptagon 3"/>
          <p:cNvSpPr/>
          <p:nvPr/>
        </p:nvSpPr>
        <p:spPr>
          <a:xfrm>
            <a:off x="672465" y="1885315"/>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2</a:t>
            </a:r>
          </a:p>
        </p:txBody>
      </p:sp>
      <p:sp>
        <p:nvSpPr>
          <p:cNvPr id="5" name="Heptagon 4"/>
          <p:cNvSpPr/>
          <p:nvPr/>
        </p:nvSpPr>
        <p:spPr>
          <a:xfrm>
            <a:off x="672465" y="2945946"/>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a:t>3</a:t>
            </a:r>
          </a:p>
        </p:txBody>
      </p:sp>
      <p:sp>
        <p:nvSpPr>
          <p:cNvPr id="6" name="Heptagon 5"/>
          <p:cNvSpPr/>
          <p:nvPr/>
        </p:nvSpPr>
        <p:spPr>
          <a:xfrm>
            <a:off x="672465" y="5886178"/>
            <a:ext cx="493395" cy="325755"/>
          </a:xfrm>
          <a:prstGeom prst="heptagon">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2400" b="1" dirty="0"/>
              <a:t>4</a:t>
            </a:r>
          </a:p>
        </p:txBody>
      </p:sp>
    </p:spTree>
    <p:extLst>
      <p:ext uri="{BB962C8B-B14F-4D97-AF65-F5344CB8AC3E}">
        <p14:creationId xmlns:p14="http://schemas.microsoft.com/office/powerpoint/2010/main" val="170169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 grpId="0" animBg="1"/>
      <p:bldP spid="2" grpId="1" animBg="1"/>
      <p:bldP spid="4" grpId="0" bldLvl="0" animBg="1"/>
      <p:bldP spid="4" grpId="1" animBg="1"/>
      <p:bldP spid="5" grpId="0" bldLvl="0" animBg="1"/>
      <p:bldP spid="5" grpId="1" animBg="1"/>
      <p:bldP spid="6" grpId="0" bldLvl="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p:cNvPicPr>
            <a:picLocks noChangeAspect="1"/>
          </p:cNvPicPr>
          <p:nvPr/>
        </p:nvPicPr>
        <p:blipFill>
          <a:blip r:embed="rId5"/>
          <a:stretch>
            <a:fillRect/>
          </a:stretch>
        </p:blipFill>
        <p:spPr>
          <a:xfrm>
            <a:off x="3027105" y="2572811"/>
            <a:ext cx="7395089"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7554376" y="1637140"/>
            <a:ext cx="3218399"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Lọ</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Lem</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3544249"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dirty="0" err="1">
                  <a:solidFill>
                    <a:srgbClr val="002060"/>
                  </a:solidFill>
                  <a:latin typeface="Calibri" panose="020F0502020204030204" pitchFamily="34" charset="0"/>
                  <a:cs typeface="Calibri" panose="020F0502020204030204" pitchFamily="34" charset="0"/>
                </a:rPr>
                <a:t>v</a:t>
              </a:r>
              <a:r>
                <a:rPr kumimoji="0" lang="en-US"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ở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ba</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lê</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319628" y="3141059"/>
            <a:ext cx="3687894" cy="902467"/>
            <a:chOff x="3261487"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61487" y="2991898"/>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khổ</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luyện</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322576" y="1507309"/>
            <a:ext cx="9120123" cy="4031873"/>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rPr>
              <a:t>   </a:t>
            </a:r>
            <a:r>
              <a:rPr lang="en-US" sz="3200" dirty="0" smtClean="0">
                <a:solidFill>
                  <a:srgbClr val="002060"/>
                </a:solidFill>
                <a:latin typeface="Cambria" panose="02040503050406030204" pitchFamily="18" charset="0"/>
              </a:rPr>
              <a:t>  </a:t>
            </a:r>
            <a:r>
              <a:rPr lang="vi-VN" sz="3200" dirty="0" smtClean="0">
                <a:solidFill>
                  <a:srgbClr val="002060"/>
                </a:solidFill>
                <a:latin typeface="Cambria" panose="02040503050406030204" pitchFamily="18" charset="0"/>
              </a:rPr>
              <a:t>Nghệ </a:t>
            </a:r>
            <a:r>
              <a:rPr lang="vi-VN" sz="3200" dirty="0">
                <a:solidFill>
                  <a:srgbClr val="002060"/>
                </a:solidFill>
                <a:latin typeface="Cambria" panose="02040503050406030204" pitchFamily="18" charset="0"/>
              </a:rPr>
              <a:t>thuật múa ba </a:t>
            </a:r>
            <a:r>
              <a:rPr lang="vi-VN" sz="3200" dirty="0" smtClean="0">
                <a:solidFill>
                  <a:srgbClr val="002060"/>
                </a:solidFill>
                <a:latin typeface="Cambria" panose="02040503050406030204" pitchFamily="18" charset="0"/>
              </a:rPr>
              <a:t>lê</a:t>
            </a:r>
            <a:r>
              <a:rPr lang="en-US" sz="3200" dirty="0">
                <a:solidFill>
                  <a:schemeClr val="accent2">
                    <a:lumMod val="75000"/>
                  </a:schemeClr>
                </a:solidFill>
                <a:latin typeface="Cambria" panose="02040503050406030204" pitchFamily="18" charset="0"/>
              </a:rPr>
              <a:t> </a:t>
            </a:r>
            <a:r>
              <a:rPr lang="vi-VN" sz="3200" dirty="0" smtClean="0">
                <a:solidFill>
                  <a:srgbClr val="002060"/>
                </a:solidFill>
                <a:latin typeface="Cambria" panose="02040503050406030204" pitchFamily="18" charset="0"/>
              </a:rPr>
              <a:t>được </a:t>
            </a:r>
            <a:r>
              <a:rPr lang="vi-VN" sz="3200" dirty="0">
                <a:solidFill>
                  <a:srgbClr val="002060"/>
                </a:solidFill>
                <a:latin typeface="Cambria" panose="02040503050406030204" pitchFamily="18" charset="0"/>
              </a:rPr>
              <a:t>biết đến rộng </a:t>
            </a:r>
            <a:r>
              <a:rPr lang="vi-VN" sz="3200" dirty="0" smtClean="0">
                <a:solidFill>
                  <a:srgbClr val="002060"/>
                </a:solidFill>
                <a:latin typeface="Cambria" panose="02040503050406030204" pitchFamily="18" charset="0"/>
              </a:rPr>
              <a:t>rãi </a:t>
            </a:r>
            <a:r>
              <a:rPr lang="vi-VN" sz="3200" dirty="0">
                <a:solidFill>
                  <a:srgbClr val="002060"/>
                </a:solidFill>
                <a:latin typeface="Cambria" panose="02040503050406030204" pitchFamily="18" charset="0"/>
              </a:rPr>
              <a:t>thông qua những vở ba lê - một thể loại vũ </a:t>
            </a:r>
            <a:r>
              <a:rPr lang="vi-VN" sz="3200" dirty="0" smtClean="0">
                <a:solidFill>
                  <a:srgbClr val="002060"/>
                </a:solidFill>
                <a:latin typeface="Cambria" panose="02040503050406030204" pitchFamily="18" charset="0"/>
              </a:rPr>
              <a:t>kịch </a:t>
            </a:r>
            <a:r>
              <a:rPr lang="vi-VN" sz="3200" dirty="0">
                <a:solidFill>
                  <a:srgbClr val="002060"/>
                </a:solidFill>
                <a:latin typeface="Cambria" panose="02040503050406030204" pitchFamily="18" charset="0"/>
              </a:rPr>
              <a:t>có sự kết hợp giữa kịch, âm nhạc và vũ đạo;</a:t>
            </a:r>
            <a:endParaRPr lang="en-US" sz="3200" dirty="0">
              <a:solidFill>
                <a:srgbClr val="002060"/>
              </a:solidFill>
              <a:latin typeface="Cambria" panose="02040503050406030204" pitchFamily="18" charset="0"/>
            </a:endParaRPr>
          </a:p>
          <a:p>
            <a:pPr lvl="0" algn="just">
              <a:defRPr/>
            </a:pPr>
            <a:r>
              <a:rPr lang="en-US" sz="3200" dirty="0" smtClean="0">
                <a:solidFill>
                  <a:srgbClr val="002060"/>
                </a:solidFill>
                <a:latin typeface="Cambria" panose="02040503050406030204" pitchFamily="18" charset="0"/>
              </a:rPr>
              <a:t>     </a:t>
            </a:r>
            <a:r>
              <a:rPr lang="vi-VN" sz="3200" dirty="0" smtClean="0">
                <a:solidFill>
                  <a:srgbClr val="002060"/>
                </a:solidFill>
                <a:latin typeface="Cambria" panose="02040503050406030204" pitchFamily="18" charset="0"/>
              </a:rPr>
              <a:t>Như </a:t>
            </a:r>
            <a:r>
              <a:rPr lang="vi-VN" sz="3200" dirty="0">
                <a:solidFill>
                  <a:srgbClr val="002060"/>
                </a:solidFill>
                <a:latin typeface="Cambria" panose="02040503050406030204" pitchFamily="18" charset="0"/>
              </a:rPr>
              <a:t>trong vở Hồ thiên </a:t>
            </a:r>
            <a:r>
              <a:rPr lang="vi-VN" sz="3200" dirty="0" smtClean="0">
                <a:solidFill>
                  <a:srgbClr val="002060"/>
                </a:solidFill>
                <a:latin typeface="Cambria" panose="02040503050406030204" pitchFamily="18" charset="0"/>
              </a:rPr>
              <a:t>nga,</a:t>
            </a:r>
            <a:r>
              <a:rPr lang="en-US" sz="3200" dirty="0">
                <a:solidFill>
                  <a:srgbClr val="FF0000"/>
                </a:solidFill>
                <a:latin typeface="Cambria" panose="02040503050406030204" pitchFamily="18" charset="0"/>
              </a:rPr>
              <a:t> </a:t>
            </a:r>
            <a:r>
              <a:rPr lang="vi-VN" sz="3200" dirty="0" smtClean="0">
                <a:solidFill>
                  <a:srgbClr val="002060"/>
                </a:solidFill>
                <a:latin typeface="Cambria" panose="02040503050406030204" pitchFamily="18" charset="0"/>
              </a:rPr>
              <a:t>các </a:t>
            </a:r>
            <a:r>
              <a:rPr lang="vi-VN" sz="3200" dirty="0">
                <a:solidFill>
                  <a:srgbClr val="002060"/>
                </a:solidFill>
                <a:latin typeface="Cambria" panose="02040503050406030204" pitchFamily="18" charset="0"/>
              </a:rPr>
              <a:t>diễn viên thực hiện những cú xoay người đẹp </a:t>
            </a:r>
            <a:r>
              <a:rPr lang="vi-VN" sz="3200" dirty="0" smtClean="0">
                <a:solidFill>
                  <a:srgbClr val="002060"/>
                </a:solidFill>
                <a:latin typeface="Cambria" panose="02040503050406030204" pitchFamily="18" charset="0"/>
              </a:rPr>
              <a:t>mắt</a:t>
            </a:r>
            <a:r>
              <a:rPr lang="en-US" sz="3200" dirty="0">
                <a:solidFill>
                  <a:srgbClr val="FF0000"/>
                </a:solidFill>
                <a:latin typeface="Cambria" panose="02040503050406030204" pitchFamily="18" charset="0"/>
              </a:rPr>
              <a:t> </a:t>
            </a:r>
            <a:r>
              <a:rPr lang="vi-VN" sz="3200" dirty="0" smtClean="0">
                <a:solidFill>
                  <a:srgbClr val="002060"/>
                </a:solidFill>
                <a:latin typeface="Cambria" panose="02040503050406030204" pitchFamily="18" charset="0"/>
              </a:rPr>
              <a:t>và </a:t>
            </a:r>
            <a:r>
              <a:rPr lang="vi-VN" sz="3200" dirty="0">
                <a:solidFill>
                  <a:srgbClr val="002060"/>
                </a:solidFill>
                <a:latin typeface="Cambria" panose="02040503050406030204" pitchFamily="18" charset="0"/>
              </a:rPr>
              <a:t>chuẩn xác, những bước đi nhẹ như cánh hoa hé </a:t>
            </a:r>
            <a:r>
              <a:rPr lang="vi-VN" sz="3200" dirty="0" smtClean="0">
                <a:solidFill>
                  <a:srgbClr val="002060"/>
                </a:solidFill>
                <a:latin typeface="Cambria" panose="02040503050406030204" pitchFamily="18" charset="0"/>
              </a:rPr>
              <a:t>mở</a:t>
            </a:r>
            <a:r>
              <a:rPr lang="en-US" sz="3200" dirty="0">
                <a:solidFill>
                  <a:srgbClr val="FF0000"/>
                </a:solidFill>
                <a:latin typeface="Cambria" panose="02040503050406030204" pitchFamily="18" charset="0"/>
              </a:rPr>
              <a:t> </a:t>
            </a:r>
            <a:r>
              <a:rPr lang="vi-VN" sz="3200" dirty="0" smtClean="0">
                <a:solidFill>
                  <a:srgbClr val="002060"/>
                </a:solidFill>
                <a:latin typeface="Cambria" panose="02040503050406030204" pitchFamily="18" charset="0"/>
              </a:rPr>
              <a:t>khiến </a:t>
            </a:r>
            <a:r>
              <a:rPr lang="vi-VN" sz="3200" dirty="0">
                <a:solidFill>
                  <a:srgbClr val="002060"/>
                </a:solidFill>
                <a:latin typeface="Cambria" panose="02040503050406030204" pitchFamily="18" charset="0"/>
              </a:rPr>
              <a:t>khán giả có cảm </a:t>
            </a:r>
            <a:r>
              <a:rPr lang="vi-VN" sz="3200" dirty="0" smtClean="0">
                <a:solidFill>
                  <a:srgbClr val="002060"/>
                </a:solidFill>
                <a:latin typeface="Cambria" panose="02040503050406030204" pitchFamily="18" charset="0"/>
              </a:rPr>
              <a:t>giác</a:t>
            </a:r>
            <a:r>
              <a:rPr lang="en-US" sz="3200" dirty="0">
                <a:solidFill>
                  <a:srgbClr val="FF0000"/>
                </a:solidFill>
                <a:latin typeface="Cambria" panose="02040503050406030204" pitchFamily="18" charset="0"/>
              </a:rPr>
              <a:t> </a:t>
            </a:r>
            <a:r>
              <a:rPr lang="vi-VN" sz="3200" dirty="0" smtClean="0">
                <a:solidFill>
                  <a:srgbClr val="002060"/>
                </a:solidFill>
                <a:latin typeface="Cambria" panose="02040503050406030204" pitchFamily="18" charset="0"/>
              </a:rPr>
              <a:t>được </a:t>
            </a:r>
            <a:r>
              <a:rPr lang="vi-VN" sz="3200" dirty="0">
                <a:solidFill>
                  <a:srgbClr val="002060"/>
                </a:solidFill>
                <a:latin typeface="Cambria" panose="02040503050406030204" pitchFamily="18" charset="0"/>
              </a:rPr>
              <a:t>ngắm nhìn một đàn thiên nga </a:t>
            </a:r>
            <a:r>
              <a:rPr lang="vi-VN" sz="3200" dirty="0" smtClean="0">
                <a:solidFill>
                  <a:srgbClr val="002060"/>
                </a:solidFill>
                <a:latin typeface="Cambria" panose="02040503050406030204" pitchFamily="18" charset="0"/>
              </a:rPr>
              <a:t>đang </a:t>
            </a:r>
            <a:r>
              <a:rPr lang="vi-VN" sz="3200" dirty="0">
                <a:solidFill>
                  <a:srgbClr val="002060"/>
                </a:solidFill>
                <a:latin typeface="Cambria" panose="02040503050406030204" pitchFamily="18" charset="0"/>
              </a:rPr>
              <a:t>lướt trên mặt hồ...</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3" name="Picture 2"/>
          <p:cNvPicPr>
            <a:picLocks noChangeAspect="1"/>
          </p:cNvPicPr>
          <p:nvPr/>
        </p:nvPicPr>
        <p:blipFill>
          <a:blip r:embed="rId5"/>
          <a:stretch>
            <a:fillRect/>
          </a:stretch>
        </p:blipFill>
        <p:spPr>
          <a:xfrm>
            <a:off x="3927383" y="39828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976</Words>
  <Application>Microsoft Office PowerPoint</Application>
  <PresentationFormat>Widescreen</PresentationFormat>
  <Paragraphs>91</Paragraphs>
  <Slides>31</Slides>
  <Notes>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Aptos</vt:lpstr>
      <vt:lpstr>Aptos Display</vt:lpstr>
      <vt:lpstr>Arial</vt:lpstr>
      <vt:lpstr>Calibri</vt:lpstr>
      <vt:lpstr>Calibri Light</vt:lpstr>
      <vt:lpstr>Cambria</vt:lpstr>
      <vt:lpstr>iCiel Cadena</vt:lpstr>
      <vt:lpstr>Times New Roman</vt:lpstr>
      <vt:lpstr>1_Office Theme</vt:lpstr>
      <vt:lpstr>Grammar Subject for Pre-K: Adjectives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PC</cp:lastModifiedBy>
  <cp:revision>58</cp:revision>
  <dcterms:created xsi:type="dcterms:W3CDTF">2023-07-07T08:11:00Z</dcterms:created>
  <dcterms:modified xsi:type="dcterms:W3CDTF">2024-11-30T17:04:07Z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04D12379550445C4859075EF176FCB2B_13</vt:lpwstr>
  </property>
  <property fmtid="{D5CDD505-2E9C-101B-9397-08002B2CF9AE}" pid="3" name="KSOProductBuildVer">
    <vt:lpwstr>1033-12.2.0.18911</vt:lpwstr>
  </property>
</Properties>
</file>