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2" r:id="rId3"/>
    <p:sldMasterId id="2147483709" r:id="rId4"/>
    <p:sldMasterId id="2147483721" r:id="rId5"/>
  </p:sldMasterIdLst>
  <p:notesMasterIdLst>
    <p:notesMasterId r:id="rId39"/>
  </p:notesMasterIdLst>
  <p:sldIdLst>
    <p:sldId id="332" r:id="rId6"/>
    <p:sldId id="352" r:id="rId7"/>
    <p:sldId id="261" r:id="rId8"/>
    <p:sldId id="353" r:id="rId9"/>
    <p:sldId id="257" r:id="rId10"/>
    <p:sldId id="351" r:id="rId11"/>
    <p:sldId id="336" r:id="rId12"/>
    <p:sldId id="338" r:id="rId13"/>
    <p:sldId id="339" r:id="rId14"/>
    <p:sldId id="340" r:id="rId15"/>
    <p:sldId id="342" r:id="rId16"/>
    <p:sldId id="354" r:id="rId17"/>
    <p:sldId id="355" r:id="rId18"/>
    <p:sldId id="356" r:id="rId19"/>
    <p:sldId id="357" r:id="rId20"/>
    <p:sldId id="341" r:id="rId21"/>
    <p:sldId id="358" r:id="rId22"/>
    <p:sldId id="359" r:id="rId23"/>
    <p:sldId id="433" r:id="rId24"/>
    <p:sldId id="434" r:id="rId25"/>
    <p:sldId id="435" r:id="rId26"/>
    <p:sldId id="436" r:id="rId27"/>
    <p:sldId id="437" r:id="rId28"/>
    <p:sldId id="438" r:id="rId29"/>
    <p:sldId id="439" r:id="rId30"/>
    <p:sldId id="440" r:id="rId31"/>
    <p:sldId id="441" r:id="rId32"/>
    <p:sldId id="442" r:id="rId33"/>
    <p:sldId id="443" r:id="rId34"/>
    <p:sldId id="561" r:id="rId35"/>
    <p:sldId id="562" r:id="rId36"/>
    <p:sldId id="2641" r:id="rId37"/>
    <p:sldId id="35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7/17/2024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62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effectLst/>
                <a:latin typeface="Times New Roman" panose="02020603050405020304" pitchFamily="18" charset="0"/>
                <a:ea typeface="Times New Roman" panose="02020603050405020304" pitchFamily="18" charset="0"/>
              </a:rPr>
              <a:t>Những việc làm tốt như quan tâm, đoàn kết với bạn, giúp đỡ người gặp khó khăn,... sẽ làm cho cuộc sống của chúng ta trở nên tốt hơn. Để những việc làm này ngày càng được nhân rộng, chúng ta cần khích lệ, ủng hộ, bảo vệ và noi theo những người làm việc tốt. Đây cũng chính là một biểu hiện cụ thể của chuẩn mực hành vi “Bảo vệ cái đúng, cái tốt” mà các em sẽ được tìm hiểu trong bài học hôm nay.</a:t>
            </a:r>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5</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738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0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81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625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3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2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2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0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0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20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16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6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6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24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0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0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0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4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01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0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0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7507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561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2024/7/17</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20264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2024/7/17</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348822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32475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24986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01276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4344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902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96969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4358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6722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28067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8537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7/17/2024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1107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02910842"/>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3413610"/>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40605667"/>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85971683"/>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99172175"/>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85037434"/>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129363"/>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87683010"/>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4569908"/>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06884078"/>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17/07/2024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44031796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2024/7/17</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8.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320FF5E-0673-3E18-BD52-B6A3F2050D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86993E1-DFED-CC3B-393E-11375227193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3406191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3469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4587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CAFDD622-81A8-B6CF-4E50-8F2C61B0AF6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29246453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46.sv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sv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image" Target="../media/image58.jpg"/><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16.pn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18.pn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2.wdp"/><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37883"/>
            <a:ext cx="11159203" cy="4061346"/>
            <a:chOff x="254661" y="537883"/>
            <a:chExt cx="11159203" cy="4061346"/>
          </a:xfrm>
        </p:grpSpPr>
        <p:sp>
          <p:nvSpPr>
            <p:cNvPr id="8" name="Rounded Rectangle 7"/>
            <p:cNvSpPr/>
            <p:nvPr/>
          </p:nvSpPr>
          <p:spPr>
            <a:xfrm>
              <a:off x="1179819" y="1478503"/>
              <a:ext cx="10234045" cy="2706222"/>
            </a:xfrm>
            <a:prstGeom prst="roundRect">
              <a:avLst/>
            </a:prstGeom>
            <a:solidFill>
              <a:schemeClr val="bg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4883">
              <a:off x="1386242" y="983988"/>
              <a:ext cx="9620322" cy="36152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spTree>
    <p:extLst>
      <p:ext uri="{BB962C8B-B14F-4D97-AF65-F5344CB8AC3E}">
        <p14:creationId xmlns:p14="http://schemas.microsoft.com/office/powerpoint/2010/main" val="2267429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99">
            <a:extLst>
              <a:ext uri="{FF2B5EF4-FFF2-40B4-BE49-F238E27FC236}">
                <a16:creationId xmlns:a16="http://schemas.microsoft.com/office/drawing/2014/main" id="{69B91440-D1C2-B64B-CE82-7EDE7B3E356B}"/>
              </a:ext>
            </a:extLst>
          </p:cNvPr>
          <p:cNvSpPr txBox="1"/>
          <p:nvPr/>
        </p:nvSpPr>
        <p:spPr>
          <a:xfrm>
            <a:off x="594996" y="1006685"/>
            <a:ext cx="4545964"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6" name="Nhóm 95">
            <a:extLst>
              <a:ext uri="{FF2B5EF4-FFF2-40B4-BE49-F238E27FC236}">
                <a16:creationId xmlns:a16="http://schemas.microsoft.com/office/drawing/2014/main" id="{C94DF001-3BD5-2971-0F54-31D5BCA2E989}"/>
              </a:ext>
            </a:extLst>
          </p:cNvPr>
          <p:cNvGrpSpPr/>
          <p:nvPr/>
        </p:nvGrpSpPr>
        <p:grpSpPr>
          <a:xfrm>
            <a:off x="102550" y="2876464"/>
            <a:ext cx="5140009" cy="3706304"/>
            <a:chOff x="1124976" y="1819729"/>
            <a:chExt cx="6487886" cy="4203699"/>
          </a:xfrm>
        </p:grpSpPr>
        <p:sp>
          <p:nvSpPr>
            <p:cNvPr id="8" name="Hình Bầu dục 97">
              <a:extLst>
                <a:ext uri="{FF2B5EF4-FFF2-40B4-BE49-F238E27FC236}">
                  <a16:creationId xmlns:a16="http://schemas.microsoft.com/office/drawing/2014/main" id="{1A5525A6-7916-4CDD-435D-CD7E0D45169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82EDA8B9-CE96-863F-48A3-2730722B81EF}"/>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0" name="Rectangle: Rounded Corners 12">
            <a:extLst>
              <a:ext uri="{FF2B5EF4-FFF2-40B4-BE49-F238E27FC236}">
                <a16:creationId xmlns:a16="http://schemas.microsoft.com/office/drawing/2014/main" id="{7531BAA3-392C-64D5-FFCB-84CBDFB0C87F}"/>
              </a:ext>
            </a:extLst>
          </p:cNvPr>
          <p:cNvSpPr/>
          <p:nvPr/>
        </p:nvSpPr>
        <p:spPr>
          <a:xfrm>
            <a:off x="5293360" y="103631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Hãy chỉ ra những cái đúng, cái tốt cần được bảo vệ trong những tranh đó.</a:t>
            </a:r>
          </a:p>
        </p:txBody>
      </p:sp>
      <p:sp>
        <p:nvSpPr>
          <p:cNvPr id="11" name="Rectangle: Rounded Corners 12">
            <a:extLst>
              <a:ext uri="{FF2B5EF4-FFF2-40B4-BE49-F238E27FC236}">
                <a16:creationId xmlns:a16="http://schemas.microsoft.com/office/drawing/2014/main" id="{0B2B4CD8-B1FA-683D-D977-FB3E454F1D75}"/>
              </a:ext>
            </a:extLst>
          </p:cNvPr>
          <p:cNvSpPr/>
          <p:nvPr/>
        </p:nvSpPr>
        <p:spPr>
          <a:xfrm>
            <a:off x="5323840" y="305815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Em hãy kể thêm những cái đúng, cái tốt khác cần được bảo vệ mà em biết.</a:t>
            </a:r>
          </a:p>
        </p:txBody>
      </p:sp>
    </p:spTree>
    <p:extLst>
      <p:ext uri="{BB962C8B-B14F-4D97-AF65-F5344CB8AC3E}">
        <p14:creationId xmlns:p14="http://schemas.microsoft.com/office/powerpoint/2010/main" val="238095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933440" y="2265679"/>
            <a:ext cx="587375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FF0000"/>
                </a:solidFill>
                <a:latin typeface="Calibri" panose="020F0502020204030204" pitchFamily="34" charset="0"/>
                <a:cs typeface="Calibri" panose="020F0502020204030204" pitchFamily="34" charset="0"/>
              </a:rPr>
              <a:t>Trung </a:t>
            </a:r>
            <a:r>
              <a:rPr lang="en-US" sz="4000" b="1" dirty="0" err="1">
                <a:solidFill>
                  <a:srgbClr val="FF0000"/>
                </a:solidFill>
                <a:latin typeface="Calibri" panose="020F0502020204030204" pitchFamily="34" charset="0"/>
                <a:cs typeface="Calibri" panose="020F0502020204030204" pitchFamily="34" charset="0"/>
              </a:rPr>
              <a:t>thực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chép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bài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6B8FF97-58A0-869D-A277-9BB5375F203A}"/>
              </a:ext>
            </a:extLst>
          </p:cNvPr>
          <p:cNvPicPr>
            <a:picLocks noChangeAspect="1"/>
          </p:cNvPicPr>
          <p:nvPr/>
        </p:nvPicPr>
        <p:blipFill>
          <a:blip r:embed="rId3"/>
          <a:stretch>
            <a:fillRect/>
          </a:stretch>
        </p:blipFill>
        <p:spPr>
          <a:xfrm>
            <a:off x="794384" y="1981200"/>
            <a:ext cx="4737367" cy="40278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560373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Chấp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luật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giao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đội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mũ</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bảo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hiểm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ngồi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sau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xe</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máy</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F01D243-F21E-3520-C0A3-864C7AA6AC7C}"/>
              </a:ext>
            </a:extLst>
          </p:cNvPr>
          <p:cNvPicPr>
            <a:picLocks noChangeAspect="1"/>
          </p:cNvPicPr>
          <p:nvPr/>
        </p:nvPicPr>
        <p:blipFill>
          <a:blip r:embed="rId3"/>
          <a:stretch>
            <a:fillRect/>
          </a:stretch>
        </p:blipFill>
        <p:spPr>
          <a:xfrm>
            <a:off x="964565" y="1972310"/>
            <a:ext cx="4248150" cy="3848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411497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Giúp đỡ mọi người </a:t>
            </a:r>
            <a:endParaRPr lang="en-US" sz="4000" b="1" dirty="0">
              <a:solidFill>
                <a:srgbClr val="FF0000"/>
              </a:solidFill>
              <a:latin typeface="Calibri" panose="020F0502020204030204" pitchFamily="34" charset="0"/>
              <a:cs typeface="Calibri" panose="020F0502020204030204" pitchFamily="34" charset="0"/>
            </a:endParaRPr>
          </a:p>
          <a:p>
            <a:pPr lvl="0" algn="ctr"/>
            <a:r>
              <a:rPr lang="vi-VN" sz="4000" b="1" dirty="0">
                <a:solidFill>
                  <a:srgbClr val="FF0000"/>
                </a:solidFill>
                <a:latin typeface="Calibri" panose="020F0502020204030204" pitchFamily="34" charset="0"/>
                <a:cs typeface="Calibri" panose="020F0502020204030204" pitchFamily="34" charset="0"/>
              </a:rPr>
              <a:t>(dắt cụ già qua đường).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3A736DE-7D8C-0D16-3C28-96C32780EC8B}"/>
              </a:ext>
            </a:extLst>
          </p:cNvPr>
          <p:cNvPicPr>
            <a:picLocks noChangeAspect="1"/>
          </p:cNvPicPr>
          <p:nvPr/>
        </p:nvPicPr>
        <p:blipFill>
          <a:blip r:embed="rId3"/>
          <a:stretch>
            <a:fillRect/>
          </a:stretch>
        </p:blipFill>
        <p:spPr>
          <a:xfrm>
            <a:off x="828040" y="1798002"/>
            <a:ext cx="4419600" cy="4257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701127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Phụ giúp bố mẹ việc nhà (nhắc em thu dọn bát đĩa sau khi ăn xong).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07866CEF-7F0C-5B40-C5CE-E00672019101}"/>
              </a:ext>
            </a:extLst>
          </p:cNvPr>
          <p:cNvPicPr>
            <a:picLocks noChangeAspect="1"/>
          </p:cNvPicPr>
          <p:nvPr/>
        </p:nvPicPr>
        <p:blipFill>
          <a:blip r:embed="rId3"/>
          <a:stretch>
            <a:fillRect/>
          </a:stretch>
        </p:blipFill>
        <p:spPr>
          <a:xfrm>
            <a:off x="744537" y="1711007"/>
            <a:ext cx="4200525" cy="43910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90311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538480" y="314179"/>
            <a:ext cx="10962640" cy="165686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4"/>
              <a:ext cx="5623727" cy="4986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những cái đúng, cái tốt khác cần được bảo vệ như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nhặt được của rơi trả lại người mất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vứt rác đúng nơi quy định, tôn trọng sự khác biệt của người khác,...</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28" name="Picture 4" descr="Hai Đội viên nhặt được ví tiền trả lại người mất">
            <a:extLst>
              <a:ext uri="{FF2B5EF4-FFF2-40B4-BE49-F238E27FC236}">
                <a16:creationId xmlns:a16="http://schemas.microsoft.com/office/drawing/2014/main" id="{C3E8C7DB-71A7-243E-A65F-E7E3ACCB7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64" y="2814320"/>
            <a:ext cx="443576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Ỏ RÁC ĐÚNG NƠI QUY ĐỊNH THỂ HIỆN LỐI SỐNG VĂN MINH">
            <a:extLst>
              <a:ext uri="{FF2B5EF4-FFF2-40B4-BE49-F238E27FC236}">
                <a16:creationId xmlns:a16="http://schemas.microsoft.com/office/drawing/2014/main" id="{094EFD10-BF18-E5E4-DC2C-F7B8BC5BE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239" y="2712719"/>
            <a:ext cx="3443605" cy="3443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6. Hành động vì sự khác biệt | SBT hoạt động trải nghiệm hướng nghiệp 7 |  Tech12h">
            <a:extLst>
              <a:ext uri="{FF2B5EF4-FFF2-40B4-BE49-F238E27FC236}">
                <a16:creationId xmlns:a16="http://schemas.microsoft.com/office/drawing/2014/main" id="{11DBB2A9-F82A-DEEA-6210-99D7F8BB0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4760" y="2773680"/>
            <a:ext cx="358118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114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828800"/>
            <a:ext cx="10002445" cy="4759549"/>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3153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việc làm trên là những cái đúng, cái tốt cần bảo vệ vì đó là những việc làm phù hợp với chuẩn mực đạo  đức xã hội và quy định của pháp luật</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11" name="Picture 10">
            <a:extLst>
              <a:ext uri="{FF2B5EF4-FFF2-40B4-BE49-F238E27FC236}">
                <a16:creationId xmlns:a16="http://schemas.microsoft.com/office/drawing/2014/main" id="{D972E44D-920B-3B04-97B9-C81280A19639}"/>
              </a:ext>
            </a:extLst>
          </p:cNvPr>
          <p:cNvPicPr>
            <a:picLocks noChangeAspect="1"/>
          </p:cNvPicPr>
          <p:nvPr/>
        </p:nvPicPr>
        <p:blipFill>
          <a:blip r:embed="rId4"/>
          <a:stretch>
            <a:fillRect/>
          </a:stretch>
        </p:blipFill>
        <p:spPr>
          <a:xfrm>
            <a:off x="143988" y="-214570"/>
            <a:ext cx="4245392" cy="2499360"/>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3230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nl-NL"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vì sao phải bảo vệ cái đúng, cái tốt</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10663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lời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6" name="Picture 5">
            <a:extLst>
              <a:ext uri="{FF2B5EF4-FFF2-40B4-BE49-F238E27FC236}">
                <a16:creationId xmlns:a16="http://schemas.microsoft.com/office/drawing/2014/main" id="{ACEDA220-B405-0F26-B04E-FDC1F48E5F5B}"/>
              </a:ext>
            </a:extLst>
          </p:cNvPr>
          <p:cNvPicPr>
            <a:picLocks noChangeAspect="1"/>
          </p:cNvPicPr>
          <p:nvPr/>
        </p:nvPicPr>
        <p:blipFill>
          <a:blip r:embed="rId3"/>
          <a:stretch>
            <a:fillRect/>
          </a:stretch>
        </p:blipFill>
        <p:spPr>
          <a:xfrm>
            <a:off x="556577" y="1261427"/>
            <a:ext cx="6518854" cy="5047933"/>
          </a:xfrm>
          <a:prstGeom prst="rect">
            <a:avLst/>
          </a:prstGeom>
        </p:spPr>
      </p:pic>
      <p:sp>
        <p:nvSpPr>
          <p:cNvPr id="7" name="Speech Bubble: Rectangle with Corners Rounded 4">
            <a:extLst>
              <a:ext uri="{FF2B5EF4-FFF2-40B4-BE49-F238E27FC236}">
                <a16:creationId xmlns:a16="http://schemas.microsoft.com/office/drawing/2014/main" id="{AEEFE08A-F0D4-D8EF-CB06-3767159EEBC5}"/>
              </a:ext>
            </a:extLst>
          </p:cNvPr>
          <p:cNvSpPr/>
          <p:nvPr/>
        </p:nvSpPr>
        <p:spPr>
          <a:xfrm flipH="1">
            <a:off x="6939280" y="1493519"/>
            <a:ext cx="487807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Cái đúng, cái tốt cần phải bảo vệ trong câu chuyện trên là gì? Lời nói của Bác thể hiện điều gì</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id="{1E8DFE82-46AD-E6ED-CD0E-5748D4BE6355}"/>
              </a:ext>
            </a:extLst>
          </p:cNvPr>
          <p:cNvSpPr/>
          <p:nvPr/>
        </p:nvSpPr>
        <p:spPr>
          <a:xfrm flipH="1">
            <a:off x="6898640" y="4754880"/>
            <a:ext cx="4878070" cy="127201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Theo em, vì sao chúng ta cần bảo vệ cái đúng, cái tốt?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7847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2"/>
            <a:ext cx="5982586" cy="2317101"/>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102782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300" b="1" i="0" u="none" strike="noStrike" kern="1200" cap="none" spc="0" normalizeH="0" baseline="0" noProof="0" dirty="0">
                  <a:ln w="0"/>
                  <a:solidFill>
                    <a:prstClr val="white"/>
                  </a:solidFill>
                  <a:effectLst/>
                  <a:uLnTx/>
                  <a:uFillTx/>
                  <a:latin typeface="Calibri"/>
                  <a:ea typeface="+mn-ea"/>
                  <a:cs typeface="Arial"/>
                  <a:sym typeface="Arial"/>
                </a:rPr>
                <a:t>Cái đúng, cái tốt cần phải bảo vệ trong câu chuyện trên là gì? Lời nói của Bác thể hiện điều gì?</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Cái đúng, cái tốt cần bảo vệ trong câu chuyện là người chiến sĩ đã thực hiện đúng nhiệm vụ canh gác của mình. Lời nói của Bác thể hiện Bác là người luôn bảo vệ, bênh vực cái đúng</a:t>
            </a:r>
            <a:r>
              <a:rPr lang="en-US" sz="3200" b="1" dirty="0">
                <a:ln w="0"/>
                <a:solidFill>
                  <a:srgbClr val="F79646">
                    <a:lumMod val="50000"/>
                  </a:srgbClr>
                </a:solidFill>
                <a:latin typeface="Calibri" panose="020F0502020204030204" pitchFamily="34" charset="0"/>
                <a:cs typeface="Calibri" panose="020F0502020204030204" pitchFamily="34" charset="0"/>
                <a:sym typeface="Arial"/>
              </a:rPr>
              <a:t>.</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8B4FBD41-8A4A-9BFE-7210-F08B9CFA7CF4}"/>
              </a:ext>
            </a:extLst>
          </p:cNvPr>
          <p:cNvPicPr>
            <a:picLocks noChangeAspect="1"/>
          </p:cNvPicPr>
          <p:nvPr/>
        </p:nvPicPr>
        <p:blipFill>
          <a:blip r:embed="rId8"/>
          <a:stretch>
            <a:fillRect/>
          </a:stretch>
        </p:blipFill>
        <p:spPr>
          <a:xfrm>
            <a:off x="434657" y="619761"/>
            <a:ext cx="5539423" cy="5364480"/>
          </a:xfrm>
          <a:prstGeom prst="rect">
            <a:avLst/>
          </a:prstGeom>
        </p:spPr>
      </p:pic>
      <p:sp>
        <p:nvSpPr>
          <p:cNvPr id="3" name="Hình tự do: Hình 25">
            <a:extLst>
              <a:ext uri="{FF2B5EF4-FFF2-40B4-BE49-F238E27FC236}">
                <a16:creationId xmlns:a16="http://schemas.microsoft.com/office/drawing/2014/main" id="{E559EA36-A6CC-63F6-CF33-07AF1CE224F7}"/>
              </a:ext>
            </a:extLst>
          </p:cNvPr>
          <p:cNvSpPr/>
          <p:nvPr/>
        </p:nvSpPr>
        <p:spPr>
          <a:xfrm>
            <a:off x="259804" y="3232384"/>
            <a:ext cx="5373916" cy="518009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y2mate.com - Nói lời hay làm việc tốt  St Mai Trâm_720pFHR">
            <a:hlinkClick r:id="" action="ppaction://media"/>
            <a:extLst>
              <a:ext uri="{FF2B5EF4-FFF2-40B4-BE49-F238E27FC236}">
                <a16:creationId xmlns:a16="http://schemas.microsoft.com/office/drawing/2014/main" id="{96604C38-2744-5B9D-D512-26E4F957B2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64427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1860934" y="389613"/>
            <a:ext cx="9304906" cy="1693188"/>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63483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Theo em, vì sao chúng ta cần bảo vệ cái đúng, cái tốt?</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1362781" y="2489270"/>
            <a:ext cx="9752259" cy="2277547"/>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600" b="1" dirty="0">
                <a:ln w="0"/>
                <a:solidFill>
                  <a:srgbClr val="FF0000"/>
                </a:solidFill>
                <a:latin typeface="Calibri" panose="020F0502020204030204" pitchFamily="34" charset="0"/>
                <a:cs typeface="Calibri" panose="020F0502020204030204" pitchFamily="34" charset="0"/>
                <a:sym typeface="Arial"/>
              </a:rPr>
              <a:t>Chúng ta cần bảo vệ cái đúng, cái tốt vì điều đó sẽ giúp cái đúng, cái tốt được nhân rộng, đồng thời ngăn chặn cái sai, cái xấu và góp phần xây dựng cuộc sống an lành, hạnh phúc</a:t>
            </a:r>
            <a:r>
              <a:rPr lang="en-US" sz="3600" b="1" dirty="0">
                <a:ln w="0"/>
                <a:solidFill>
                  <a:srgbClr val="FF0000"/>
                </a:solidFill>
                <a:latin typeface="Calibri" panose="020F0502020204030204" pitchFamily="34" charset="0"/>
                <a:cs typeface="Calibri" panose="020F0502020204030204" pitchFamily="34" charset="0"/>
                <a:sym typeface="Arial"/>
              </a:rPr>
              <a:t>.</a:t>
            </a:r>
            <a:endParaRPr kumimoji="0" lang="vi-VN" sz="36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02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2976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3: Tìm hiểu một số cách đơn giản để bảo vệ cái đúng, cái tốt </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30768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9" name="Picture 8">
            <a:extLst>
              <a:ext uri="{FF2B5EF4-FFF2-40B4-BE49-F238E27FC236}">
                <a16:creationId xmlns:a16="http://schemas.microsoft.com/office/drawing/2014/main" id="{E2A287D5-7D3C-9036-47E1-6EA623DD7D68}"/>
              </a:ext>
            </a:extLst>
          </p:cNvPr>
          <p:cNvPicPr>
            <a:picLocks noChangeAspect="1"/>
          </p:cNvPicPr>
          <p:nvPr/>
        </p:nvPicPr>
        <p:blipFill>
          <a:blip r:embed="rId3"/>
          <a:stretch>
            <a:fillRect/>
          </a:stretch>
        </p:blipFill>
        <p:spPr>
          <a:xfrm>
            <a:off x="2976881" y="1073000"/>
            <a:ext cx="5994400" cy="5515311"/>
          </a:xfrm>
          <a:prstGeom prst="rect">
            <a:avLst/>
          </a:prstGeom>
        </p:spPr>
      </p:pic>
    </p:spTree>
    <p:extLst>
      <p:ext uri="{BB962C8B-B14F-4D97-AF65-F5344CB8AC3E}">
        <p14:creationId xmlns:p14="http://schemas.microsoft.com/office/powerpoint/2010/main" val="1899776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99">
            <a:extLst>
              <a:ext uri="{FF2B5EF4-FFF2-40B4-BE49-F238E27FC236}">
                <a16:creationId xmlns:a16="http://schemas.microsoft.com/office/drawing/2014/main" id="{69B91440-D1C2-B64B-CE82-7EDE7B3E356B}"/>
              </a:ext>
            </a:extLst>
          </p:cNvPr>
          <p:cNvSpPr txBox="1"/>
          <p:nvPr/>
        </p:nvSpPr>
        <p:spPr>
          <a:xfrm>
            <a:off x="594996" y="1006685"/>
            <a:ext cx="4545964"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p>
        </p:txBody>
      </p:sp>
      <p:grpSp>
        <p:nvGrpSpPr>
          <p:cNvPr id="6" name="Nhóm 95">
            <a:extLst>
              <a:ext uri="{FF2B5EF4-FFF2-40B4-BE49-F238E27FC236}">
                <a16:creationId xmlns:a16="http://schemas.microsoft.com/office/drawing/2014/main" id="{C94DF001-3BD5-2971-0F54-31D5BCA2E989}"/>
              </a:ext>
            </a:extLst>
          </p:cNvPr>
          <p:cNvGrpSpPr/>
          <p:nvPr/>
        </p:nvGrpSpPr>
        <p:grpSpPr>
          <a:xfrm>
            <a:off x="102550" y="2876464"/>
            <a:ext cx="5140009" cy="3706304"/>
            <a:chOff x="1124976" y="1819729"/>
            <a:chExt cx="6487886" cy="4203699"/>
          </a:xfrm>
        </p:grpSpPr>
        <p:sp>
          <p:nvSpPr>
            <p:cNvPr id="8" name="Hình Bầu dục 97">
              <a:extLst>
                <a:ext uri="{FF2B5EF4-FFF2-40B4-BE49-F238E27FC236}">
                  <a16:creationId xmlns:a16="http://schemas.microsoft.com/office/drawing/2014/main" id="{1A5525A6-7916-4CDD-435D-CD7E0D45169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82EDA8B9-CE96-863F-48A3-2730722B81EF}"/>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0" name="Rectangle: Rounded Corners 12">
            <a:extLst>
              <a:ext uri="{FF2B5EF4-FFF2-40B4-BE49-F238E27FC236}">
                <a16:creationId xmlns:a16="http://schemas.microsoft.com/office/drawing/2014/main" id="{7531BAA3-392C-64D5-FFCB-84CBDFB0C87F}"/>
              </a:ext>
            </a:extLst>
          </p:cNvPr>
          <p:cNvSpPr/>
          <p:nvPr/>
        </p:nvSpPr>
        <p:spPr>
          <a:xfrm>
            <a:off x="5293360" y="103631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vệ cái đúng, cái tốt như thế nào?</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Rounded Corners 12">
            <a:extLst>
              <a:ext uri="{FF2B5EF4-FFF2-40B4-BE49-F238E27FC236}">
                <a16:creationId xmlns:a16="http://schemas.microsoft.com/office/drawing/2014/main" id="{0B2B4CD8-B1FA-683D-D977-FB3E454F1D75}"/>
              </a:ext>
            </a:extLst>
          </p:cNvPr>
          <p:cNvSpPr/>
          <p:nvPr/>
        </p:nvSpPr>
        <p:spPr>
          <a:xfrm>
            <a:off x="5323840" y="305815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có những cách nào để bảo vệ cái đúng, cái tốt?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340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FF0000"/>
                </a:solidFill>
                <a:latin typeface="Calibri" panose="020F0502020204030204" pitchFamily="34" charset="0"/>
                <a:cs typeface="Calibri" panose="020F0502020204030204" pitchFamily="34" charset="0"/>
              </a:rPr>
              <a:t>B</a:t>
            </a:r>
            <a:r>
              <a:rPr lang="vi-VN" sz="5400" b="1" dirty="0">
                <a:solidFill>
                  <a:srgbClr val="FF0000"/>
                </a:solidFill>
                <a:latin typeface="Calibri" panose="020F0502020204030204" pitchFamily="34" charset="0"/>
                <a:cs typeface="Calibri" panose="020F0502020204030204" pitchFamily="34" charset="0"/>
              </a:rPr>
              <a:t>ênh vực khi bạn làm việc đúng</a:t>
            </a:r>
            <a:r>
              <a:rPr lang="en-US" sz="5400" b="1" dirty="0">
                <a:solidFill>
                  <a:srgbClr val="FF0000"/>
                </a:solidFill>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08CC6E7-E276-3C89-8FF3-FF40809D2C40}"/>
              </a:ext>
            </a:extLst>
          </p:cNvPr>
          <p:cNvPicPr>
            <a:picLocks noChangeAspect="1"/>
          </p:cNvPicPr>
          <p:nvPr/>
        </p:nvPicPr>
        <p:blipFill>
          <a:blip r:embed="rId3"/>
          <a:stretch>
            <a:fillRect/>
          </a:stretch>
        </p:blipFill>
        <p:spPr>
          <a:xfrm>
            <a:off x="809625" y="1808480"/>
            <a:ext cx="3869892" cy="439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537929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latin typeface="Calibri" panose="020F0502020204030204" pitchFamily="34" charset="0"/>
                <a:cs typeface="Calibri" panose="020F0502020204030204" pitchFamily="34" charset="0"/>
              </a:rPr>
              <a:t>Nhắc</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nhở</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khi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bạn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làm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sai</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855D75B5-E227-C65E-3625-9C0112F6798A}"/>
              </a:ext>
            </a:extLst>
          </p:cNvPr>
          <p:cNvPicPr>
            <a:picLocks noChangeAspect="1"/>
          </p:cNvPicPr>
          <p:nvPr/>
        </p:nvPicPr>
        <p:blipFill>
          <a:blip r:embed="rId3"/>
          <a:stretch>
            <a:fillRect/>
          </a:stretch>
        </p:blipFill>
        <p:spPr>
          <a:xfrm>
            <a:off x="851852" y="1920240"/>
            <a:ext cx="4191470" cy="43316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710194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latin typeface="Calibri" panose="020F0502020204030204" pitchFamily="34" charset="0"/>
                <a:cs typeface="Calibri" panose="020F0502020204030204" pitchFamily="34" charset="0"/>
              </a:rPr>
              <a:t>Ngăn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chặn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hành</a:t>
            </a:r>
            <a:r>
              <a:rPr lang="en-US" sz="5400" b="1" dirty="0">
                <a:solidFill>
                  <a:srgbClr val="FF0000"/>
                </a:solidFill>
                <a:latin typeface="Calibri" panose="020F0502020204030204" pitchFamily="34" charset="0"/>
                <a:cs typeface="Calibri" panose="020F0502020204030204" pitchFamily="34" charset="0"/>
              </a:rPr>
              <a:t> vi </a:t>
            </a:r>
            <a:r>
              <a:rPr lang="en-US" sz="5400" b="1" dirty="0" err="1">
                <a:solidFill>
                  <a:srgbClr val="FF0000"/>
                </a:solidFill>
                <a:latin typeface="Calibri" panose="020F0502020204030204" pitchFamily="34" charset="0"/>
                <a:cs typeface="Calibri" panose="020F0502020204030204" pitchFamily="34" charset="0"/>
              </a:rPr>
              <a:t>xấu</a:t>
            </a:r>
            <a:r>
              <a:rPr lang="en-US" sz="5400" b="1" dirty="0">
                <a:solidFill>
                  <a:srgbClr val="FF0000"/>
                </a:solidFill>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07D0E59-787F-0E92-354C-BF95353E3966}"/>
              </a:ext>
            </a:extLst>
          </p:cNvPr>
          <p:cNvPicPr>
            <a:picLocks noChangeAspect="1"/>
          </p:cNvPicPr>
          <p:nvPr/>
        </p:nvPicPr>
        <p:blipFill>
          <a:blip r:embed="rId3"/>
          <a:stretch>
            <a:fillRect/>
          </a:stretch>
        </p:blipFill>
        <p:spPr>
          <a:xfrm>
            <a:off x="675957" y="2360363"/>
            <a:ext cx="4465003" cy="36026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613996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srgbClr val="FF0000"/>
                </a:solidFill>
                <a:latin typeface="Calibri" panose="020F0502020204030204" pitchFamily="34" charset="0"/>
                <a:cs typeface="Calibri" panose="020F0502020204030204" pitchFamily="34" charset="0"/>
              </a:rPr>
              <a:t>Ủ</a:t>
            </a:r>
            <a:r>
              <a:rPr lang="vi-VN" sz="4800" b="1" dirty="0">
                <a:solidFill>
                  <a:srgbClr val="FF0000"/>
                </a:solidFill>
                <a:latin typeface="Calibri" panose="020F0502020204030204" pitchFamily="34" charset="0"/>
                <a:cs typeface="Calibri" panose="020F0502020204030204" pitchFamily="34" charset="0"/>
              </a:rPr>
              <a:t>ng hộ, noi gương, cùng bạn làm việc tốt</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419D394-596A-1691-AF15-F22E47D7CD34}"/>
              </a:ext>
            </a:extLst>
          </p:cNvPr>
          <p:cNvPicPr>
            <a:picLocks noChangeAspect="1"/>
          </p:cNvPicPr>
          <p:nvPr/>
        </p:nvPicPr>
        <p:blipFill>
          <a:blip r:embed="rId3"/>
          <a:stretch>
            <a:fillRect/>
          </a:stretch>
        </p:blipFill>
        <p:spPr>
          <a:xfrm>
            <a:off x="686752" y="2296160"/>
            <a:ext cx="4421532" cy="36922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202546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828800"/>
            <a:ext cx="10002445" cy="4759549"/>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4359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C</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ác cách bảo vệ cái đúng, cái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Bênh vực người yếu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Tố cáo những hành động sai trái.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Chung tay làm việc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11" name="Picture 10">
            <a:extLst>
              <a:ext uri="{FF2B5EF4-FFF2-40B4-BE49-F238E27FC236}">
                <a16:creationId xmlns:a16="http://schemas.microsoft.com/office/drawing/2014/main" id="{D972E44D-920B-3B04-97B9-C81280A19639}"/>
              </a:ext>
            </a:extLst>
          </p:cNvPr>
          <p:cNvPicPr>
            <a:picLocks noChangeAspect="1"/>
          </p:cNvPicPr>
          <p:nvPr/>
        </p:nvPicPr>
        <p:blipFill>
          <a:blip r:embed="rId4"/>
          <a:stretch>
            <a:fillRect/>
          </a:stretch>
        </p:blipFill>
        <p:spPr>
          <a:xfrm>
            <a:off x="143988" y="-214570"/>
            <a:ext cx="4245392" cy="2499360"/>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115826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5366870"/>
            <a:chOff x="254661" y="537883"/>
            <a:chExt cx="11159203" cy="5366870"/>
          </a:xfrm>
        </p:grpSpPr>
        <p:sp>
          <p:nvSpPr>
            <p:cNvPr id="8" name="Rounded Rectangle 7"/>
            <p:cNvSpPr/>
            <p:nvPr/>
          </p:nvSpPr>
          <p:spPr>
            <a:xfrm>
              <a:off x="1179819" y="1478503"/>
              <a:ext cx="10234045" cy="4426250"/>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4" name="Picture 3">
            <a:extLst>
              <a:ext uri="{FF2B5EF4-FFF2-40B4-BE49-F238E27FC236}">
                <a16:creationId xmlns:a16="http://schemas.microsoft.com/office/drawing/2014/main" id="{2E4502EA-B5D7-E46B-3F95-5547322FC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9528" y="1152909"/>
            <a:ext cx="7193903" cy="5791702"/>
          </a:xfrm>
          <a:prstGeom prst="rect">
            <a:avLst/>
          </a:prstGeom>
        </p:spPr>
      </p:pic>
    </p:spTree>
    <p:extLst>
      <p:ext uri="{BB962C8B-B14F-4D97-AF65-F5344CB8AC3E}">
        <p14:creationId xmlns:p14="http://schemas.microsoft.com/office/powerpoint/2010/main" val="1426335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434754" cy="1189049"/>
            <a:chOff x="453320" y="784778"/>
            <a:chExt cx="10434754"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784778"/>
              <a:ext cx="9953804" cy="1118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33"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hãy kể về một việc làm đúng, tốt của các bạn trong lớp, trong trường mà em đã chứng kiến.</a:t>
              </a:r>
              <a:endParaRPr kumimoji="0" lang="en-US" sz="3333"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657600" y="2866550"/>
            <a:ext cx="8152755" cy="2656818"/>
          </a:xfrm>
          <a:prstGeom prst="rect">
            <a:avLst/>
          </a:prstGeom>
          <a:noFill/>
        </p:spPr>
        <p:txBody>
          <a:bodyPr wrap="square" rtlCol="0">
            <a:spAutoFit/>
          </a:bodyPr>
          <a:lstStyle/>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Chăm chỉ học tập;</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Kính thầy yêu bạn;</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Phản đối, phê phán thói bắt nạt;</a:t>
            </a:r>
          </a:p>
          <a:p>
            <a:pPr marL="514350" lvl="0" indent="-514350" algn="just">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Bảo vệ môi trường và cảnh quan trường học;...</a:t>
            </a: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24520" y="2012189"/>
              <a:ext cx="5163361" cy="2440114"/>
            </a:xfrm>
            <a:prstGeom prst="rect">
              <a:avLst/>
            </a:prstGeom>
            <a:noFill/>
          </p:spPr>
          <p:txBody>
            <a:bodyPr wrap="square" rtlCol="0">
              <a:spAutoFit/>
            </a:bodyPr>
            <a:lstStyle/>
            <a:p>
              <a:pPr marL="0" marR="0" algn="ctr">
                <a:lnSpc>
                  <a:spcPct val="120000"/>
                </a:lnSpc>
                <a:spcBef>
                  <a:spcPts val="0"/>
                </a:spcBef>
                <a:spcAft>
                  <a:spcPts val="0"/>
                </a:spcAft>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bảo</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vệ</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đúng</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Bạn đã làm gì để bảo vệ cái đúng, cái tốt?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b="1" dirty="0">
                <a:solidFill>
                  <a:prstClr val="black"/>
                </a:solidFill>
                <a:latin typeface="Cambria" panose="02040503050406030204" pitchFamily="18" charset="0"/>
                <a:ea typeface="Cambria" panose="02040503050406030204" pitchFamily="18" charset="0"/>
              </a:rPr>
              <a:t>Có khi nào bạn chứng kiến những lời nói, việc làm sai trái chưa?</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434754" cy="1189049"/>
            <a:chOff x="453320" y="784778"/>
            <a:chExt cx="10434754"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784778"/>
              <a:ext cx="9953804" cy="11181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33"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 em, chúng ta cần ứng xử như thế nào với những việc làm đó? </a:t>
              </a:r>
              <a:endParaRPr kumimoji="0" lang="en-US" sz="3333"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657600" y="2866550"/>
            <a:ext cx="8152755" cy="1446550"/>
          </a:xfrm>
          <a:prstGeom prst="rect">
            <a:avLst/>
          </a:prstGeom>
          <a:noFill/>
        </p:spPr>
        <p:txBody>
          <a:bodyPr wrap="square" rtlCol="0">
            <a:spAutoFit/>
          </a:bodyPr>
          <a:lstStyle/>
          <a:p>
            <a:pPr lvl="0" algn="ctr">
              <a:defRPr/>
            </a:pPr>
            <a:r>
              <a:rPr lang="vi-VN" sz="4400" b="1" dirty="0">
                <a:solidFill>
                  <a:srgbClr val="002060"/>
                </a:solidFill>
                <a:latin typeface="Cambria" panose="02040503050406030204" pitchFamily="18" charset="0"/>
                <a:ea typeface="Cambria" panose="02040503050406030204" pitchFamily="18" charset="0"/>
              </a:rPr>
              <a:t>Chúng ta cần tin tưởng, bảo vệ, ủng hộ những việc làm đó.</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40502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2"/>
          <a:stretch>
            <a:fillRect/>
          </a:stretch>
        </p:blipFill>
        <p:spPr>
          <a:xfrm>
            <a:off x="3330271" y="0"/>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id="{A362E54F-61F2-BAC2-1D20-6D473D0BCC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14"/>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id="{0D553D6B-2EA0-9CA6-85B8-B25B2E1275CB}"/>
              </a:ext>
            </a:extLst>
          </p:cNvPr>
          <p:cNvPicPr>
            <a:picLocks noChangeAspect="1"/>
          </p:cNvPicPr>
          <p:nvPr/>
        </p:nvPicPr>
        <p:blipFill>
          <a:blip r:embed="rId15"/>
          <a:stretch>
            <a:fillRect/>
          </a:stretch>
        </p:blipFill>
        <p:spPr>
          <a:xfrm>
            <a:off x="397724" y="530942"/>
            <a:ext cx="2224405" cy="1518456"/>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9">
            <a:extLst>
              <a:ext uri="{FF2B5EF4-FFF2-40B4-BE49-F238E27FC236}">
                <a16:creationId xmlns:a16="http://schemas.microsoft.com/office/drawing/2014/main" id="{E05D1D9D-093A-1DDD-A435-0BAE7853B321}"/>
              </a:ext>
            </a:extLst>
          </p:cNvPr>
          <p:cNvSpPr txBox="1"/>
          <p:nvPr/>
        </p:nvSpPr>
        <p:spPr>
          <a:xfrm>
            <a:off x="881716" y="2067027"/>
            <a:ext cx="10484374" cy="2970685"/>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Nhận biết được cái đúng, cái tốt cần bảo vệ.</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Biết vì sao phải bảo vệ cái đúng, cái tốt.</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Biết một số cách đơn giản để bảo vệ cái đúng, cái tốt.</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Mạnh dạn bảo vệ cái đúng, cái tốt.</a:t>
            </a:r>
          </a:p>
        </p:txBody>
      </p:sp>
      <p:pic>
        <p:nvPicPr>
          <p:cNvPr id="12" name="Picture 11">
            <a:extLst>
              <a:ext uri="{FF2B5EF4-FFF2-40B4-BE49-F238E27FC236}">
                <a16:creationId xmlns:a16="http://schemas.microsoft.com/office/drawing/2014/main" id="{A98D6FA0-FEA4-0E85-739A-6928961FCAEF}"/>
              </a:ext>
            </a:extLst>
          </p:cNvPr>
          <p:cNvPicPr>
            <a:picLocks noChangeAspect="1"/>
          </p:cNvPicPr>
          <p:nvPr/>
        </p:nvPicPr>
        <p:blipFill>
          <a:blip r:embed="rId2"/>
          <a:stretch>
            <a:fillRect/>
          </a:stretch>
        </p:blipFill>
        <p:spPr>
          <a:xfrm>
            <a:off x="3453211" y="507838"/>
            <a:ext cx="5236918" cy="1457070"/>
          </a:xfrm>
          <a:prstGeom prst="rect">
            <a:avLst/>
          </a:prstGeom>
        </p:spPr>
      </p:pic>
    </p:spTree>
    <p:extLst>
      <p:ext uri="{BB962C8B-B14F-4D97-AF65-F5344CB8AC3E}">
        <p14:creationId xmlns:p14="http://schemas.microsoft.com/office/powerpoint/2010/main" val="216103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3646842"/>
            <a:chOff x="254661" y="537883"/>
            <a:chExt cx="11159203" cy="3646842"/>
          </a:xfrm>
        </p:grpSpPr>
        <p:sp>
          <p:nvSpPr>
            <p:cNvPr id="8" name="Rounded Rectangle 7"/>
            <p:cNvSpPr/>
            <p:nvPr/>
          </p:nvSpPr>
          <p:spPr>
            <a:xfrm>
              <a:off x="1179819" y="1478503"/>
              <a:ext cx="10234045" cy="2706222"/>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39759">
            <a:off x="1588122" y="1023994"/>
            <a:ext cx="9614225" cy="3615241"/>
          </a:xfrm>
          <a:prstGeom prst="rect">
            <a:avLst/>
          </a:prstGeom>
        </p:spPr>
      </p:pic>
    </p:spTree>
    <p:extLst>
      <p:ext uri="{BB962C8B-B14F-4D97-AF65-F5344CB8AC3E}">
        <p14:creationId xmlns:p14="http://schemas.microsoft.com/office/powerpoint/2010/main" val="70329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35469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nl-NL" sz="4800" b="1" kern="0" dirty="0">
                  <a:effectLst/>
                  <a:latin typeface="Cambria" panose="02040503050406030204" pitchFamily="18" charset="0"/>
                  <a:ea typeface="Cambria" panose="02040503050406030204" pitchFamily="18" charset="0"/>
                </a:rPr>
                <a:t>Hoạt động 1: Nhận biết được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nl-NL" sz="4800" b="1" kern="0" dirty="0">
                  <a:effectLst/>
                  <a:latin typeface="Cambria" panose="02040503050406030204" pitchFamily="18" charset="0"/>
                  <a:ea typeface="Cambria" panose="02040503050406030204" pitchFamily="18" charset="0"/>
                </a:rPr>
                <a:t>cái đúng, cái tốt cần bảo vệ </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b="1" dirty="0">
                  <a:solidFill>
                    <a:prstClr val="black"/>
                  </a:solidFill>
                  <a:latin typeface="Cambria" panose="02040503050406030204" pitchFamily="18" charset="0"/>
                  <a:ea typeface="Cambria" panose="02040503050406030204" pitchFamily="18" charset="0"/>
                </a:rPr>
                <a:t>Quan </a:t>
              </a:r>
              <a:r>
                <a:rPr lang="en-US" sz="3600" b="1" dirty="0" err="1">
                  <a:solidFill>
                    <a:prstClr val="black"/>
                  </a:solidFill>
                  <a:latin typeface="Cambria" panose="02040503050406030204" pitchFamily="18" charset="0"/>
                  <a:ea typeface="Cambria" panose="02040503050406030204" pitchFamily="18" charset="0"/>
                </a:rPr>
                <a:t>sát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tranh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thực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hiện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yêu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cầu</a:t>
              </a:r>
              <a:endParaRPr lang="en-US" sz="3600" b="1" dirty="0">
                <a:solidFill>
                  <a:prstClr val="black"/>
                </a:solidFill>
                <a:latin typeface="Cambria" panose="02040503050406030204" pitchFamily="18" charset="0"/>
                <a:ea typeface="Cambria" panose="02040503050406030204" pitchFamily="18" charset="0"/>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9" name="Picture 8">
            <a:extLst>
              <a:ext uri="{FF2B5EF4-FFF2-40B4-BE49-F238E27FC236}">
                <a16:creationId xmlns:a16="http://schemas.microsoft.com/office/drawing/2014/main" id="{D8B682DE-530C-D30B-36E6-D88A38E91BB5}"/>
              </a:ext>
            </a:extLst>
          </p:cNvPr>
          <p:cNvPicPr>
            <a:picLocks noChangeAspect="1"/>
          </p:cNvPicPr>
          <p:nvPr/>
        </p:nvPicPr>
        <p:blipFill>
          <a:blip r:embed="rId3"/>
          <a:stretch>
            <a:fillRect/>
          </a:stretch>
        </p:blipFill>
        <p:spPr>
          <a:xfrm>
            <a:off x="295275" y="1089342"/>
            <a:ext cx="6755765" cy="2941541"/>
          </a:xfrm>
          <a:prstGeom prst="rect">
            <a:avLst/>
          </a:prstGeom>
        </p:spPr>
      </p:pic>
      <p:pic>
        <p:nvPicPr>
          <p:cNvPr id="13" name="Picture 12">
            <a:extLst>
              <a:ext uri="{FF2B5EF4-FFF2-40B4-BE49-F238E27FC236}">
                <a16:creationId xmlns:a16="http://schemas.microsoft.com/office/drawing/2014/main" id="{139B62AB-B623-AFAE-06DF-FC292CFBA433}"/>
              </a:ext>
            </a:extLst>
          </p:cNvPr>
          <p:cNvPicPr>
            <a:picLocks noChangeAspect="1"/>
          </p:cNvPicPr>
          <p:nvPr/>
        </p:nvPicPr>
        <p:blipFill>
          <a:blip r:embed="rId4"/>
          <a:stretch>
            <a:fillRect/>
          </a:stretch>
        </p:blipFill>
        <p:spPr>
          <a:xfrm>
            <a:off x="5140960" y="3548508"/>
            <a:ext cx="6510020" cy="3136772"/>
          </a:xfrm>
          <a:prstGeom prst="rect">
            <a:avLst/>
          </a:prstGeom>
        </p:spPr>
      </p:pic>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863</Words>
  <Application>Microsoft Office PowerPoint</Application>
  <PresentationFormat>Widescreen</PresentationFormat>
  <Paragraphs>58</Paragraphs>
  <Slides>33</Slides>
  <Notes>6</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33</vt:i4>
      </vt:variant>
    </vt:vector>
  </HeadingPairs>
  <TitlesOfParts>
    <vt:vector size="45" baseType="lpstr">
      <vt:lpstr>汉仪正圆-45W</vt:lpstr>
      <vt:lpstr>Arial</vt:lpstr>
      <vt:lpstr>Calibri</vt:lpstr>
      <vt:lpstr>Cambria</vt:lpstr>
      <vt:lpstr>Times New Roman</vt:lpstr>
      <vt:lpstr>UTM Avo</vt:lpstr>
      <vt:lpstr>Wingdings</vt:lpstr>
      <vt:lpstr>Office 主题​​</vt:lpstr>
      <vt:lpstr>12_Office Theme</vt:lpstr>
      <vt:lpstr>1_Office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2024-07-17T03:40:02Z</dcterms:created>
  <dcterms:modified xsi:type="dcterms:W3CDTF">2024-07-17T13:53:22Z</dcterms:modified>
</cp:coreProperties>
</file>