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59" r:id="rId4"/>
    <p:sldId id="260" r:id="rId5"/>
    <p:sldId id="261" r:id="rId6"/>
    <p:sldId id="262" r:id="rId7"/>
    <p:sldId id="390" r:id="rId8"/>
    <p:sldId id="282" r:id="rId9"/>
    <p:sldId id="391" r:id="rId10"/>
    <p:sldId id="280" r:id="rId11"/>
    <p:sldId id="392" r:id="rId12"/>
    <p:sldId id="394" r:id="rId13"/>
    <p:sldId id="393" r:id="rId14"/>
    <p:sldId id="281" r:id="rId15"/>
    <p:sldId id="27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54" y="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1487C8-384B-4F4C-BD0A-F6DD1C2A6583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2A9712-A0EB-4727-B10B-CF6B16574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694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3645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78530-F7E8-41FD-B4DC-B25094D1B52F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D6E6-494D-491F-8C36-0F4EE64B7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749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78530-F7E8-41FD-B4DC-B25094D1B52F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D6E6-494D-491F-8C36-0F4EE64B7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646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78530-F7E8-41FD-B4DC-B25094D1B52F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D6E6-494D-491F-8C36-0F4EE64B7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0438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24045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47503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78530-F7E8-41FD-B4DC-B25094D1B52F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D6E6-494D-491F-8C36-0F4EE64B7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592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78530-F7E8-41FD-B4DC-B25094D1B52F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D6E6-494D-491F-8C36-0F4EE64B7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313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78530-F7E8-41FD-B4DC-B25094D1B52F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D6E6-494D-491F-8C36-0F4EE64B7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721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78530-F7E8-41FD-B4DC-B25094D1B52F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D6E6-494D-491F-8C36-0F4EE64B7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242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78530-F7E8-41FD-B4DC-B25094D1B52F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D6E6-494D-491F-8C36-0F4EE64B7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498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78530-F7E8-41FD-B4DC-B25094D1B52F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D6E6-494D-491F-8C36-0F4EE64B7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666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78530-F7E8-41FD-B4DC-B25094D1B52F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D6E6-494D-491F-8C36-0F4EE64B7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413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78530-F7E8-41FD-B4DC-B25094D1B52F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D6E6-494D-491F-8C36-0F4EE64B7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664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78530-F7E8-41FD-B4DC-B25094D1B52F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2D6E6-494D-491F-8C36-0F4EE64B7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038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8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5" Type="http://schemas.microsoft.com/office/2007/relationships/hdphoto" Target="../media/hdphoto7.wdp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microsoft.com/office/2007/relationships/hdphoto" Target="../media/hdphoto1.wdp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10" Type="http://schemas.openxmlformats.org/officeDocument/2006/relationships/image" Target="../media/image6.png"/><Relationship Id="rId4" Type="http://schemas.openxmlformats.org/officeDocument/2006/relationships/image" Target="../media/image2.jpg"/><Relationship Id="rId9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audio2.wav"/><Relationship Id="rId7" Type="http://schemas.openxmlformats.org/officeDocument/2006/relationships/image" Target="../media/image3.GIF"/><Relationship Id="rId12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GIF"/><Relationship Id="rId11" Type="http://schemas.microsoft.com/office/2007/relationships/hdphoto" Target="../media/hdphoto2.wdp"/><Relationship Id="rId5" Type="http://schemas.openxmlformats.org/officeDocument/2006/relationships/image" Target="../media/image2.jpg"/><Relationship Id="rId10" Type="http://schemas.openxmlformats.org/officeDocument/2006/relationships/image" Target="../media/image5.png"/><Relationship Id="rId4" Type="http://schemas.openxmlformats.org/officeDocument/2006/relationships/audio" Target="../media/audio3.wav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audio2.wav"/><Relationship Id="rId7" Type="http://schemas.openxmlformats.org/officeDocument/2006/relationships/image" Target="../media/image3.GIF"/><Relationship Id="rId12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GIF"/><Relationship Id="rId11" Type="http://schemas.microsoft.com/office/2007/relationships/hdphoto" Target="../media/hdphoto2.wdp"/><Relationship Id="rId5" Type="http://schemas.openxmlformats.org/officeDocument/2006/relationships/image" Target="../media/image2.jpg"/><Relationship Id="rId10" Type="http://schemas.openxmlformats.org/officeDocument/2006/relationships/image" Target="../media/image5.png"/><Relationship Id="rId4" Type="http://schemas.openxmlformats.org/officeDocument/2006/relationships/audio" Target="../media/audio3.wav"/><Relationship Id="rId9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microsoft.com/office/2007/relationships/hdphoto" Target="../media/hdphoto4.wdp"/><Relationship Id="rId10" Type="http://schemas.openxmlformats.org/officeDocument/2006/relationships/image" Target="../media/image19.png"/><Relationship Id="rId4" Type="http://schemas.openxmlformats.org/officeDocument/2006/relationships/image" Target="../media/image16.png"/><Relationship Id="rId9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4240" y="2142490"/>
            <a:ext cx="9144000" cy="3785870"/>
          </a:xfrm>
        </p:spPr>
        <p:txBody>
          <a:bodyPr/>
          <a:lstStyle/>
          <a:p>
            <a:pPr lvl="1" algn="ctr" defTabSz="457200" fontAlgn="base">
              <a:lnSpc>
                <a:spcPct val="100000"/>
              </a:lnSpc>
              <a:buClrTx/>
              <a:buSzTx/>
              <a:buFontTx/>
              <a:defRPr/>
            </a:pPr>
            <a:r>
              <a:rPr lang="en-US" altLang="zh-CN" sz="7200" b="1" noProof="0" dirty="0" err="1">
                <a:ln w="12700">
                  <a:solidFill>
                    <a:srgbClr val="4F81BD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Chào</a:t>
            </a:r>
            <a:r>
              <a:rPr lang="en-US" altLang="zh-CN" sz="7200" b="1" noProof="0" dirty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 </a:t>
            </a:r>
            <a:r>
              <a:rPr lang="en-US" altLang="zh-CN" sz="7200" b="1" noProof="0" dirty="0" err="1">
                <a:ln w="12700">
                  <a:solidFill>
                    <a:srgbClr val="4F81BD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mừng</a:t>
            </a:r>
            <a:r>
              <a:rPr lang="en-US" altLang="zh-CN" sz="7200" b="1" noProof="0" dirty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 </a:t>
            </a:r>
            <a:r>
              <a:rPr lang="en-US" altLang="zh-CN" sz="7200" b="1" noProof="0" dirty="0" err="1">
                <a:ln w="12700">
                  <a:solidFill>
                    <a:srgbClr val="4F81BD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các</a:t>
            </a:r>
            <a:r>
              <a:rPr lang="en-US" altLang="zh-CN" sz="7200" b="1" noProof="0" dirty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 </a:t>
            </a:r>
            <a:r>
              <a:rPr lang="en-US" altLang="zh-CN" sz="7200" b="1" noProof="0" dirty="0" err="1">
                <a:ln w="12700">
                  <a:solidFill>
                    <a:srgbClr val="4F81BD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em</a:t>
            </a:r>
            <a:r>
              <a:rPr lang="en-US" altLang="zh-CN" sz="7200" b="1" noProof="0" dirty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 </a:t>
            </a:r>
            <a:r>
              <a:rPr lang="en-US" altLang="zh-CN" sz="7200" b="1" noProof="0" dirty="0" err="1">
                <a:ln w="12700">
                  <a:solidFill>
                    <a:srgbClr val="4F81BD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đến</a:t>
            </a:r>
            <a:r>
              <a:rPr lang="en-US" altLang="zh-CN" sz="7200" b="1" noProof="0" dirty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 </a:t>
            </a:r>
            <a:r>
              <a:rPr lang="en-US" altLang="zh-CN" sz="7200" b="1" noProof="0" dirty="0" err="1">
                <a:ln w="12700">
                  <a:solidFill>
                    <a:srgbClr val="4F81BD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với</a:t>
            </a:r>
            <a:r>
              <a:rPr lang="en-US" altLang="zh-CN" sz="7200" b="1" noProof="0" dirty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 </a:t>
            </a:r>
            <a:r>
              <a:rPr lang="en-US" altLang="zh-CN" sz="7200" b="1" noProof="0" dirty="0" err="1">
                <a:ln w="12700">
                  <a:solidFill>
                    <a:srgbClr val="4F81BD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tiết</a:t>
            </a:r>
            <a:r>
              <a:rPr lang="en-US" altLang="zh-CN" sz="7200" b="1" noProof="0" dirty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 </a:t>
            </a:r>
            <a:r>
              <a:rPr lang="en-US" altLang="zh-CN" sz="7200" b="1" noProof="0" dirty="0" err="1">
                <a:ln w="12700">
                  <a:solidFill>
                    <a:srgbClr val="4F81BD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Toán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495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Không có mô tả.">
            <a:extLst>
              <a:ext uri="{FF2B5EF4-FFF2-40B4-BE49-F238E27FC236}">
                <a16:creationId xmlns:a16="http://schemas.microsoft.com/office/drawing/2014/main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Oval 32">
            <a:extLst>
              <a:ext uri="{FF2B5EF4-FFF2-40B4-BE49-F238E27FC236}">
                <a16:creationId xmlns:a16="http://schemas.microsoft.com/office/drawing/2014/main" id="{23BAEC0A-728B-419B-A246-319DBEA0C483}"/>
              </a:ext>
            </a:extLst>
          </p:cNvPr>
          <p:cNvSpPr/>
          <p:nvPr/>
        </p:nvSpPr>
        <p:spPr>
          <a:xfrm>
            <a:off x="964574" y="1617204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0F0ABB0-25E4-4BBE-93D8-144A8848751B}"/>
              </a:ext>
            </a:extLst>
          </p:cNvPr>
          <p:cNvSpPr txBox="1"/>
          <p:nvPr/>
        </p:nvSpPr>
        <p:spPr>
          <a:xfrm>
            <a:off x="1401896" y="1617204"/>
            <a:ext cx="2372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Đặt tính rồi tính.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9090579-792D-46A4-91E2-E9DBCD7176DD}"/>
              </a:ext>
            </a:extLst>
          </p:cNvPr>
          <p:cNvGrpSpPr/>
          <p:nvPr/>
        </p:nvGrpSpPr>
        <p:grpSpPr>
          <a:xfrm>
            <a:off x="1824226" y="1995019"/>
            <a:ext cx="7425291" cy="658838"/>
            <a:chOff x="1824226" y="3918823"/>
            <a:chExt cx="7425291" cy="658838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76DBC77-473A-4151-AC9F-B0B4F294C0B8}"/>
                </a:ext>
              </a:extLst>
            </p:cNvPr>
            <p:cNvSpPr/>
            <p:nvPr/>
          </p:nvSpPr>
          <p:spPr>
            <a:xfrm>
              <a:off x="1824226" y="3918826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35 + 6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4FFD7E61-25D5-4713-B340-9D2E01FE5C45}"/>
                </a:ext>
              </a:extLst>
            </p:cNvPr>
            <p:cNvSpPr/>
            <p:nvPr/>
          </p:nvSpPr>
          <p:spPr>
            <a:xfrm>
              <a:off x="3901137" y="3918825"/>
              <a:ext cx="1293944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47 +  8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733D48B-AB44-46AE-B348-90A00A2844F7}"/>
                </a:ext>
              </a:extLst>
            </p:cNvPr>
            <p:cNvSpPr/>
            <p:nvPr/>
          </p:nvSpPr>
          <p:spPr>
            <a:xfrm>
              <a:off x="5978048" y="3918824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89 + 2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B2E43E5D-BFE9-4AD8-91EF-2CF8A424DE14}"/>
                </a:ext>
              </a:extLst>
            </p:cNvPr>
            <p:cNvSpPr/>
            <p:nvPr/>
          </p:nvSpPr>
          <p:spPr>
            <a:xfrm>
              <a:off x="8054959" y="3918823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63 + 9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05452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681"/>
          <a:stretch/>
        </p:blipFill>
        <p:spPr>
          <a:xfrm>
            <a:off x="467739" y="242177"/>
            <a:ext cx="10966114" cy="61432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62390" y="1064482"/>
            <a:ext cx="88476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HP001 4 hàng" pitchFamily="34" charset="0"/>
              </a:rPr>
              <a:t>Thứ</a:t>
            </a:r>
            <a:r>
              <a:rPr lang="en-US" sz="3200" b="1" dirty="0">
                <a:latin typeface="HP001 4 hàng" pitchFamily="34" charset="0"/>
              </a:rPr>
              <a:t> </a:t>
            </a:r>
            <a:r>
              <a:rPr lang="en-US" sz="3200" b="1" dirty="0" err="1">
                <a:latin typeface="HP001 4 hàng" pitchFamily="34" charset="0"/>
              </a:rPr>
              <a:t>ba</a:t>
            </a:r>
            <a:r>
              <a:rPr lang="en-US" sz="3200" b="1" dirty="0">
                <a:latin typeface="HP001 4 hàng" pitchFamily="34" charset="0"/>
              </a:rPr>
              <a:t> </a:t>
            </a:r>
            <a:r>
              <a:rPr lang="en-US" sz="3200" b="1" dirty="0" err="1">
                <a:latin typeface="HP001 4 hàng" pitchFamily="34" charset="0"/>
              </a:rPr>
              <a:t>ngày</a:t>
            </a:r>
            <a:r>
              <a:rPr lang="en-US" sz="3200" b="1" dirty="0">
                <a:latin typeface="HP001 4 hàng" pitchFamily="34" charset="0"/>
              </a:rPr>
              <a:t> </a:t>
            </a:r>
            <a:r>
              <a:rPr lang="en-US" sz="3200" b="1" dirty="0" smtClean="0">
                <a:latin typeface="HP001 4 hàng" pitchFamily="34" charset="0"/>
              </a:rPr>
              <a:t>9 </a:t>
            </a:r>
            <a:r>
              <a:rPr lang="en-US" sz="3200" b="1" dirty="0" err="1">
                <a:latin typeface="HP001 4 hàng" pitchFamily="34" charset="0"/>
              </a:rPr>
              <a:t>tháng</a:t>
            </a:r>
            <a:r>
              <a:rPr lang="en-US" sz="3200" b="1" dirty="0">
                <a:latin typeface="HP001 4 hàng" pitchFamily="34" charset="0"/>
              </a:rPr>
              <a:t>  11 </a:t>
            </a:r>
            <a:r>
              <a:rPr lang="en-US" sz="3200" b="1" dirty="0" err="1" smtClean="0">
                <a:latin typeface="HP001 4 hàng" pitchFamily="34" charset="0"/>
              </a:rPr>
              <a:t>năm</a:t>
            </a:r>
            <a:r>
              <a:rPr lang="en-US" sz="3200" b="1" dirty="0" smtClean="0">
                <a:latin typeface="HP001 4 hàng" pitchFamily="34" charset="0"/>
              </a:rPr>
              <a:t> </a:t>
            </a:r>
            <a:r>
              <a:rPr lang="en-US" sz="3200" b="1" dirty="0">
                <a:latin typeface="HP001 4 hàng" pitchFamily="34" charset="0"/>
              </a:rPr>
              <a:t>2021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21138" y="1677106"/>
            <a:ext cx="23352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HP001 4 hàng" pitchFamily="34" charset="0"/>
              </a:rPr>
              <a:t>Toán</a:t>
            </a:r>
            <a:endParaRPr lang="en-US" sz="3200" b="1" dirty="0">
              <a:latin typeface="HP001 4 hàng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03022" y="2276667"/>
            <a:ext cx="911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HP001 4 hàng" pitchFamily="34" charset="0"/>
                <a:cs typeface="Times New Roman" pitchFamily="18" charset="0"/>
              </a:rPr>
              <a:t>Bài</a:t>
            </a:r>
            <a:r>
              <a:rPr lang="en-US" sz="3200" b="1" dirty="0">
                <a:latin typeface="HP001 4 hàng" pitchFamily="34" charset="0"/>
                <a:cs typeface="Times New Roman" pitchFamily="18" charset="0"/>
              </a:rPr>
              <a:t> 19: </a:t>
            </a:r>
            <a:r>
              <a:rPr lang="en-US" sz="3200" b="1" dirty="0" err="1">
                <a:latin typeface="HP001 4 hàng" pitchFamily="34" charset="0"/>
                <a:cs typeface="Times New Roman" pitchFamily="18" charset="0"/>
              </a:rPr>
              <a:t>Phép</a:t>
            </a:r>
            <a:r>
              <a:rPr lang="en-US" sz="32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HP001 4 hàng" pitchFamily="34" charset="0"/>
                <a:cs typeface="Times New Roman" pitchFamily="18" charset="0"/>
              </a:rPr>
              <a:t>cộng</a:t>
            </a:r>
            <a:r>
              <a:rPr lang="en-US" sz="3200" b="1" dirty="0">
                <a:latin typeface="HP001 4 hàng" pitchFamily="34" charset="0"/>
                <a:cs typeface="Times New Roman" pitchFamily="18" charset="0"/>
              </a:rPr>
              <a:t> (</a:t>
            </a:r>
            <a:r>
              <a:rPr lang="en-US" sz="3200" b="1" dirty="0" err="1">
                <a:latin typeface="HP001 4 hàng" pitchFamily="34" charset="0"/>
                <a:cs typeface="Times New Roman" pitchFamily="18" charset="0"/>
              </a:rPr>
              <a:t>có</a:t>
            </a:r>
            <a:r>
              <a:rPr lang="en-US" sz="32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HP001 4 hàng" pitchFamily="34" charset="0"/>
                <a:cs typeface="Times New Roman" pitchFamily="18" charset="0"/>
              </a:rPr>
              <a:t>nhớ</a:t>
            </a:r>
            <a:r>
              <a:rPr lang="en-US" sz="3200" b="1" dirty="0">
                <a:latin typeface="HP001 4 hàng" pitchFamily="34" charset="0"/>
                <a:cs typeface="Times New Roman" pitchFamily="18" charset="0"/>
              </a:rPr>
              <a:t>) </a:t>
            </a:r>
            <a:r>
              <a:rPr lang="en-US" sz="3200" b="1" dirty="0" err="1">
                <a:latin typeface="HP001 4 hàng" pitchFamily="34" charset="0"/>
                <a:cs typeface="Times New Roman" pitchFamily="18" charset="0"/>
              </a:rPr>
              <a:t>số</a:t>
            </a:r>
            <a:r>
              <a:rPr lang="en-US" sz="32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HP001 4 hàng" pitchFamily="34" charset="0"/>
                <a:cs typeface="Times New Roman" pitchFamily="18" charset="0"/>
              </a:rPr>
              <a:t>có</a:t>
            </a:r>
            <a:r>
              <a:rPr lang="en-US" sz="32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HP001 4 hàng" pitchFamily="34" charset="0"/>
                <a:cs typeface="Times New Roman" pitchFamily="18" charset="0"/>
              </a:rPr>
              <a:t>hai</a:t>
            </a:r>
            <a:r>
              <a:rPr lang="en-US" sz="32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HP001 4 hàng" pitchFamily="34" charset="0"/>
                <a:cs typeface="Times New Roman" pitchFamily="18" charset="0"/>
              </a:rPr>
              <a:t>chữ</a:t>
            </a:r>
            <a:r>
              <a:rPr lang="en-US" sz="32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HP001 4 hàng" pitchFamily="34" charset="0"/>
                <a:cs typeface="Times New Roman" pitchFamily="18" charset="0"/>
              </a:rPr>
              <a:t>số</a:t>
            </a:r>
            <a:endParaRPr lang="en-US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D657CD-594C-4E1E-AC66-1388CEE6EF5A}"/>
              </a:ext>
            </a:extLst>
          </p:cNvPr>
          <p:cNvSpPr txBox="1"/>
          <p:nvPr/>
        </p:nvSpPr>
        <p:spPr>
          <a:xfrm>
            <a:off x="3171666" y="2902354"/>
            <a:ext cx="911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HP001 4 hàng" pitchFamily="34" charset="0"/>
                <a:cs typeface="Times New Roman" pitchFamily="18" charset="0"/>
              </a:rPr>
              <a:t>với</a:t>
            </a:r>
            <a:r>
              <a:rPr lang="en-US" sz="32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HP001 4 hàng" pitchFamily="34" charset="0"/>
                <a:cs typeface="Times New Roman" pitchFamily="18" charset="0"/>
              </a:rPr>
              <a:t>số</a:t>
            </a:r>
            <a:r>
              <a:rPr lang="en-US" sz="32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HP001 4 hàng" pitchFamily="34" charset="0"/>
                <a:cs typeface="Times New Roman" pitchFamily="18" charset="0"/>
              </a:rPr>
              <a:t>có</a:t>
            </a:r>
            <a:r>
              <a:rPr lang="en-US" sz="32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HP001 4 hàng" pitchFamily="34" charset="0"/>
                <a:cs typeface="Times New Roman" pitchFamily="18" charset="0"/>
              </a:rPr>
              <a:t>một</a:t>
            </a:r>
            <a:r>
              <a:rPr lang="en-US" sz="32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HP001 4 hàng" pitchFamily="34" charset="0"/>
                <a:cs typeface="Times New Roman" pitchFamily="18" charset="0"/>
              </a:rPr>
              <a:t>chữ</a:t>
            </a:r>
            <a:r>
              <a:rPr lang="en-US" sz="32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HP001 4 hàng" pitchFamily="34" charset="0"/>
                <a:cs typeface="Times New Roman" pitchFamily="18" charset="0"/>
              </a:rPr>
              <a:t>số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2062390" y="3528041"/>
            <a:ext cx="61802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HP001 4 hàng" pitchFamily="34" charset="0"/>
              </a:rPr>
              <a:t>Bài</a:t>
            </a:r>
            <a:r>
              <a:rPr lang="en-US" sz="3200" b="1" dirty="0" smtClean="0">
                <a:latin typeface="HP001 4 hàng" pitchFamily="34" charset="0"/>
              </a:rPr>
              <a:t> 2: </a:t>
            </a:r>
            <a:r>
              <a:rPr lang="en-US" sz="3200" b="1" dirty="0" err="1" smtClean="0">
                <a:latin typeface="HP001 4 hàng" pitchFamily="34" charset="0"/>
              </a:rPr>
              <a:t>Đặt</a:t>
            </a:r>
            <a:r>
              <a:rPr lang="en-US" sz="3200" b="1" dirty="0" smtClean="0">
                <a:latin typeface="HP001 4 hàng" pitchFamily="34" charset="0"/>
              </a:rPr>
              <a:t> </a:t>
            </a:r>
            <a:r>
              <a:rPr lang="en-US" sz="3200" b="1" dirty="0" err="1" smtClean="0">
                <a:latin typeface="HP001 4 hàng" pitchFamily="34" charset="0"/>
              </a:rPr>
              <a:t>tính</a:t>
            </a:r>
            <a:r>
              <a:rPr lang="en-US" sz="3200" b="1" dirty="0" smtClean="0">
                <a:latin typeface="HP001 4 hàng" pitchFamily="34" charset="0"/>
              </a:rPr>
              <a:t> </a:t>
            </a:r>
            <a:r>
              <a:rPr lang="en-US" sz="3200" b="1" dirty="0" err="1" smtClean="0">
                <a:latin typeface="HP001 4 hàng" pitchFamily="34" charset="0"/>
              </a:rPr>
              <a:t>rồi</a:t>
            </a:r>
            <a:r>
              <a:rPr lang="en-US" sz="3200" b="1" dirty="0" smtClean="0">
                <a:latin typeface="HP001 4 hàng" pitchFamily="34" charset="0"/>
              </a:rPr>
              <a:t> </a:t>
            </a:r>
            <a:r>
              <a:rPr lang="en-US" sz="3200" b="1" dirty="0" err="1" smtClean="0">
                <a:latin typeface="HP001 4 hàng" pitchFamily="34" charset="0"/>
              </a:rPr>
              <a:t>tính</a:t>
            </a:r>
            <a:r>
              <a:rPr lang="en-US" sz="3200" b="1" dirty="0" smtClean="0">
                <a:latin typeface="HP001 4 hàng" pitchFamily="34" charset="0"/>
              </a:rPr>
              <a:t>.</a:t>
            </a:r>
            <a:endParaRPr lang="en-US" sz="3200" b="1" dirty="0">
              <a:latin typeface="HP001 4 hàng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43340" y="4153728"/>
            <a:ext cx="8236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HP001 4 hàng" pitchFamily="34" charset="0"/>
              </a:rPr>
              <a:t>35</a:t>
            </a:r>
            <a:endParaRPr lang="en-US" sz="3200" b="1" dirty="0">
              <a:latin typeface="HP001 4 hàng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71890" y="4487027"/>
            <a:ext cx="4155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HP001 4 hàng" pitchFamily="34" charset="0"/>
              </a:rPr>
              <a:t>+</a:t>
            </a:r>
            <a:endParaRPr lang="en-US" sz="3200" b="1" dirty="0">
              <a:latin typeface="HP001 4 hàng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7435" y="4779496"/>
            <a:ext cx="8236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HP001 4 hàng" pitchFamily="34" charset="0"/>
              </a:rPr>
              <a:t>6</a:t>
            </a:r>
            <a:endParaRPr lang="en-US" sz="3200" b="1" dirty="0">
              <a:latin typeface="HP001 4 hàng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986190" y="5267325"/>
            <a:ext cx="82368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062390" y="5386051"/>
            <a:ext cx="8236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HP001 4 hàng" pitchFamily="34" charset="0"/>
              </a:rPr>
              <a:t>41</a:t>
            </a:r>
            <a:endParaRPr lang="en-US" sz="32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721411" y="4150553"/>
            <a:ext cx="1239230" cy="1817098"/>
            <a:chOff x="1871890" y="4153728"/>
            <a:chExt cx="1239230" cy="1817098"/>
          </a:xfrm>
        </p:grpSpPr>
        <p:sp>
          <p:nvSpPr>
            <p:cNvPr id="16" name="TextBox 15"/>
            <p:cNvSpPr txBox="1"/>
            <p:nvPr/>
          </p:nvSpPr>
          <p:spPr>
            <a:xfrm>
              <a:off x="2043340" y="4153728"/>
              <a:ext cx="8236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latin typeface="HP001 4 hàng" pitchFamily="34" charset="0"/>
                </a:rPr>
                <a:t>47</a:t>
              </a:r>
              <a:endParaRPr lang="en-US" sz="3200" b="1" dirty="0">
                <a:latin typeface="HP001 4 hàng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871890" y="4487027"/>
              <a:ext cx="41554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latin typeface="HP001 4 hàng" pitchFamily="34" charset="0"/>
                </a:rPr>
                <a:t>+</a:t>
              </a:r>
              <a:endParaRPr lang="en-US" sz="3200" b="1" dirty="0">
                <a:latin typeface="HP001 4 hàng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287435" y="4779496"/>
              <a:ext cx="8236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latin typeface="HP001 4 hàng" pitchFamily="34" charset="0"/>
                </a:rPr>
                <a:t>8</a:t>
              </a:r>
              <a:endParaRPr lang="en-US" sz="3200" b="1" dirty="0">
                <a:latin typeface="HP001 4 hàng" pitchFamily="34" charset="0"/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1986190" y="5267325"/>
              <a:ext cx="823685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2062390" y="5386051"/>
              <a:ext cx="8236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HP001 4 hàng" pitchFamily="34" charset="0"/>
                </a:rPr>
                <a:t>……</a:t>
              </a:r>
              <a:endParaRPr lang="en-US" sz="3200" b="1" dirty="0">
                <a:solidFill>
                  <a:srgbClr val="FF0000"/>
                </a:solidFill>
                <a:latin typeface="HP001 4 hàng" pitchFamily="34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575331" y="4150553"/>
            <a:ext cx="1239230" cy="1817098"/>
            <a:chOff x="1871890" y="4153728"/>
            <a:chExt cx="1239230" cy="1817098"/>
          </a:xfrm>
        </p:grpSpPr>
        <p:sp>
          <p:nvSpPr>
            <p:cNvPr id="34" name="TextBox 33"/>
            <p:cNvSpPr txBox="1"/>
            <p:nvPr/>
          </p:nvSpPr>
          <p:spPr>
            <a:xfrm>
              <a:off x="2043340" y="4153728"/>
              <a:ext cx="8236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latin typeface="HP001 4 hàng" pitchFamily="34" charset="0"/>
                </a:rPr>
                <a:t>89</a:t>
              </a:r>
              <a:endParaRPr lang="en-US" sz="3200" b="1" dirty="0">
                <a:latin typeface="HP001 4 hàng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871890" y="4487027"/>
              <a:ext cx="41554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latin typeface="HP001 4 hàng" pitchFamily="34" charset="0"/>
                </a:rPr>
                <a:t>+</a:t>
              </a:r>
              <a:endParaRPr lang="en-US" sz="3200" b="1" dirty="0">
                <a:latin typeface="HP001 4 hàng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287435" y="4779496"/>
              <a:ext cx="8236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latin typeface="HP001 4 hàng" pitchFamily="34" charset="0"/>
                </a:rPr>
                <a:t>2</a:t>
              </a:r>
              <a:endParaRPr lang="en-US" sz="3200" b="1" dirty="0">
                <a:latin typeface="HP001 4 hàng" pitchFamily="34" charset="0"/>
              </a:endParaRPr>
            </a:p>
          </p:txBody>
        </p:sp>
        <p:cxnSp>
          <p:nvCxnSpPr>
            <p:cNvPr id="37" name="Straight Connector 36"/>
            <p:cNvCxnSpPr/>
            <p:nvPr/>
          </p:nvCxnSpPr>
          <p:spPr>
            <a:xfrm>
              <a:off x="1986190" y="5267325"/>
              <a:ext cx="823685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2062390" y="5386051"/>
              <a:ext cx="8236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HP001 4 hàng" pitchFamily="34" charset="0"/>
                </a:rPr>
                <a:t>……</a:t>
              </a:r>
              <a:endParaRPr lang="en-US" sz="3200" b="1" dirty="0">
                <a:solidFill>
                  <a:srgbClr val="FF0000"/>
                </a:solidFill>
                <a:latin typeface="HP001 4 hàng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7432617" y="4145011"/>
            <a:ext cx="1239230" cy="1817098"/>
            <a:chOff x="1871890" y="4153728"/>
            <a:chExt cx="1239230" cy="1817098"/>
          </a:xfrm>
        </p:grpSpPr>
        <p:sp>
          <p:nvSpPr>
            <p:cNvPr id="40" name="TextBox 39"/>
            <p:cNvSpPr txBox="1"/>
            <p:nvPr/>
          </p:nvSpPr>
          <p:spPr>
            <a:xfrm>
              <a:off x="2043340" y="4153728"/>
              <a:ext cx="8236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latin typeface="HP001 4 hàng" pitchFamily="34" charset="0"/>
                </a:rPr>
                <a:t>63</a:t>
              </a:r>
              <a:endParaRPr lang="en-US" sz="3200" b="1" dirty="0">
                <a:latin typeface="HP001 4 hàng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871890" y="4487027"/>
              <a:ext cx="41554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latin typeface="HP001 4 hàng" pitchFamily="34" charset="0"/>
                </a:rPr>
                <a:t>+</a:t>
              </a:r>
              <a:endParaRPr lang="en-US" sz="3200" b="1" dirty="0">
                <a:latin typeface="HP001 4 hàng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287435" y="4779496"/>
              <a:ext cx="8236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latin typeface="HP001 4 hàng" pitchFamily="34" charset="0"/>
                </a:rPr>
                <a:t>9</a:t>
              </a:r>
              <a:endParaRPr lang="en-US" sz="3200" b="1" dirty="0">
                <a:latin typeface="HP001 4 hàng" pitchFamily="34" charset="0"/>
              </a:endParaRPr>
            </a:p>
          </p:txBody>
        </p:sp>
        <p:cxnSp>
          <p:nvCxnSpPr>
            <p:cNvPr id="43" name="Straight Connector 42"/>
            <p:cNvCxnSpPr/>
            <p:nvPr/>
          </p:nvCxnSpPr>
          <p:spPr>
            <a:xfrm>
              <a:off x="1986190" y="5267325"/>
              <a:ext cx="823685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2062390" y="5386051"/>
              <a:ext cx="8236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HP001 4 hàng" pitchFamily="34" charset="0"/>
                </a:rPr>
                <a:t>……</a:t>
              </a:r>
              <a:endParaRPr lang="en-US" sz="3200" b="1" dirty="0">
                <a:solidFill>
                  <a:srgbClr val="FF0000"/>
                </a:solidFill>
                <a:latin typeface="HP001 4 hàng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4109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681"/>
          <a:stretch/>
        </p:blipFill>
        <p:spPr>
          <a:xfrm>
            <a:off x="467739" y="242177"/>
            <a:ext cx="10966114" cy="61432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62390" y="1064482"/>
            <a:ext cx="88476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HP001 4 hàng" pitchFamily="34" charset="0"/>
              </a:rPr>
              <a:t>Thứ</a:t>
            </a:r>
            <a:r>
              <a:rPr lang="en-US" sz="3200" b="1" dirty="0">
                <a:latin typeface="HP001 4 hàng" pitchFamily="34" charset="0"/>
              </a:rPr>
              <a:t> </a:t>
            </a:r>
            <a:r>
              <a:rPr lang="en-US" sz="3200" b="1" dirty="0" err="1">
                <a:latin typeface="HP001 4 hàng" pitchFamily="34" charset="0"/>
              </a:rPr>
              <a:t>ba</a:t>
            </a:r>
            <a:r>
              <a:rPr lang="en-US" sz="3200" b="1" dirty="0">
                <a:latin typeface="HP001 4 hàng" pitchFamily="34" charset="0"/>
              </a:rPr>
              <a:t> </a:t>
            </a:r>
            <a:r>
              <a:rPr lang="en-US" sz="3200" b="1" dirty="0" err="1">
                <a:latin typeface="HP001 4 hàng" pitchFamily="34" charset="0"/>
              </a:rPr>
              <a:t>ngày</a:t>
            </a:r>
            <a:r>
              <a:rPr lang="en-US" sz="3200" b="1" dirty="0">
                <a:latin typeface="HP001 4 hàng" pitchFamily="34" charset="0"/>
              </a:rPr>
              <a:t> </a:t>
            </a:r>
            <a:r>
              <a:rPr lang="en-US" sz="3200" b="1" dirty="0" smtClean="0">
                <a:latin typeface="HP001 4 hàng" pitchFamily="34" charset="0"/>
              </a:rPr>
              <a:t>9 </a:t>
            </a:r>
            <a:r>
              <a:rPr lang="en-US" sz="3200" b="1" dirty="0" err="1">
                <a:latin typeface="HP001 4 hàng" pitchFamily="34" charset="0"/>
              </a:rPr>
              <a:t>tháng</a:t>
            </a:r>
            <a:r>
              <a:rPr lang="en-US" sz="3200" b="1" dirty="0">
                <a:latin typeface="HP001 4 hàng" pitchFamily="34" charset="0"/>
              </a:rPr>
              <a:t>  11 </a:t>
            </a:r>
            <a:r>
              <a:rPr lang="en-US" sz="3200" b="1" dirty="0" err="1" smtClean="0">
                <a:latin typeface="HP001 4 hàng" pitchFamily="34" charset="0"/>
              </a:rPr>
              <a:t>năm</a:t>
            </a:r>
            <a:r>
              <a:rPr lang="en-US" sz="3200" b="1" dirty="0" smtClean="0">
                <a:latin typeface="HP001 4 hàng" pitchFamily="34" charset="0"/>
              </a:rPr>
              <a:t> </a:t>
            </a:r>
            <a:r>
              <a:rPr lang="en-US" sz="3200" b="1" dirty="0">
                <a:latin typeface="HP001 4 hàng" pitchFamily="34" charset="0"/>
              </a:rPr>
              <a:t>2021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21138" y="1677106"/>
            <a:ext cx="23352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HP001 4 hàng" pitchFamily="34" charset="0"/>
              </a:rPr>
              <a:t>Toán</a:t>
            </a:r>
            <a:endParaRPr lang="en-US" sz="3200" b="1" dirty="0">
              <a:latin typeface="HP001 4 hàng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03022" y="2276667"/>
            <a:ext cx="911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HP001 4 hàng" pitchFamily="34" charset="0"/>
                <a:cs typeface="Times New Roman" pitchFamily="18" charset="0"/>
              </a:rPr>
              <a:t>Bài</a:t>
            </a:r>
            <a:r>
              <a:rPr lang="en-US" sz="3200" b="1" dirty="0">
                <a:latin typeface="HP001 4 hàng" pitchFamily="34" charset="0"/>
                <a:cs typeface="Times New Roman" pitchFamily="18" charset="0"/>
              </a:rPr>
              <a:t> 19: </a:t>
            </a:r>
            <a:r>
              <a:rPr lang="en-US" sz="3200" b="1" dirty="0" err="1">
                <a:latin typeface="HP001 4 hàng" pitchFamily="34" charset="0"/>
                <a:cs typeface="Times New Roman" pitchFamily="18" charset="0"/>
              </a:rPr>
              <a:t>Phép</a:t>
            </a:r>
            <a:r>
              <a:rPr lang="en-US" sz="32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HP001 4 hàng" pitchFamily="34" charset="0"/>
                <a:cs typeface="Times New Roman" pitchFamily="18" charset="0"/>
              </a:rPr>
              <a:t>cộng</a:t>
            </a:r>
            <a:r>
              <a:rPr lang="en-US" sz="3200" b="1" dirty="0">
                <a:latin typeface="HP001 4 hàng" pitchFamily="34" charset="0"/>
                <a:cs typeface="Times New Roman" pitchFamily="18" charset="0"/>
              </a:rPr>
              <a:t> (</a:t>
            </a:r>
            <a:r>
              <a:rPr lang="en-US" sz="3200" b="1" dirty="0" err="1">
                <a:latin typeface="HP001 4 hàng" pitchFamily="34" charset="0"/>
                <a:cs typeface="Times New Roman" pitchFamily="18" charset="0"/>
              </a:rPr>
              <a:t>có</a:t>
            </a:r>
            <a:r>
              <a:rPr lang="en-US" sz="32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HP001 4 hàng" pitchFamily="34" charset="0"/>
                <a:cs typeface="Times New Roman" pitchFamily="18" charset="0"/>
              </a:rPr>
              <a:t>nhớ</a:t>
            </a:r>
            <a:r>
              <a:rPr lang="en-US" sz="3200" b="1" dirty="0">
                <a:latin typeface="HP001 4 hàng" pitchFamily="34" charset="0"/>
                <a:cs typeface="Times New Roman" pitchFamily="18" charset="0"/>
              </a:rPr>
              <a:t>) </a:t>
            </a:r>
            <a:r>
              <a:rPr lang="en-US" sz="3200" b="1" dirty="0" err="1">
                <a:latin typeface="HP001 4 hàng" pitchFamily="34" charset="0"/>
                <a:cs typeface="Times New Roman" pitchFamily="18" charset="0"/>
              </a:rPr>
              <a:t>số</a:t>
            </a:r>
            <a:r>
              <a:rPr lang="en-US" sz="32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HP001 4 hàng" pitchFamily="34" charset="0"/>
                <a:cs typeface="Times New Roman" pitchFamily="18" charset="0"/>
              </a:rPr>
              <a:t>có</a:t>
            </a:r>
            <a:r>
              <a:rPr lang="en-US" sz="32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HP001 4 hàng" pitchFamily="34" charset="0"/>
                <a:cs typeface="Times New Roman" pitchFamily="18" charset="0"/>
              </a:rPr>
              <a:t>hai</a:t>
            </a:r>
            <a:r>
              <a:rPr lang="en-US" sz="32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HP001 4 hàng" pitchFamily="34" charset="0"/>
                <a:cs typeface="Times New Roman" pitchFamily="18" charset="0"/>
              </a:rPr>
              <a:t>chữ</a:t>
            </a:r>
            <a:r>
              <a:rPr lang="en-US" sz="32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HP001 4 hàng" pitchFamily="34" charset="0"/>
                <a:cs typeface="Times New Roman" pitchFamily="18" charset="0"/>
              </a:rPr>
              <a:t>số</a:t>
            </a:r>
            <a:endParaRPr lang="en-US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D657CD-594C-4E1E-AC66-1388CEE6EF5A}"/>
              </a:ext>
            </a:extLst>
          </p:cNvPr>
          <p:cNvSpPr txBox="1"/>
          <p:nvPr/>
        </p:nvSpPr>
        <p:spPr>
          <a:xfrm>
            <a:off x="3171666" y="2902354"/>
            <a:ext cx="911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HP001 4 hàng" pitchFamily="34" charset="0"/>
                <a:cs typeface="Times New Roman" pitchFamily="18" charset="0"/>
              </a:rPr>
              <a:t>với</a:t>
            </a:r>
            <a:r>
              <a:rPr lang="en-US" sz="32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HP001 4 hàng" pitchFamily="34" charset="0"/>
                <a:cs typeface="Times New Roman" pitchFamily="18" charset="0"/>
              </a:rPr>
              <a:t>số</a:t>
            </a:r>
            <a:r>
              <a:rPr lang="en-US" sz="32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HP001 4 hàng" pitchFamily="34" charset="0"/>
                <a:cs typeface="Times New Roman" pitchFamily="18" charset="0"/>
              </a:rPr>
              <a:t>có</a:t>
            </a:r>
            <a:r>
              <a:rPr lang="en-US" sz="32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HP001 4 hàng" pitchFamily="34" charset="0"/>
                <a:cs typeface="Times New Roman" pitchFamily="18" charset="0"/>
              </a:rPr>
              <a:t>một</a:t>
            </a:r>
            <a:r>
              <a:rPr lang="en-US" sz="32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HP001 4 hàng" pitchFamily="34" charset="0"/>
                <a:cs typeface="Times New Roman" pitchFamily="18" charset="0"/>
              </a:rPr>
              <a:t>chữ</a:t>
            </a:r>
            <a:r>
              <a:rPr lang="en-US" sz="32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HP001 4 hàng" pitchFamily="34" charset="0"/>
                <a:cs typeface="Times New Roman" pitchFamily="18" charset="0"/>
              </a:rPr>
              <a:t>số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2062390" y="3528041"/>
            <a:ext cx="61802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HP001 4 hàng" pitchFamily="34" charset="0"/>
              </a:rPr>
              <a:t>Bài</a:t>
            </a:r>
            <a:r>
              <a:rPr lang="en-US" sz="3200" b="1" dirty="0" smtClean="0">
                <a:latin typeface="HP001 4 hàng" pitchFamily="34" charset="0"/>
              </a:rPr>
              <a:t> 2: </a:t>
            </a:r>
            <a:r>
              <a:rPr lang="en-US" sz="3200" b="1" dirty="0" err="1" smtClean="0">
                <a:latin typeface="HP001 4 hàng" pitchFamily="34" charset="0"/>
              </a:rPr>
              <a:t>Đặt</a:t>
            </a:r>
            <a:r>
              <a:rPr lang="en-US" sz="3200" b="1" dirty="0" smtClean="0">
                <a:latin typeface="HP001 4 hàng" pitchFamily="34" charset="0"/>
              </a:rPr>
              <a:t> </a:t>
            </a:r>
            <a:r>
              <a:rPr lang="en-US" sz="3200" b="1" dirty="0" err="1" smtClean="0">
                <a:latin typeface="HP001 4 hàng" pitchFamily="34" charset="0"/>
              </a:rPr>
              <a:t>tính</a:t>
            </a:r>
            <a:r>
              <a:rPr lang="en-US" sz="3200" b="1" dirty="0" smtClean="0">
                <a:latin typeface="HP001 4 hàng" pitchFamily="34" charset="0"/>
              </a:rPr>
              <a:t> </a:t>
            </a:r>
            <a:r>
              <a:rPr lang="en-US" sz="3200" b="1" dirty="0" err="1" smtClean="0">
                <a:latin typeface="HP001 4 hàng" pitchFamily="34" charset="0"/>
              </a:rPr>
              <a:t>rồi</a:t>
            </a:r>
            <a:r>
              <a:rPr lang="en-US" sz="3200" b="1" dirty="0" smtClean="0">
                <a:latin typeface="HP001 4 hàng" pitchFamily="34" charset="0"/>
              </a:rPr>
              <a:t> </a:t>
            </a:r>
            <a:r>
              <a:rPr lang="en-US" sz="3200" b="1" dirty="0" err="1" smtClean="0">
                <a:latin typeface="HP001 4 hàng" pitchFamily="34" charset="0"/>
              </a:rPr>
              <a:t>tính</a:t>
            </a:r>
            <a:r>
              <a:rPr lang="en-US" sz="3200" b="1" dirty="0" smtClean="0">
                <a:latin typeface="HP001 4 hàng" pitchFamily="34" charset="0"/>
              </a:rPr>
              <a:t>.</a:t>
            </a:r>
            <a:endParaRPr lang="en-US" sz="3200" b="1" dirty="0">
              <a:latin typeface="HP001 4 hàng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43340" y="4153728"/>
            <a:ext cx="8236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HP001 4 hàng" pitchFamily="34" charset="0"/>
              </a:rPr>
              <a:t>35</a:t>
            </a:r>
            <a:endParaRPr lang="en-US" sz="3200" b="1" dirty="0">
              <a:latin typeface="HP001 4 hàng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71890" y="4487027"/>
            <a:ext cx="4155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HP001 4 hàng" pitchFamily="34" charset="0"/>
              </a:rPr>
              <a:t>+</a:t>
            </a:r>
            <a:endParaRPr lang="en-US" sz="3200" b="1" dirty="0">
              <a:latin typeface="HP001 4 hàng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7435" y="4779496"/>
            <a:ext cx="8236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HP001 4 hàng" pitchFamily="34" charset="0"/>
              </a:rPr>
              <a:t>6</a:t>
            </a:r>
            <a:endParaRPr lang="en-US" sz="3200" b="1" dirty="0">
              <a:latin typeface="HP001 4 hàng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986190" y="5267325"/>
            <a:ext cx="82368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062390" y="5386051"/>
            <a:ext cx="8236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HP001 4 hàng" pitchFamily="34" charset="0"/>
              </a:rPr>
              <a:t>41</a:t>
            </a:r>
            <a:endParaRPr lang="en-US" sz="32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721411" y="4150553"/>
            <a:ext cx="1239230" cy="1817098"/>
            <a:chOff x="1871890" y="4153728"/>
            <a:chExt cx="1239230" cy="1817098"/>
          </a:xfrm>
        </p:grpSpPr>
        <p:sp>
          <p:nvSpPr>
            <p:cNvPr id="16" name="TextBox 15"/>
            <p:cNvSpPr txBox="1"/>
            <p:nvPr/>
          </p:nvSpPr>
          <p:spPr>
            <a:xfrm>
              <a:off x="2043340" y="4153728"/>
              <a:ext cx="8236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latin typeface="HP001 4 hàng" pitchFamily="34" charset="0"/>
                </a:rPr>
                <a:t>47</a:t>
              </a:r>
              <a:endParaRPr lang="en-US" sz="3200" b="1" dirty="0">
                <a:latin typeface="HP001 4 hàng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871890" y="4487027"/>
              <a:ext cx="41554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latin typeface="HP001 4 hàng" pitchFamily="34" charset="0"/>
                </a:rPr>
                <a:t>+</a:t>
              </a:r>
              <a:endParaRPr lang="en-US" sz="3200" b="1" dirty="0">
                <a:latin typeface="HP001 4 hàng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287435" y="4779496"/>
              <a:ext cx="8236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latin typeface="HP001 4 hàng" pitchFamily="34" charset="0"/>
                </a:rPr>
                <a:t>8</a:t>
              </a:r>
              <a:endParaRPr lang="en-US" sz="3200" b="1" dirty="0">
                <a:latin typeface="HP001 4 hàng" pitchFamily="34" charset="0"/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1986190" y="5267325"/>
              <a:ext cx="823685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2062390" y="5386051"/>
              <a:ext cx="8236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HP001 4 hàng" pitchFamily="34" charset="0"/>
                </a:rPr>
                <a:t>55</a:t>
              </a:r>
              <a:endParaRPr lang="en-US" sz="3200" b="1" dirty="0">
                <a:solidFill>
                  <a:srgbClr val="FF0000"/>
                </a:solidFill>
                <a:latin typeface="HP001 4 hàng" pitchFamily="34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575331" y="4150553"/>
            <a:ext cx="1239230" cy="1817098"/>
            <a:chOff x="1871890" y="4153728"/>
            <a:chExt cx="1239230" cy="1817098"/>
          </a:xfrm>
        </p:grpSpPr>
        <p:sp>
          <p:nvSpPr>
            <p:cNvPr id="38" name="TextBox 37"/>
            <p:cNvSpPr txBox="1"/>
            <p:nvPr/>
          </p:nvSpPr>
          <p:spPr>
            <a:xfrm>
              <a:off x="2087790" y="5386051"/>
              <a:ext cx="91436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1" dirty="0" smtClean="0">
                  <a:solidFill>
                    <a:srgbClr val="FF0000"/>
                  </a:solidFill>
                  <a:latin typeface="HP001 4 hàng" pitchFamily="34" charset="0"/>
                </a:rPr>
                <a:t>91</a:t>
              </a:r>
              <a:endParaRPr lang="en-US" sz="3200" b="1" dirty="0">
                <a:solidFill>
                  <a:srgbClr val="FF0000"/>
                </a:solidFill>
                <a:latin typeface="HP001 4 hàng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043340" y="4153728"/>
              <a:ext cx="8236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latin typeface="HP001 4 hàng" pitchFamily="34" charset="0"/>
                </a:rPr>
                <a:t>89</a:t>
              </a:r>
              <a:endParaRPr lang="en-US" sz="3200" b="1" dirty="0">
                <a:latin typeface="HP001 4 hàng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871890" y="4487027"/>
              <a:ext cx="41554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latin typeface="HP001 4 hàng" pitchFamily="34" charset="0"/>
                </a:rPr>
                <a:t>+</a:t>
              </a:r>
              <a:endParaRPr lang="en-US" sz="3200" b="1" dirty="0">
                <a:latin typeface="HP001 4 hàng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287435" y="4779496"/>
              <a:ext cx="8236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latin typeface="HP001 4 hàng" pitchFamily="34" charset="0"/>
                </a:rPr>
                <a:t>2</a:t>
              </a:r>
              <a:endParaRPr lang="en-US" sz="3200" b="1" dirty="0">
                <a:latin typeface="HP001 4 hàng" pitchFamily="34" charset="0"/>
              </a:endParaRPr>
            </a:p>
          </p:txBody>
        </p:sp>
        <p:cxnSp>
          <p:nvCxnSpPr>
            <p:cNvPr id="37" name="Straight Connector 36"/>
            <p:cNvCxnSpPr/>
            <p:nvPr/>
          </p:nvCxnSpPr>
          <p:spPr>
            <a:xfrm>
              <a:off x="1986190" y="5267325"/>
              <a:ext cx="823685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>
            <a:off x="7432617" y="4145011"/>
            <a:ext cx="1239230" cy="1817098"/>
            <a:chOff x="1871890" y="4153728"/>
            <a:chExt cx="1239230" cy="1817098"/>
          </a:xfrm>
        </p:grpSpPr>
        <p:sp>
          <p:nvSpPr>
            <p:cNvPr id="40" name="TextBox 39"/>
            <p:cNvSpPr txBox="1"/>
            <p:nvPr/>
          </p:nvSpPr>
          <p:spPr>
            <a:xfrm>
              <a:off x="2043340" y="4153728"/>
              <a:ext cx="8236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latin typeface="HP001 4 hàng" pitchFamily="34" charset="0"/>
                </a:rPr>
                <a:t>63</a:t>
              </a:r>
              <a:endParaRPr lang="en-US" sz="3200" b="1" dirty="0">
                <a:latin typeface="HP001 4 hàng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871890" y="4487027"/>
              <a:ext cx="41554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latin typeface="HP001 4 hàng" pitchFamily="34" charset="0"/>
                </a:rPr>
                <a:t>+</a:t>
              </a:r>
              <a:endParaRPr lang="en-US" sz="3200" b="1" dirty="0">
                <a:latin typeface="HP001 4 hàng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287435" y="4779496"/>
              <a:ext cx="8236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latin typeface="HP001 4 hàng" pitchFamily="34" charset="0"/>
                </a:rPr>
                <a:t>9</a:t>
              </a:r>
              <a:endParaRPr lang="en-US" sz="3200" b="1" dirty="0">
                <a:latin typeface="HP001 4 hàng" pitchFamily="34" charset="0"/>
              </a:endParaRPr>
            </a:p>
          </p:txBody>
        </p:sp>
        <p:cxnSp>
          <p:nvCxnSpPr>
            <p:cNvPr id="43" name="Straight Connector 42"/>
            <p:cNvCxnSpPr/>
            <p:nvPr/>
          </p:nvCxnSpPr>
          <p:spPr>
            <a:xfrm>
              <a:off x="1986190" y="5267325"/>
              <a:ext cx="823685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2036990" y="5386051"/>
              <a:ext cx="8236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HP001 4 hàng" pitchFamily="34" charset="0"/>
                </a:rPr>
                <a:t>72</a:t>
              </a:r>
              <a:endParaRPr lang="en-US" sz="3200" b="1" dirty="0">
                <a:solidFill>
                  <a:srgbClr val="FF0000"/>
                </a:solidFill>
                <a:latin typeface="HP001 4 hàng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106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Không có mô tả.">
            <a:extLst>
              <a:ext uri="{FF2B5EF4-FFF2-40B4-BE49-F238E27FC236}">
                <a16:creationId xmlns:a16="http://schemas.microsoft.com/office/drawing/2014/main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Oval 32">
            <a:extLst>
              <a:ext uri="{FF2B5EF4-FFF2-40B4-BE49-F238E27FC236}">
                <a16:creationId xmlns:a16="http://schemas.microsoft.com/office/drawing/2014/main" id="{23BAEC0A-728B-419B-A246-319DBEA0C483}"/>
              </a:ext>
            </a:extLst>
          </p:cNvPr>
          <p:cNvSpPr/>
          <p:nvPr/>
        </p:nvSpPr>
        <p:spPr>
          <a:xfrm>
            <a:off x="964574" y="1617204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0F0ABB0-25E4-4BBE-93D8-144A8848751B}"/>
              </a:ext>
            </a:extLst>
          </p:cNvPr>
          <p:cNvSpPr txBox="1"/>
          <p:nvPr/>
        </p:nvSpPr>
        <p:spPr>
          <a:xfrm>
            <a:off x="1401896" y="1617204"/>
            <a:ext cx="2372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Đặt tính rồi tính.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9090579-792D-46A4-91E2-E9DBCD7176DD}"/>
              </a:ext>
            </a:extLst>
          </p:cNvPr>
          <p:cNvGrpSpPr/>
          <p:nvPr/>
        </p:nvGrpSpPr>
        <p:grpSpPr>
          <a:xfrm>
            <a:off x="1824226" y="1995019"/>
            <a:ext cx="7425291" cy="658838"/>
            <a:chOff x="1824226" y="3918823"/>
            <a:chExt cx="7425291" cy="658838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76DBC77-473A-4151-AC9F-B0B4F294C0B8}"/>
                </a:ext>
              </a:extLst>
            </p:cNvPr>
            <p:cNvSpPr/>
            <p:nvPr/>
          </p:nvSpPr>
          <p:spPr>
            <a:xfrm>
              <a:off x="1824226" y="3918826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35 + 6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4FFD7E61-25D5-4713-B340-9D2E01FE5C45}"/>
                </a:ext>
              </a:extLst>
            </p:cNvPr>
            <p:cNvSpPr/>
            <p:nvPr/>
          </p:nvSpPr>
          <p:spPr>
            <a:xfrm>
              <a:off x="3901137" y="3918825"/>
              <a:ext cx="1293944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47 +  8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733D48B-AB44-46AE-B348-90A00A2844F7}"/>
                </a:ext>
              </a:extLst>
            </p:cNvPr>
            <p:cNvSpPr/>
            <p:nvPr/>
          </p:nvSpPr>
          <p:spPr>
            <a:xfrm>
              <a:off x="5978048" y="3918824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89 + 2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B2E43E5D-BFE9-4AD8-91EF-2CF8A424DE14}"/>
                </a:ext>
              </a:extLst>
            </p:cNvPr>
            <p:cNvSpPr/>
            <p:nvPr/>
          </p:nvSpPr>
          <p:spPr>
            <a:xfrm>
              <a:off x="8054959" y="3918823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63 + 9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3E843FC-FEA4-4920-8794-1CECC53A473E}"/>
              </a:ext>
            </a:extLst>
          </p:cNvPr>
          <p:cNvGrpSpPr/>
          <p:nvPr/>
        </p:nvGrpSpPr>
        <p:grpSpPr>
          <a:xfrm>
            <a:off x="1923773" y="2497662"/>
            <a:ext cx="837249" cy="1312215"/>
            <a:chOff x="1933616" y="4498692"/>
            <a:chExt cx="837249" cy="1312215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E65129B-7FEC-4771-B773-D3E5118FE097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35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6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4DC7A6D-6497-4FE4-B801-7754E0F6918C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DFD27662-6378-4712-B559-0D2EE6623139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A02F537-5E9B-46DC-911D-421C03342FCC}"/>
              </a:ext>
            </a:extLst>
          </p:cNvPr>
          <p:cNvGrpSpPr/>
          <p:nvPr/>
        </p:nvGrpSpPr>
        <p:grpSpPr>
          <a:xfrm>
            <a:off x="4006614" y="2490612"/>
            <a:ext cx="837249" cy="1312215"/>
            <a:chOff x="1933616" y="4498692"/>
            <a:chExt cx="837249" cy="1312215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40353F3-38CA-4884-9797-06D513575702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47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8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235A991A-FFBC-42F3-98CE-8F28E3A7C049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AC584229-F2D6-4872-AB0F-DC3FB94C39D3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29A6198-D524-4C61-9234-A00361B44319}"/>
              </a:ext>
            </a:extLst>
          </p:cNvPr>
          <p:cNvGrpSpPr/>
          <p:nvPr/>
        </p:nvGrpSpPr>
        <p:grpSpPr>
          <a:xfrm>
            <a:off x="6089455" y="2497662"/>
            <a:ext cx="837249" cy="1312215"/>
            <a:chOff x="1933616" y="4498692"/>
            <a:chExt cx="837249" cy="1312215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23282818-12AA-478C-9B89-8B8DD0C7A5B5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89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2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5C24C73D-AC53-44BB-9FAB-CD6648DFD8A9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47B6C13E-3AF8-43C7-A61E-986C274A911B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E527694-7480-44EE-AE97-C1D6990897F3}"/>
              </a:ext>
            </a:extLst>
          </p:cNvPr>
          <p:cNvGrpSpPr/>
          <p:nvPr/>
        </p:nvGrpSpPr>
        <p:grpSpPr>
          <a:xfrm>
            <a:off x="8172296" y="2490612"/>
            <a:ext cx="837249" cy="1312215"/>
            <a:chOff x="1933616" y="4498692"/>
            <a:chExt cx="837249" cy="1312215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057DFEC3-50A3-46C7-BF5A-F53F39D24C7E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63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9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321C8703-564D-4DB9-AA09-A54703CFFA95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93BE1E78-BF51-4A44-BC01-941E522216B9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1355D2EB-2B08-4837-B688-548526876E80}"/>
              </a:ext>
            </a:extLst>
          </p:cNvPr>
          <p:cNvSpPr txBox="1"/>
          <p:nvPr/>
        </p:nvSpPr>
        <p:spPr>
          <a:xfrm>
            <a:off x="2121103" y="3838754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41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F765C4E-0F2E-4917-AAE0-BA3781C943E6}"/>
              </a:ext>
            </a:extLst>
          </p:cNvPr>
          <p:cNvSpPr txBox="1"/>
          <p:nvPr/>
        </p:nvSpPr>
        <p:spPr>
          <a:xfrm>
            <a:off x="4203944" y="380787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55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5DA11E0-6AD8-4C03-A91D-0F76329DA32F}"/>
              </a:ext>
            </a:extLst>
          </p:cNvPr>
          <p:cNvSpPr txBox="1"/>
          <p:nvPr/>
        </p:nvSpPr>
        <p:spPr>
          <a:xfrm>
            <a:off x="6286785" y="3838752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91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D5B7C1E-F19F-43F4-969D-2659B2DD78FA}"/>
              </a:ext>
            </a:extLst>
          </p:cNvPr>
          <p:cNvSpPr txBox="1"/>
          <p:nvPr/>
        </p:nvSpPr>
        <p:spPr>
          <a:xfrm>
            <a:off x="8369626" y="3838753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72</a:t>
            </a:r>
          </a:p>
        </p:txBody>
      </p:sp>
    </p:spTree>
    <p:extLst>
      <p:ext uri="{BB962C8B-B14F-4D97-AF65-F5344CB8AC3E}">
        <p14:creationId xmlns:p14="http://schemas.microsoft.com/office/powerpoint/2010/main" val="387240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/>
      <p:bldP spid="57" grpId="0"/>
      <p:bldP spid="58" grpId="0"/>
      <p:bldP spid="59" grpId="0"/>
      <p:bldP spid="6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Không có mô tả.">
            <a:extLst>
              <a:ext uri="{FF2B5EF4-FFF2-40B4-BE49-F238E27FC236}">
                <a16:creationId xmlns:a16="http://schemas.microsoft.com/office/drawing/2014/main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3EA1F3E-5853-47D1-BC70-F3C5656E2117}"/>
              </a:ext>
            </a:extLst>
          </p:cNvPr>
          <p:cNvSpPr/>
          <p:nvPr/>
        </p:nvSpPr>
        <p:spPr>
          <a:xfrm>
            <a:off x="974183" y="136339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411738" y="1363397"/>
            <a:ext cx="39878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Mỗi chum đựng số lít nước là kết quả của phép tính ghi trên chum. Hỏi chum nào đựng nhiều nước nhất?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27A61E9-401A-4545-9F25-DF26DF39450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1650"/>
          <a:stretch/>
        </p:blipFill>
        <p:spPr>
          <a:xfrm>
            <a:off x="5877109" y="301797"/>
            <a:ext cx="4943554" cy="320104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C520034-BFFB-4E48-8B4C-2C79F01902B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8760" r="66128" b="23202"/>
          <a:stretch/>
        </p:blipFill>
        <p:spPr>
          <a:xfrm>
            <a:off x="1699869" y="3000215"/>
            <a:ext cx="1274943" cy="1686085"/>
          </a:xfrm>
          <a:prstGeom prst="rect">
            <a:avLst/>
          </a:prstGeom>
        </p:spPr>
      </p:pic>
      <p:sp>
        <p:nvSpPr>
          <p:cNvPr id="61" name="Rectangle 60">
            <a:extLst>
              <a:ext uri="{FF2B5EF4-FFF2-40B4-BE49-F238E27FC236}">
                <a16:creationId xmlns:a16="http://schemas.microsoft.com/office/drawing/2014/main" id="{D5561E30-5BFF-4763-848C-C7F6359A2E8F}"/>
              </a:ext>
            </a:extLst>
          </p:cNvPr>
          <p:cNvSpPr/>
          <p:nvPr/>
        </p:nvSpPr>
        <p:spPr>
          <a:xfrm>
            <a:off x="1195345" y="4612857"/>
            <a:ext cx="2558714" cy="66909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59</a:t>
            </a:r>
            <a:r>
              <a:rPr lang="vi-VN" sz="2800" i="1" dirty="0"/>
              <a:t>l + 9l </a:t>
            </a:r>
            <a:r>
              <a:rPr lang="vi-VN" sz="2800" dirty="0"/>
              <a:t>=        </a:t>
            </a:r>
            <a:r>
              <a:rPr lang="vi-VN" sz="2800" i="1" dirty="0"/>
              <a:t> </a:t>
            </a:r>
            <a:endParaRPr lang="vi-VN" sz="2800" dirty="0">
              <a:latin typeface="Corbel" panose="020B050302020402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830F96F-A1D6-41A5-8EFB-4E2B08B78942}"/>
              </a:ext>
            </a:extLst>
          </p:cNvPr>
          <p:cNvSpPr txBox="1"/>
          <p:nvPr/>
        </p:nvSpPr>
        <p:spPr>
          <a:xfrm>
            <a:off x="2804142" y="4697176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68</a:t>
            </a:r>
            <a:r>
              <a:rPr lang="vi-VN" sz="3200" b="1" i="1" dirty="0">
                <a:solidFill>
                  <a:srgbClr val="FF0000"/>
                </a:solidFill>
              </a:rPr>
              <a:t>l</a:t>
            </a:r>
            <a:endParaRPr lang="vi-VN" sz="3200" b="1" dirty="0">
              <a:solidFill>
                <a:srgbClr val="FF0000"/>
              </a:solidFill>
            </a:endParaRP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EDF4C23F-BB2F-425C-8B81-7CC1A0F120B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5203" t="1738" r="30925" b="22979"/>
          <a:stretch/>
        </p:blipFill>
        <p:spPr>
          <a:xfrm>
            <a:off x="4775337" y="2791965"/>
            <a:ext cx="1274943" cy="1865647"/>
          </a:xfrm>
          <a:prstGeom prst="rect">
            <a:avLst/>
          </a:prstGeom>
        </p:spPr>
      </p:pic>
      <p:sp>
        <p:nvSpPr>
          <p:cNvPr id="64" name="Rectangle 63">
            <a:extLst>
              <a:ext uri="{FF2B5EF4-FFF2-40B4-BE49-F238E27FC236}">
                <a16:creationId xmlns:a16="http://schemas.microsoft.com/office/drawing/2014/main" id="{42D1968C-C485-4972-A99C-6196D5FE4CC7}"/>
              </a:ext>
            </a:extLst>
          </p:cNvPr>
          <p:cNvSpPr/>
          <p:nvPr/>
        </p:nvSpPr>
        <p:spPr>
          <a:xfrm>
            <a:off x="4270813" y="4612857"/>
            <a:ext cx="2558714" cy="66909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61</a:t>
            </a:r>
            <a:r>
              <a:rPr lang="vi-VN" sz="2800" i="1" dirty="0"/>
              <a:t>l + 9l </a:t>
            </a:r>
            <a:r>
              <a:rPr lang="vi-VN" sz="2800" dirty="0"/>
              <a:t>=        </a:t>
            </a:r>
            <a:r>
              <a:rPr lang="vi-VN" sz="2800" i="1" dirty="0"/>
              <a:t> </a:t>
            </a:r>
            <a:endParaRPr lang="vi-VN" sz="2800" dirty="0">
              <a:latin typeface="Corbel" panose="020B0503020204020204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4812AEDA-E284-4E25-804F-A24C4DADB5C2}"/>
              </a:ext>
            </a:extLst>
          </p:cNvPr>
          <p:cNvSpPr txBox="1"/>
          <p:nvPr/>
        </p:nvSpPr>
        <p:spPr>
          <a:xfrm>
            <a:off x="5879610" y="4697176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70</a:t>
            </a:r>
            <a:r>
              <a:rPr lang="vi-VN" sz="3200" b="1" i="1" dirty="0">
                <a:solidFill>
                  <a:srgbClr val="FF0000"/>
                </a:solidFill>
              </a:rPr>
              <a:t>l</a:t>
            </a:r>
            <a:endParaRPr lang="vi-VN" sz="3200" b="1" dirty="0">
              <a:solidFill>
                <a:srgbClr val="FF0000"/>
              </a:solidFill>
            </a:endParaRPr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6A6E9D7F-01B8-4976-8537-854B70837CB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68839" t="7246" r="1298" b="24716"/>
          <a:stretch/>
        </p:blipFill>
        <p:spPr>
          <a:xfrm>
            <a:off x="8086725" y="3000215"/>
            <a:ext cx="1124047" cy="1686085"/>
          </a:xfrm>
          <a:prstGeom prst="rect">
            <a:avLst/>
          </a:prstGeom>
        </p:spPr>
      </p:pic>
      <p:sp>
        <p:nvSpPr>
          <p:cNvPr id="67" name="Rectangle 66">
            <a:extLst>
              <a:ext uri="{FF2B5EF4-FFF2-40B4-BE49-F238E27FC236}">
                <a16:creationId xmlns:a16="http://schemas.microsoft.com/office/drawing/2014/main" id="{0CBF2176-3329-4FCE-A421-86F55A6E9A11}"/>
              </a:ext>
            </a:extLst>
          </p:cNvPr>
          <p:cNvSpPr/>
          <p:nvPr/>
        </p:nvSpPr>
        <p:spPr>
          <a:xfrm>
            <a:off x="7407197" y="4612857"/>
            <a:ext cx="2459328" cy="66909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57</a:t>
            </a:r>
            <a:r>
              <a:rPr lang="vi-VN" sz="2800" i="1" dirty="0"/>
              <a:t>l + 4l </a:t>
            </a:r>
            <a:r>
              <a:rPr lang="vi-VN" sz="2800" dirty="0"/>
              <a:t>=       </a:t>
            </a:r>
            <a:r>
              <a:rPr lang="vi-VN" sz="2800" i="1" dirty="0"/>
              <a:t> </a:t>
            </a:r>
            <a:endParaRPr lang="vi-VN" sz="2800" dirty="0">
              <a:latin typeface="Corbel" panose="020B050302020402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626C709C-8F38-4F6E-8C74-1084D7B8D828}"/>
              </a:ext>
            </a:extLst>
          </p:cNvPr>
          <p:cNvSpPr txBox="1"/>
          <p:nvPr/>
        </p:nvSpPr>
        <p:spPr>
          <a:xfrm>
            <a:off x="9015994" y="4697176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61</a:t>
            </a:r>
            <a:r>
              <a:rPr lang="vi-VN" sz="3200" b="1" i="1" dirty="0">
                <a:solidFill>
                  <a:srgbClr val="FF0000"/>
                </a:solidFill>
              </a:rPr>
              <a:t>l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ECE2CB15-12E1-442F-97B5-958F6AE177ED}"/>
              </a:ext>
            </a:extLst>
          </p:cNvPr>
          <p:cNvSpPr/>
          <p:nvPr/>
        </p:nvSpPr>
        <p:spPr>
          <a:xfrm>
            <a:off x="1572687" y="5593116"/>
            <a:ext cx="1103095" cy="406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EC26559F-49DE-40DD-A16A-46868294C6F9}"/>
              </a:ext>
            </a:extLst>
          </p:cNvPr>
          <p:cNvSpPr txBox="1"/>
          <p:nvPr/>
        </p:nvSpPr>
        <p:spPr>
          <a:xfrm>
            <a:off x="2804142" y="5534706"/>
            <a:ext cx="7631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solidFill>
                  <a:srgbClr val="FF0000"/>
                </a:solidFill>
              </a:rPr>
              <a:t>Vậy chum B đựng nhiều nước nhất.</a:t>
            </a:r>
          </a:p>
        </p:txBody>
      </p:sp>
    </p:spTree>
    <p:extLst>
      <p:ext uri="{BB962C8B-B14F-4D97-AF65-F5344CB8AC3E}">
        <p14:creationId xmlns:p14="http://schemas.microsoft.com/office/powerpoint/2010/main" val="2953689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1" grpId="0" animBg="1"/>
      <p:bldP spid="62" grpId="0"/>
      <p:bldP spid="64" grpId="0" animBg="1"/>
      <p:bldP spid="65" grpId="0"/>
      <p:bldP spid="67" grpId="0" animBg="1"/>
      <p:bldP spid="68" grpId="0"/>
      <p:bldP spid="6" grpId="0" animBg="1"/>
      <p:bldP spid="6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upils awards poster background mater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2419182" y="2339391"/>
            <a:ext cx="7343775" cy="3048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Chúc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các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thầy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cô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mạnh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khoẻ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</a:ln>
              <a:solidFill>
                <a:srgbClr val="FFFF66"/>
              </a:solidFill>
              <a:latin typeface="Arial" panose="020B0604020202020204"/>
              <a:ea typeface="+mn-lt"/>
              <a:cs typeface="Arial" panose="020B0604020202020204"/>
            </a:endParaRPr>
          </a:p>
        </p:txBody>
      </p:sp>
      <p:sp>
        <p:nvSpPr>
          <p:cNvPr id="4" name="Rectangle 19"/>
          <p:cNvSpPr txBox="1">
            <a:spLocks noChangeArrowheads="1"/>
          </p:cNvSpPr>
          <p:nvPr/>
        </p:nvSpPr>
        <p:spPr>
          <a:xfrm>
            <a:off x="2743200" y="4541253"/>
            <a:ext cx="9448800" cy="14700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4800" dirty="0" err="1">
                <a:solidFill>
                  <a:srgbClr val="FF0000"/>
                </a:solidFill>
                <a:latin typeface="+mn-lt"/>
              </a:rPr>
              <a:t>Chúc</a:t>
            </a:r>
            <a:r>
              <a:rPr lang="en-US" altLang="en-US" sz="4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4800" dirty="0" err="1">
                <a:solidFill>
                  <a:srgbClr val="FF0000"/>
                </a:solidFill>
                <a:latin typeface="+mn-lt"/>
              </a:rPr>
              <a:t>các</a:t>
            </a:r>
            <a:r>
              <a:rPr lang="en-US" altLang="en-US" sz="4800" dirty="0">
                <a:solidFill>
                  <a:srgbClr val="FF0000"/>
                </a:solidFill>
                <a:latin typeface="+mn-lt"/>
              </a:rPr>
              <a:t> con </a:t>
            </a:r>
            <a:r>
              <a:rPr lang="en-US" altLang="en-US" sz="4800" dirty="0" err="1">
                <a:solidFill>
                  <a:srgbClr val="FF0000"/>
                </a:solidFill>
                <a:latin typeface="+mn-lt"/>
              </a:rPr>
              <a:t>chăm</a:t>
            </a:r>
            <a:r>
              <a:rPr lang="en-US" altLang="en-US" sz="4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4800" dirty="0" err="1">
                <a:solidFill>
                  <a:srgbClr val="FF0000"/>
                </a:solidFill>
                <a:latin typeface="+mn-lt"/>
              </a:rPr>
              <a:t>ngoan</a:t>
            </a:r>
            <a:endParaRPr lang="en-US" altLang="en-US" sz="48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69672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loud Callout 16"/>
          <p:cNvSpPr/>
          <p:nvPr/>
        </p:nvSpPr>
        <p:spPr>
          <a:xfrm>
            <a:off x="1524000" y="334297"/>
            <a:ext cx="4673600" cy="2525019"/>
          </a:xfrm>
          <a:prstGeom prst="cloudCallout">
            <a:avLst>
              <a:gd name="adj1" fmla="val 55270"/>
              <a:gd name="adj2" fmla="val 5640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Ngộ Không thật</a:t>
            </a:r>
          </a:p>
          <a:p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Ngộ Không giả</a:t>
            </a:r>
          </a:p>
        </p:txBody>
      </p:sp>
      <p:sp>
        <p:nvSpPr>
          <p:cNvPr id="6" name="Cloud Callout 5"/>
          <p:cNvSpPr/>
          <p:nvPr/>
        </p:nvSpPr>
        <p:spPr>
          <a:xfrm flipH="1">
            <a:off x="1954789" y="5091612"/>
            <a:ext cx="3630168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sz="36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11542" y="3337162"/>
            <a:ext cx="1780006" cy="2286000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6596281" y="5110994"/>
            <a:ext cx="3625983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sz="36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124" y="3372238"/>
            <a:ext cx="1780008" cy="2286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43538" y1="8615" x2="35538" y2="31538"/>
                        <a14:foregroundMark x1="33231" y1="65538" x2="37538" y2="66615"/>
                        <a14:foregroundMark x1="35385" y1="73231" x2="30769" y2="77538"/>
                        <a14:foregroundMark x1="25385" y1="88462" x2="75231" y2="86615"/>
                        <a14:foregroundMark x1="25231" y1="83077" x2="26308" y2="92923"/>
                        <a14:foregroundMark x1="11846" y1="84923" x2="14462" y2="90154"/>
                        <a14:foregroundMark x1="35846" y1="90308" x2="36615" y2="95538"/>
                        <a14:foregroundMark x1="41692" y1="90000" x2="42000" y2="96308"/>
                        <a14:foregroundMark x1="55692" y1="90000" x2="52769" y2="96462"/>
                        <a14:foregroundMark x1="69385" y1="90154" x2="66000" y2="97846"/>
                        <a14:foregroundMark x1="76923" y1="81077" x2="73538" y2="93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691" y="598775"/>
            <a:ext cx="2468880" cy="24688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3692" r="93538">
                        <a14:foregroundMark x1="27538" y1="8615" x2="25077" y2="28923"/>
                        <a14:foregroundMark x1="31077" y1="73077" x2="34154" y2="80000"/>
                        <a14:foregroundMark x1="36462" y1="85077" x2="33538" y2="91692"/>
                        <a14:foregroundMark x1="10615" y1="84308" x2="13231" y2="89077"/>
                        <a14:foregroundMark x1="61692" y1="65692" x2="56615" y2="71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691" y="598775"/>
            <a:ext cx="2468880" cy="2468880"/>
          </a:xfrm>
          <a:prstGeom prst="rect">
            <a:avLst/>
          </a:prstGeom>
        </p:spPr>
      </p:pic>
      <p:pic>
        <p:nvPicPr>
          <p:cNvPr id="3" name="Tay-Du-Ky-Main-Theme-Hoa-Tau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0000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041462" y="159680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778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7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remove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remove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7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250" autoRev="1" fill="remove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" dur="250" autoRev="1" fill="remove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450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38176" y="908296"/>
            <a:ext cx="9144000" cy="5131837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2999114" y="3841390"/>
            <a:ext cx="6193790" cy="52197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CHỌN SAI RỒI BỌN TA ĐI ĐÁNH TIẾP ĐÂY</a:t>
            </a:r>
          </a:p>
        </p:txBody>
      </p:sp>
      <p:sp>
        <p:nvSpPr>
          <p:cNvPr id="6" name="Cloud Callout 5"/>
          <p:cNvSpPr/>
          <p:nvPr/>
        </p:nvSpPr>
        <p:spPr>
          <a:xfrm flipH="1">
            <a:off x="1954789" y="5091612"/>
            <a:ext cx="3630168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36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50 </a:t>
            </a:r>
            <a:r>
              <a:rPr lang="en-US" sz="3600" b="1" i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11542" y="3337162"/>
            <a:ext cx="1780006" cy="2286000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6596281" y="5110994"/>
            <a:ext cx="3625983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36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55 </a:t>
            </a:r>
            <a:r>
              <a:rPr lang="en-US" sz="3600" b="1" i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</a:t>
            </a:r>
            <a:endParaRPr lang="en-US" sz="36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124" y="3372238"/>
            <a:ext cx="1780008" cy="2286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43538" y1="8615" x2="35538" y2="31538"/>
                        <a14:foregroundMark x1="33231" y1="65538" x2="37538" y2="66615"/>
                        <a14:foregroundMark x1="35385" y1="73231" x2="30769" y2="77538"/>
                        <a14:foregroundMark x1="25385" y1="88462" x2="75231" y2="86615"/>
                        <a14:foregroundMark x1="25231" y1="83077" x2="26308" y2="92923"/>
                        <a14:foregroundMark x1="11846" y1="84923" x2="14462" y2="90154"/>
                        <a14:foregroundMark x1="35846" y1="90308" x2="36615" y2="95538"/>
                        <a14:foregroundMark x1="41692" y1="90000" x2="42000" y2="96308"/>
                        <a14:foregroundMark x1="55692" y1="90000" x2="52769" y2="96462"/>
                        <a14:foregroundMark x1="69385" y1="90154" x2="66000" y2="97846"/>
                        <a14:foregroundMark x1="76923" y1="81077" x2="73538" y2="93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691" y="598775"/>
            <a:ext cx="2468880" cy="24688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3692" r="93538">
                        <a14:foregroundMark x1="27538" y1="8615" x2="25077" y2="28923"/>
                        <a14:foregroundMark x1="31077" y1="73077" x2="34154" y2="80000"/>
                        <a14:foregroundMark x1="36462" y1="85077" x2="33538" y2="91692"/>
                        <a14:foregroundMark x1="10615" y1="84308" x2="13231" y2="89077"/>
                        <a14:foregroundMark x1="61692" y1="65692" x2="56615" y2="71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691" y="598775"/>
            <a:ext cx="2468880" cy="246888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006" y="638155"/>
            <a:ext cx="2274521" cy="2468880"/>
          </a:xfrm>
          <a:prstGeom prst="rect">
            <a:avLst/>
          </a:prstGeom>
        </p:spPr>
      </p:pic>
      <p:sp>
        <p:nvSpPr>
          <p:cNvPr id="17" name="Cloud Callout 16"/>
          <p:cNvSpPr/>
          <p:nvPr/>
        </p:nvSpPr>
        <p:spPr>
          <a:xfrm>
            <a:off x="1524002" y="334297"/>
            <a:ext cx="4451533" cy="2182087"/>
          </a:xfrm>
          <a:prstGeom prst="cloudCallout">
            <a:avLst>
              <a:gd name="adj1" fmla="val 59307"/>
              <a:gd name="adj2" fmla="val 5640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lang="en-US" sz="2800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+ 20 </a:t>
            </a:r>
            <a:r>
              <a:rPr lang="en-US" sz="2800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</a:p>
        </p:txBody>
      </p:sp>
    </p:spTree>
    <p:extLst>
      <p:ext uri="{BB962C8B-B14F-4D97-AF65-F5344CB8AC3E}">
        <p14:creationId xmlns:p14="http://schemas.microsoft.com/office/powerpoint/2010/main" val="3557572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100"/>
                            </p:stCondLst>
                            <p:childTnLst>
                              <p:par>
                                <p:cTn id="3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33333E-6 C -0.05104 -0.06064 0.21233 -0.15162 0.16215 -0.21111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3" y="-1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5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8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6" grpId="0" bldLvl="0" animBg="1"/>
      <p:bldP spid="7" grpId="0" bldLvl="0" animBg="1"/>
      <p:bldP spid="1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0" y="863083"/>
            <a:ext cx="9144000" cy="5131837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2999114" y="3841390"/>
            <a:ext cx="6193790" cy="52197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CHỌN SAI RỒI BỌN TA ĐI ĐÁNH TIẾP ĐÂY</a:t>
            </a:r>
          </a:p>
        </p:txBody>
      </p:sp>
      <p:sp>
        <p:nvSpPr>
          <p:cNvPr id="6" name="Cloud Callout 5"/>
          <p:cNvSpPr/>
          <p:nvPr/>
        </p:nvSpPr>
        <p:spPr>
          <a:xfrm>
            <a:off x="6583216" y="5101099"/>
            <a:ext cx="3630168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2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0 </a:t>
            </a:r>
            <a:r>
              <a:rPr 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kg</a:t>
            </a:r>
            <a:endParaRPr lang="en-US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86709" y="3361163"/>
            <a:ext cx="1780006" cy="2286000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 flipH="1">
            <a:off x="1936684" y="5101189"/>
            <a:ext cx="3625983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30 </a:t>
            </a:r>
            <a:r>
              <a:rPr 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kg</a:t>
            </a:r>
            <a:endParaRPr lang="en-US" sz="36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2812092" y="3332135"/>
            <a:ext cx="1780008" cy="2286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43538" y1="8615" x2="35538" y2="31538"/>
                        <a14:foregroundMark x1="33231" y1="65538" x2="37538" y2="66615"/>
                        <a14:foregroundMark x1="35385" y1="73231" x2="30769" y2="77538"/>
                        <a14:foregroundMark x1="25385" y1="88462" x2="75231" y2="86615"/>
                        <a14:foregroundMark x1="25231" y1="83077" x2="26308" y2="92923"/>
                        <a14:foregroundMark x1="11846" y1="84923" x2="14462" y2="90154"/>
                        <a14:foregroundMark x1="35846" y1="90308" x2="36615" y2="95538"/>
                        <a14:foregroundMark x1="41692" y1="90000" x2="42000" y2="96308"/>
                        <a14:foregroundMark x1="55692" y1="90000" x2="52769" y2="96462"/>
                        <a14:foregroundMark x1="69385" y1="90154" x2="66000" y2="97846"/>
                        <a14:foregroundMark x1="76923" y1="81077" x2="73538" y2="93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691" y="598775"/>
            <a:ext cx="2468880" cy="24688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3692" r="93538">
                        <a14:foregroundMark x1="27538" y1="8615" x2="25077" y2="28923"/>
                        <a14:foregroundMark x1="31077" y1="73077" x2="34154" y2="80000"/>
                        <a14:foregroundMark x1="36462" y1="85077" x2="33538" y2="91692"/>
                        <a14:foregroundMark x1="10615" y1="84308" x2="13231" y2="89077"/>
                        <a14:foregroundMark x1="61692" y1="65692" x2="56615" y2="71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691" y="598775"/>
            <a:ext cx="2468880" cy="246888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006" y="638155"/>
            <a:ext cx="2274521" cy="2468880"/>
          </a:xfrm>
          <a:prstGeom prst="rect">
            <a:avLst/>
          </a:prstGeom>
        </p:spPr>
      </p:pic>
      <p:sp>
        <p:nvSpPr>
          <p:cNvPr id="17" name="Cloud Callout 16"/>
          <p:cNvSpPr/>
          <p:nvPr/>
        </p:nvSpPr>
        <p:spPr>
          <a:xfrm>
            <a:off x="1524002" y="334297"/>
            <a:ext cx="4451533" cy="2182087"/>
          </a:xfrm>
          <a:prstGeom prst="cloudCallout">
            <a:avLst>
              <a:gd name="adj1" fmla="val 59307"/>
              <a:gd name="adj2" fmla="val 5640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- 20 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139576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450"/>
                            </p:stCondLst>
                            <p:childTnLst>
                              <p:par>
                                <p:cTn id="1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450"/>
                            </p:stCondLst>
                            <p:childTnLst>
                              <p:par>
                                <p:cTn id="3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037E-6 C -0.05104 -0.06065 -0.10034 -0.11274 -0.15069 -0.17246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35" y="-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5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8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6" grpId="0" bldLvl="0" animBg="1"/>
      <p:bldP spid="7" grpId="0" bldLvl="0" animBg="1"/>
      <p:bldP spid="1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96" y="4216123"/>
            <a:ext cx="3188719" cy="267117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" y="1239"/>
            <a:ext cx="2100922" cy="22689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101" y="1496717"/>
            <a:ext cx="1694696" cy="216190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550160" y="1630680"/>
            <a:ext cx="7799705" cy="3784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1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j-lt"/>
              </a:rPr>
              <a:t>Bài 19: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Phép cộng, phép trừ (có nhớ) trong phạm vi 100</a:t>
            </a:r>
          </a:p>
        </p:txBody>
      </p:sp>
    </p:spTree>
    <p:extLst>
      <p:ext uri="{BB962C8B-B14F-4D97-AF65-F5344CB8AC3E}">
        <p14:creationId xmlns:p14="http://schemas.microsoft.com/office/powerpoint/2010/main" val="1723382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000">
        <p14:warp dir="in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74060" y="2718435"/>
            <a:ext cx="569658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US" altLang="zh-CN" sz="9600" b="1" i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Tiết 1</a:t>
            </a:r>
            <a:endParaRPr lang="en-US" sz="9600" b="1" i="1" dirty="0">
              <a:solidFill>
                <a:srgbClr val="FF0000"/>
              </a:solidFill>
              <a:latin typeface="Verdana" panose="020B0604030504040204" charset="0"/>
              <a:cs typeface="Verdana" panose="020B060403050404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378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681"/>
          <a:stretch/>
        </p:blipFill>
        <p:spPr>
          <a:xfrm>
            <a:off x="467739" y="242177"/>
            <a:ext cx="10966114" cy="61432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62390" y="1064482"/>
            <a:ext cx="88476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HP001 4 hàng" pitchFamily="34" charset="0"/>
              </a:rPr>
              <a:t>Thứ</a:t>
            </a:r>
            <a:r>
              <a:rPr lang="en-US" sz="3200" b="1" dirty="0">
                <a:latin typeface="HP001 4 hàng" pitchFamily="34" charset="0"/>
              </a:rPr>
              <a:t> </a:t>
            </a:r>
            <a:r>
              <a:rPr lang="en-US" sz="3200" b="1" dirty="0" err="1">
                <a:latin typeface="HP001 4 hàng" pitchFamily="34" charset="0"/>
              </a:rPr>
              <a:t>ba</a:t>
            </a:r>
            <a:r>
              <a:rPr lang="en-US" sz="3200" b="1" dirty="0">
                <a:latin typeface="HP001 4 hàng" pitchFamily="34" charset="0"/>
              </a:rPr>
              <a:t> </a:t>
            </a:r>
            <a:r>
              <a:rPr lang="en-US" sz="3200" b="1" dirty="0" err="1">
                <a:latin typeface="HP001 4 hàng" pitchFamily="34" charset="0"/>
              </a:rPr>
              <a:t>ngày</a:t>
            </a:r>
            <a:r>
              <a:rPr lang="en-US" sz="3200" b="1" dirty="0">
                <a:latin typeface="HP001 4 hàng" pitchFamily="34" charset="0"/>
              </a:rPr>
              <a:t> </a:t>
            </a:r>
            <a:r>
              <a:rPr lang="en-US" sz="3200" b="1" dirty="0" smtClean="0">
                <a:latin typeface="HP001 4 hàng" pitchFamily="34" charset="0"/>
              </a:rPr>
              <a:t>9 </a:t>
            </a:r>
            <a:r>
              <a:rPr lang="en-US" sz="3200" b="1" dirty="0" err="1">
                <a:latin typeface="HP001 4 hàng" pitchFamily="34" charset="0"/>
              </a:rPr>
              <a:t>tháng</a:t>
            </a:r>
            <a:r>
              <a:rPr lang="en-US" sz="3200" b="1" dirty="0">
                <a:latin typeface="HP001 4 hàng" pitchFamily="34" charset="0"/>
              </a:rPr>
              <a:t>  11 </a:t>
            </a:r>
            <a:r>
              <a:rPr lang="en-US" sz="3200" b="1" dirty="0" err="1" smtClean="0">
                <a:latin typeface="HP001 4 hàng" pitchFamily="34" charset="0"/>
              </a:rPr>
              <a:t>năm</a:t>
            </a:r>
            <a:r>
              <a:rPr lang="en-US" sz="3200" b="1" dirty="0" smtClean="0">
                <a:latin typeface="HP001 4 hàng" pitchFamily="34" charset="0"/>
              </a:rPr>
              <a:t> </a:t>
            </a:r>
            <a:r>
              <a:rPr lang="en-US" sz="3200" b="1" dirty="0">
                <a:latin typeface="HP001 4 hàng" pitchFamily="34" charset="0"/>
              </a:rPr>
              <a:t>2021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21138" y="1677106"/>
            <a:ext cx="23352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HP001 4 hàng" pitchFamily="34" charset="0"/>
              </a:rPr>
              <a:t>Toán</a:t>
            </a:r>
            <a:endParaRPr lang="en-US" sz="3200" b="1" dirty="0">
              <a:latin typeface="HP001 4 hàng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03022" y="2276667"/>
            <a:ext cx="911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HP001 4 hàng" pitchFamily="34" charset="0"/>
                <a:cs typeface="Times New Roman" pitchFamily="18" charset="0"/>
              </a:rPr>
              <a:t>Bài</a:t>
            </a:r>
            <a:r>
              <a:rPr lang="en-US" sz="3200" b="1" dirty="0">
                <a:latin typeface="HP001 4 hàng" pitchFamily="34" charset="0"/>
                <a:cs typeface="Times New Roman" pitchFamily="18" charset="0"/>
              </a:rPr>
              <a:t> 19: </a:t>
            </a:r>
            <a:r>
              <a:rPr lang="en-US" sz="3200" b="1" dirty="0" err="1">
                <a:latin typeface="HP001 4 hàng" pitchFamily="34" charset="0"/>
                <a:cs typeface="Times New Roman" pitchFamily="18" charset="0"/>
              </a:rPr>
              <a:t>Phép</a:t>
            </a:r>
            <a:r>
              <a:rPr lang="en-US" sz="32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HP001 4 hàng" pitchFamily="34" charset="0"/>
                <a:cs typeface="Times New Roman" pitchFamily="18" charset="0"/>
              </a:rPr>
              <a:t>cộng</a:t>
            </a:r>
            <a:r>
              <a:rPr lang="en-US" sz="3200" b="1" dirty="0">
                <a:latin typeface="HP001 4 hàng" pitchFamily="34" charset="0"/>
                <a:cs typeface="Times New Roman" pitchFamily="18" charset="0"/>
              </a:rPr>
              <a:t> (</a:t>
            </a:r>
            <a:r>
              <a:rPr lang="en-US" sz="3200" b="1" dirty="0" err="1">
                <a:latin typeface="HP001 4 hàng" pitchFamily="34" charset="0"/>
                <a:cs typeface="Times New Roman" pitchFamily="18" charset="0"/>
              </a:rPr>
              <a:t>có</a:t>
            </a:r>
            <a:r>
              <a:rPr lang="en-US" sz="32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HP001 4 hàng" pitchFamily="34" charset="0"/>
                <a:cs typeface="Times New Roman" pitchFamily="18" charset="0"/>
              </a:rPr>
              <a:t>nhớ</a:t>
            </a:r>
            <a:r>
              <a:rPr lang="en-US" sz="3200" b="1" dirty="0">
                <a:latin typeface="HP001 4 hàng" pitchFamily="34" charset="0"/>
                <a:cs typeface="Times New Roman" pitchFamily="18" charset="0"/>
              </a:rPr>
              <a:t>) </a:t>
            </a:r>
            <a:r>
              <a:rPr lang="en-US" sz="3200" b="1" dirty="0" err="1">
                <a:latin typeface="HP001 4 hàng" pitchFamily="34" charset="0"/>
                <a:cs typeface="Times New Roman" pitchFamily="18" charset="0"/>
              </a:rPr>
              <a:t>số</a:t>
            </a:r>
            <a:r>
              <a:rPr lang="en-US" sz="32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HP001 4 hàng" pitchFamily="34" charset="0"/>
                <a:cs typeface="Times New Roman" pitchFamily="18" charset="0"/>
              </a:rPr>
              <a:t>có</a:t>
            </a:r>
            <a:r>
              <a:rPr lang="en-US" sz="32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HP001 4 hàng" pitchFamily="34" charset="0"/>
                <a:cs typeface="Times New Roman" pitchFamily="18" charset="0"/>
              </a:rPr>
              <a:t>hai</a:t>
            </a:r>
            <a:r>
              <a:rPr lang="en-US" sz="32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HP001 4 hàng" pitchFamily="34" charset="0"/>
                <a:cs typeface="Times New Roman" pitchFamily="18" charset="0"/>
              </a:rPr>
              <a:t>chữ</a:t>
            </a:r>
            <a:r>
              <a:rPr lang="en-US" sz="32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HP001 4 hàng" pitchFamily="34" charset="0"/>
                <a:cs typeface="Times New Roman" pitchFamily="18" charset="0"/>
              </a:rPr>
              <a:t>số</a:t>
            </a:r>
            <a:endParaRPr lang="en-US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D657CD-594C-4E1E-AC66-1388CEE6EF5A}"/>
              </a:ext>
            </a:extLst>
          </p:cNvPr>
          <p:cNvSpPr txBox="1"/>
          <p:nvPr/>
        </p:nvSpPr>
        <p:spPr>
          <a:xfrm>
            <a:off x="3171666" y="2902354"/>
            <a:ext cx="911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HP001 4 hàng" pitchFamily="34" charset="0"/>
                <a:cs typeface="Times New Roman" pitchFamily="18" charset="0"/>
              </a:rPr>
              <a:t>với</a:t>
            </a:r>
            <a:r>
              <a:rPr lang="en-US" sz="32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HP001 4 hàng" pitchFamily="34" charset="0"/>
                <a:cs typeface="Times New Roman" pitchFamily="18" charset="0"/>
              </a:rPr>
              <a:t>số</a:t>
            </a:r>
            <a:r>
              <a:rPr lang="en-US" sz="32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HP001 4 hàng" pitchFamily="34" charset="0"/>
                <a:cs typeface="Times New Roman" pitchFamily="18" charset="0"/>
              </a:rPr>
              <a:t>có</a:t>
            </a:r>
            <a:r>
              <a:rPr lang="en-US" sz="32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HP001 4 hàng" pitchFamily="34" charset="0"/>
                <a:cs typeface="Times New Roman" pitchFamily="18" charset="0"/>
              </a:rPr>
              <a:t>một</a:t>
            </a:r>
            <a:r>
              <a:rPr lang="en-US" sz="32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HP001 4 hàng" pitchFamily="34" charset="0"/>
                <a:cs typeface="Times New Roman" pitchFamily="18" charset="0"/>
              </a:rPr>
              <a:t>chữ</a:t>
            </a:r>
            <a:r>
              <a:rPr lang="en-US" sz="32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HP001 4 hàng" pitchFamily="34" charset="0"/>
                <a:cs typeface="Times New Roman" pitchFamily="18" charset="0"/>
              </a:rPr>
              <a:t>số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409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Không có mô tả.">
            <a:extLst>
              <a:ext uri="{FF2B5EF4-FFF2-40B4-BE49-F238E27FC236}">
                <a16:creationId xmlns:a16="http://schemas.microsoft.com/office/drawing/2014/main" id="{AD557C5A-C255-4C78-87E6-665317A385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470823D-5CC1-4219-8FC5-5893165AFF6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96320" y="1543681"/>
            <a:ext cx="1297385" cy="11635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0334E6D-94DB-49D9-AB37-FC409BFD0861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66970" y="2025362"/>
            <a:ext cx="1539844" cy="10236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95361DB-110A-4375-B65B-42586C11F16A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58570" y="1332367"/>
            <a:ext cx="918455" cy="1023694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6CADC9AD-2660-4623-A600-7D5C74FF5914}"/>
              </a:ext>
            </a:extLst>
          </p:cNvPr>
          <p:cNvGrpSpPr/>
          <p:nvPr/>
        </p:nvGrpSpPr>
        <p:grpSpPr>
          <a:xfrm>
            <a:off x="6219348" y="549323"/>
            <a:ext cx="2175644" cy="967090"/>
            <a:chOff x="2461083" y="1127778"/>
            <a:chExt cx="2175644" cy="967090"/>
          </a:xfrm>
        </p:grpSpPr>
        <p:sp>
          <p:nvSpPr>
            <p:cNvPr id="4" name="Speech Bubble: Oval 3">
              <a:extLst>
                <a:ext uri="{FF2B5EF4-FFF2-40B4-BE49-F238E27FC236}">
                  <a16:creationId xmlns:a16="http://schemas.microsoft.com/office/drawing/2014/main" id="{980EC806-B11D-4F17-ACFD-B73E76C27F46}"/>
                </a:ext>
              </a:extLst>
            </p:cNvPr>
            <p:cNvSpPr/>
            <p:nvPr/>
          </p:nvSpPr>
          <p:spPr>
            <a:xfrm>
              <a:off x="2461083" y="1127778"/>
              <a:ext cx="2079852" cy="967090"/>
            </a:xfrm>
            <a:prstGeom prst="wedgeEllipseCallout">
              <a:avLst>
                <a:gd name="adj1" fmla="val -33600"/>
                <a:gd name="adj2" fmla="val 77595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905874F-5CFF-44AE-AAC6-92A0E7C93348}"/>
                </a:ext>
              </a:extLst>
            </p:cNvPr>
            <p:cNvSpPr txBox="1"/>
            <p:nvPr/>
          </p:nvSpPr>
          <p:spPr>
            <a:xfrm>
              <a:off x="2461083" y="1250562"/>
              <a:ext cx="21756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Tôi có </a:t>
              </a:r>
            </a:p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35 hạt gạo.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B55B39B-1F0B-4A38-B311-854C6EEA1791}"/>
              </a:ext>
            </a:extLst>
          </p:cNvPr>
          <p:cNvGrpSpPr/>
          <p:nvPr/>
        </p:nvGrpSpPr>
        <p:grpSpPr>
          <a:xfrm>
            <a:off x="6990112" y="1682127"/>
            <a:ext cx="2175645" cy="1199710"/>
            <a:chOff x="2641600" y="2397213"/>
            <a:chExt cx="2175645" cy="1199710"/>
          </a:xfrm>
        </p:grpSpPr>
        <p:sp>
          <p:nvSpPr>
            <p:cNvPr id="9" name="Speech Bubble: Oval 8">
              <a:extLst>
                <a:ext uri="{FF2B5EF4-FFF2-40B4-BE49-F238E27FC236}">
                  <a16:creationId xmlns:a16="http://schemas.microsoft.com/office/drawing/2014/main" id="{B9BECE7A-AB68-43E1-995F-240C9167DBD4}"/>
                </a:ext>
              </a:extLst>
            </p:cNvPr>
            <p:cNvSpPr/>
            <p:nvPr/>
          </p:nvSpPr>
          <p:spPr>
            <a:xfrm>
              <a:off x="2641600" y="2397213"/>
              <a:ext cx="2175645" cy="1199710"/>
            </a:xfrm>
            <a:prstGeom prst="wedgeEllipseCallout">
              <a:avLst>
                <a:gd name="adj1" fmla="val 63969"/>
                <a:gd name="adj2" fmla="val 29836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65D034F-D271-4A35-B8CE-CD008D8BDBE8}"/>
                </a:ext>
              </a:extLst>
            </p:cNvPr>
            <p:cNvSpPr txBox="1"/>
            <p:nvPr/>
          </p:nvSpPr>
          <p:spPr>
            <a:xfrm>
              <a:off x="2801218" y="2581260"/>
              <a:ext cx="186717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Chị kiến ơi, tôi trả cho chị 7 hạt gạo.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5181D80-3A37-489B-85CB-68324833AF46}"/>
              </a:ext>
            </a:extLst>
          </p:cNvPr>
          <p:cNvGrpSpPr/>
          <p:nvPr/>
        </p:nvGrpSpPr>
        <p:grpSpPr>
          <a:xfrm>
            <a:off x="8313126" y="378585"/>
            <a:ext cx="2393819" cy="1023694"/>
            <a:chOff x="4584831" y="394347"/>
            <a:chExt cx="2393819" cy="953781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3" name="Speech Bubble: Oval 12">
              <a:extLst>
                <a:ext uri="{FF2B5EF4-FFF2-40B4-BE49-F238E27FC236}">
                  <a16:creationId xmlns:a16="http://schemas.microsoft.com/office/drawing/2014/main" id="{E33FA027-ABB4-4E49-9B87-93B71DE7A276}"/>
                </a:ext>
              </a:extLst>
            </p:cNvPr>
            <p:cNvSpPr/>
            <p:nvPr/>
          </p:nvSpPr>
          <p:spPr>
            <a:xfrm>
              <a:off x="4687057" y="394347"/>
              <a:ext cx="2175644" cy="953781"/>
            </a:xfrm>
            <a:prstGeom prst="wedgeEllipseCallout">
              <a:avLst>
                <a:gd name="adj1" fmla="val 10413"/>
                <a:gd name="adj2" fmla="val 79922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208A404-78BB-4F9F-B9F7-08F87051AEFE}"/>
                </a:ext>
              </a:extLst>
            </p:cNvPr>
            <p:cNvSpPr txBox="1"/>
            <p:nvPr/>
          </p:nvSpPr>
          <p:spPr>
            <a:xfrm>
              <a:off x="4584831" y="561512"/>
              <a:ext cx="239381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Vậy kiến có bao nhiêu hạt gạo?</a:t>
              </a:r>
            </a:p>
          </p:txBody>
        </p:sp>
      </p:grp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45040EF-B037-4F34-B6EB-A1A7071FBBA5}"/>
              </a:ext>
            </a:extLst>
          </p:cNvPr>
          <p:cNvSpPr/>
          <p:nvPr/>
        </p:nvSpPr>
        <p:spPr>
          <a:xfrm>
            <a:off x="1891776" y="1364627"/>
            <a:ext cx="2400300" cy="635000"/>
          </a:xfrm>
          <a:prstGeom prst="roundRect">
            <a:avLst>
              <a:gd name="adj" fmla="val 42000"/>
            </a:avLst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</a:rPr>
              <a:t>35 + 7 = ?</a:t>
            </a:r>
          </a:p>
        </p:txBody>
      </p:sp>
      <p:graphicFrame>
        <p:nvGraphicFramePr>
          <p:cNvPr id="20" name="Table 20">
            <a:extLst>
              <a:ext uri="{FF2B5EF4-FFF2-40B4-BE49-F238E27FC236}">
                <a16:creationId xmlns:a16="http://schemas.microsoft.com/office/drawing/2014/main" id="{0E455B7D-CEF6-4BC1-823F-7474FD769554}"/>
              </a:ext>
            </a:extLst>
          </p:cNvPr>
          <p:cNvGraphicFramePr>
            <a:graphicFrameLocks noGrp="1"/>
          </p:cNvGraphicFramePr>
          <p:nvPr/>
        </p:nvGraphicFramePr>
        <p:xfrm>
          <a:off x="844182" y="2213877"/>
          <a:ext cx="4455678" cy="40931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7839">
                  <a:extLst>
                    <a:ext uri="{9D8B030D-6E8A-4147-A177-3AD203B41FA5}">
                      <a16:colId xmlns:a16="http://schemas.microsoft.com/office/drawing/2014/main" val="2117713454"/>
                    </a:ext>
                  </a:extLst>
                </a:gridCol>
                <a:gridCol w="2227839">
                  <a:extLst>
                    <a:ext uri="{9D8B030D-6E8A-4147-A177-3AD203B41FA5}">
                      <a16:colId xmlns:a16="http://schemas.microsoft.com/office/drawing/2014/main" val="418095295"/>
                    </a:ext>
                  </a:extLst>
                </a:gridCol>
              </a:tblGrid>
              <a:tr h="441807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90242"/>
                  </a:ext>
                </a:extLst>
              </a:tr>
              <a:tr h="3635990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000331"/>
                  </a:ext>
                </a:extLst>
              </a:tr>
            </a:tbl>
          </a:graphicData>
        </a:graphic>
      </p:graphicFrame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89EC044-7D6C-49FA-B3F9-E9E3A6A5B102}"/>
              </a:ext>
            </a:extLst>
          </p:cNvPr>
          <p:cNvCxnSpPr/>
          <p:nvPr/>
        </p:nvCxnSpPr>
        <p:spPr>
          <a:xfrm>
            <a:off x="844182" y="4481388"/>
            <a:ext cx="4455678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15468967-77FB-4A2F-AA6B-955261EA019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97915" y="2834662"/>
            <a:ext cx="401802" cy="1171968"/>
          </a:xfrm>
          <a:prstGeom prst="rect">
            <a:avLst/>
          </a:prstGeom>
        </p:spPr>
      </p:pic>
      <p:sp>
        <p:nvSpPr>
          <p:cNvPr id="27" name="Can 33">
            <a:extLst>
              <a:ext uri="{FF2B5EF4-FFF2-40B4-BE49-F238E27FC236}">
                <a16:creationId xmlns:a16="http://schemas.microsoft.com/office/drawing/2014/main" id="{11139BE3-C2CC-4BE8-BBC9-F7F1CDD73822}"/>
              </a:ext>
            </a:extLst>
          </p:cNvPr>
          <p:cNvSpPr/>
          <p:nvPr/>
        </p:nvSpPr>
        <p:spPr>
          <a:xfrm>
            <a:off x="3886687" y="285433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C79291CF-2F15-4AFB-A97A-1A262460D4D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76214" y="2854332"/>
            <a:ext cx="401802" cy="117196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68DEE5B-C203-4D23-AE5E-6B49B38393C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19785" y="2854332"/>
            <a:ext cx="401802" cy="1171968"/>
          </a:xfrm>
          <a:prstGeom prst="rect">
            <a:avLst/>
          </a:prstGeom>
        </p:spPr>
      </p:pic>
      <p:sp>
        <p:nvSpPr>
          <p:cNvPr id="31" name="Can 33">
            <a:extLst>
              <a:ext uri="{FF2B5EF4-FFF2-40B4-BE49-F238E27FC236}">
                <a16:creationId xmlns:a16="http://schemas.microsoft.com/office/drawing/2014/main" id="{8C60C7F3-F3CE-4A52-8217-1353C71F2C93}"/>
              </a:ext>
            </a:extLst>
          </p:cNvPr>
          <p:cNvSpPr/>
          <p:nvPr/>
        </p:nvSpPr>
        <p:spPr>
          <a:xfrm>
            <a:off x="3680047" y="285371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Can 33">
            <a:extLst>
              <a:ext uri="{FF2B5EF4-FFF2-40B4-BE49-F238E27FC236}">
                <a16:creationId xmlns:a16="http://schemas.microsoft.com/office/drawing/2014/main" id="{551D2A3A-9C54-442E-9D1A-DA0469D1C507}"/>
              </a:ext>
            </a:extLst>
          </p:cNvPr>
          <p:cNvSpPr/>
          <p:nvPr/>
        </p:nvSpPr>
        <p:spPr>
          <a:xfrm>
            <a:off x="3467231" y="285371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Can 33">
            <a:extLst>
              <a:ext uri="{FF2B5EF4-FFF2-40B4-BE49-F238E27FC236}">
                <a16:creationId xmlns:a16="http://schemas.microsoft.com/office/drawing/2014/main" id="{7E28B5CF-198D-40A7-B73C-08FDE694AACF}"/>
              </a:ext>
            </a:extLst>
          </p:cNvPr>
          <p:cNvSpPr/>
          <p:nvPr/>
        </p:nvSpPr>
        <p:spPr>
          <a:xfrm>
            <a:off x="4101725" y="285371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Can 33">
            <a:extLst>
              <a:ext uri="{FF2B5EF4-FFF2-40B4-BE49-F238E27FC236}">
                <a16:creationId xmlns:a16="http://schemas.microsoft.com/office/drawing/2014/main" id="{1F09E7CC-A0C3-4DC8-8608-FEE0D2EF1D10}"/>
              </a:ext>
            </a:extLst>
          </p:cNvPr>
          <p:cNvSpPr/>
          <p:nvPr/>
        </p:nvSpPr>
        <p:spPr>
          <a:xfrm>
            <a:off x="4316763" y="285371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B71F99A0-3F06-43AD-8A26-3E7A2E4DC2E2}"/>
              </a:ext>
            </a:extLst>
          </p:cNvPr>
          <p:cNvSpPr/>
          <p:nvPr/>
        </p:nvSpPr>
        <p:spPr>
          <a:xfrm>
            <a:off x="3373454" y="2776147"/>
            <a:ext cx="1053340" cy="3352793"/>
          </a:xfrm>
          <a:prstGeom prst="roundRect">
            <a:avLst/>
          </a:prstGeom>
          <a:noFill/>
          <a:ln w="28575">
            <a:solidFill>
              <a:srgbClr val="B40C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3" name="Can 33">
            <a:extLst>
              <a:ext uri="{FF2B5EF4-FFF2-40B4-BE49-F238E27FC236}">
                <a16:creationId xmlns:a16="http://schemas.microsoft.com/office/drawing/2014/main" id="{E9593EC3-6412-49EC-8AC9-35285F065BBE}"/>
              </a:ext>
            </a:extLst>
          </p:cNvPr>
          <p:cNvSpPr/>
          <p:nvPr/>
        </p:nvSpPr>
        <p:spPr>
          <a:xfrm>
            <a:off x="3892475" y="491192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Can 33">
            <a:extLst>
              <a:ext uri="{FF2B5EF4-FFF2-40B4-BE49-F238E27FC236}">
                <a16:creationId xmlns:a16="http://schemas.microsoft.com/office/drawing/2014/main" id="{65774D72-B6C7-4180-A574-26FA939D3299}"/>
              </a:ext>
            </a:extLst>
          </p:cNvPr>
          <p:cNvSpPr/>
          <p:nvPr/>
        </p:nvSpPr>
        <p:spPr>
          <a:xfrm>
            <a:off x="3685835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Can 33">
            <a:extLst>
              <a:ext uri="{FF2B5EF4-FFF2-40B4-BE49-F238E27FC236}">
                <a16:creationId xmlns:a16="http://schemas.microsoft.com/office/drawing/2014/main" id="{D5FF9E27-AE9E-4DED-84FB-2C3F8ED799A0}"/>
              </a:ext>
            </a:extLst>
          </p:cNvPr>
          <p:cNvSpPr/>
          <p:nvPr/>
        </p:nvSpPr>
        <p:spPr>
          <a:xfrm>
            <a:off x="3473019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Can 33">
            <a:extLst>
              <a:ext uri="{FF2B5EF4-FFF2-40B4-BE49-F238E27FC236}">
                <a16:creationId xmlns:a16="http://schemas.microsoft.com/office/drawing/2014/main" id="{A4D85B2E-E095-4E3F-925C-3525490B4FC9}"/>
              </a:ext>
            </a:extLst>
          </p:cNvPr>
          <p:cNvSpPr/>
          <p:nvPr/>
        </p:nvSpPr>
        <p:spPr>
          <a:xfrm>
            <a:off x="4107513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Can 33">
            <a:extLst>
              <a:ext uri="{FF2B5EF4-FFF2-40B4-BE49-F238E27FC236}">
                <a16:creationId xmlns:a16="http://schemas.microsoft.com/office/drawing/2014/main" id="{0AC23DA1-4F75-4A90-80B8-D8E6B613ABBB}"/>
              </a:ext>
            </a:extLst>
          </p:cNvPr>
          <p:cNvSpPr/>
          <p:nvPr/>
        </p:nvSpPr>
        <p:spPr>
          <a:xfrm>
            <a:off x="4322551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Can 33">
            <a:extLst>
              <a:ext uri="{FF2B5EF4-FFF2-40B4-BE49-F238E27FC236}">
                <a16:creationId xmlns:a16="http://schemas.microsoft.com/office/drawing/2014/main" id="{C9934856-9BE7-4011-93CF-536EB3A872E2}"/>
              </a:ext>
            </a:extLst>
          </p:cNvPr>
          <p:cNvSpPr/>
          <p:nvPr/>
        </p:nvSpPr>
        <p:spPr>
          <a:xfrm>
            <a:off x="4537589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Can 33">
            <a:extLst>
              <a:ext uri="{FF2B5EF4-FFF2-40B4-BE49-F238E27FC236}">
                <a16:creationId xmlns:a16="http://schemas.microsoft.com/office/drawing/2014/main" id="{76B3775C-800A-4ADA-9EF7-F515F35C1347}"/>
              </a:ext>
            </a:extLst>
          </p:cNvPr>
          <p:cNvSpPr/>
          <p:nvPr/>
        </p:nvSpPr>
        <p:spPr>
          <a:xfrm>
            <a:off x="4752627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A8715415-7578-4013-A624-051C8E04E458}"/>
              </a:ext>
            </a:extLst>
          </p:cNvPr>
          <p:cNvCxnSpPr/>
          <p:nvPr/>
        </p:nvCxnSpPr>
        <p:spPr>
          <a:xfrm flipH="1" flipV="1">
            <a:off x="2931309" y="4026300"/>
            <a:ext cx="381000" cy="64585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56">
            <a:extLst>
              <a:ext uri="{FF2B5EF4-FFF2-40B4-BE49-F238E27FC236}">
                <a16:creationId xmlns:a16="http://schemas.microsoft.com/office/drawing/2014/main" id="{678E061D-18C4-4C1A-B240-9B4193AFE286}"/>
              </a:ext>
            </a:extLst>
          </p:cNvPr>
          <p:cNvGrpSpPr/>
          <p:nvPr/>
        </p:nvGrpSpPr>
        <p:grpSpPr>
          <a:xfrm>
            <a:off x="2394689" y="3072917"/>
            <a:ext cx="503059" cy="1328054"/>
            <a:chOff x="2394689" y="3072917"/>
            <a:chExt cx="503059" cy="1328054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0182837-723B-485C-95CA-A8E60299B4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439619" y="3151843"/>
              <a:ext cx="401802" cy="1171968"/>
            </a:xfrm>
            <a:prstGeom prst="rect">
              <a:avLst/>
            </a:prstGeom>
          </p:spPr>
        </p:pic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674D762F-027A-4D4E-AF22-B663ADF24924}"/>
                </a:ext>
              </a:extLst>
            </p:cNvPr>
            <p:cNvSpPr/>
            <p:nvPr/>
          </p:nvSpPr>
          <p:spPr>
            <a:xfrm>
              <a:off x="2394689" y="3072917"/>
              <a:ext cx="503059" cy="1328054"/>
            </a:xfrm>
            <a:prstGeom prst="roundRect">
              <a:avLst/>
            </a:prstGeom>
            <a:noFill/>
            <a:ln w="28575">
              <a:solidFill>
                <a:srgbClr val="B40C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47D83DBD-11DB-4ECE-A86A-F415F2423F70}"/>
              </a:ext>
            </a:extLst>
          </p:cNvPr>
          <p:cNvSpPr/>
          <p:nvPr/>
        </p:nvSpPr>
        <p:spPr>
          <a:xfrm>
            <a:off x="5650217" y="3341023"/>
            <a:ext cx="1339895" cy="2722572"/>
          </a:xfrm>
          <a:prstGeom prst="roundRect">
            <a:avLst>
              <a:gd name="adj" fmla="val 15808"/>
            </a:avLst>
          </a:prstGeom>
          <a:solidFill>
            <a:schemeClr val="bg1"/>
          </a:solidFill>
          <a:ln w="28575">
            <a:solidFill>
              <a:srgbClr val="B40C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dirty="0">
              <a:solidFill>
                <a:schemeClr val="tx1"/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A0609968-036B-44EA-9B5E-FDE19B399320}"/>
              </a:ext>
            </a:extLst>
          </p:cNvPr>
          <p:cNvSpPr/>
          <p:nvPr/>
        </p:nvSpPr>
        <p:spPr>
          <a:xfrm>
            <a:off x="5924544" y="3357877"/>
            <a:ext cx="8707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/>
              <a:t>35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9F9AE4A-A11A-4BEC-942F-E788804EC6EB}"/>
              </a:ext>
            </a:extLst>
          </p:cNvPr>
          <p:cNvSpPr/>
          <p:nvPr/>
        </p:nvSpPr>
        <p:spPr>
          <a:xfrm>
            <a:off x="5673142" y="3868556"/>
            <a:ext cx="5437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/>
              <a:t>+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C358D2CC-F396-4560-BB7A-679F36F672B2}"/>
              </a:ext>
            </a:extLst>
          </p:cNvPr>
          <p:cNvSpPr/>
          <p:nvPr/>
        </p:nvSpPr>
        <p:spPr>
          <a:xfrm>
            <a:off x="6239806" y="4220716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/>
              <a:t>7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96E1EBC2-7334-4619-B7F8-DDABC2AEAE75}"/>
              </a:ext>
            </a:extLst>
          </p:cNvPr>
          <p:cNvCxnSpPr/>
          <p:nvPr/>
        </p:nvCxnSpPr>
        <p:spPr>
          <a:xfrm>
            <a:off x="5787380" y="5051713"/>
            <a:ext cx="10655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9245C758-0B0E-4B2D-906A-E799846875CD}"/>
              </a:ext>
            </a:extLst>
          </p:cNvPr>
          <p:cNvSpPr/>
          <p:nvPr/>
        </p:nvSpPr>
        <p:spPr>
          <a:xfrm>
            <a:off x="6245666" y="5077749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2364D416-ECE2-4648-BC80-148BDB3AAD76}"/>
              </a:ext>
            </a:extLst>
          </p:cNvPr>
          <p:cNvSpPr/>
          <p:nvPr/>
        </p:nvSpPr>
        <p:spPr>
          <a:xfrm>
            <a:off x="5912434" y="5072439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9AD5452-BC82-499F-96AE-036D80E96035}"/>
              </a:ext>
            </a:extLst>
          </p:cNvPr>
          <p:cNvSpPr txBox="1"/>
          <p:nvPr/>
        </p:nvSpPr>
        <p:spPr>
          <a:xfrm>
            <a:off x="7252329" y="3352531"/>
            <a:ext cx="358759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5 cộng 7 bằng 12, viết 2 nhớ 1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3 thêm 1 bằng 4, viết 4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79A95805-FFB4-458B-B079-1A0565445221}"/>
              </a:ext>
            </a:extLst>
          </p:cNvPr>
          <p:cNvSpPr/>
          <p:nvPr/>
        </p:nvSpPr>
        <p:spPr>
          <a:xfrm>
            <a:off x="7829426" y="5321607"/>
            <a:ext cx="2400300" cy="635000"/>
          </a:xfrm>
          <a:prstGeom prst="roundRect">
            <a:avLst>
              <a:gd name="adj" fmla="val 42000"/>
            </a:avLst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</a:rPr>
              <a:t>35 + 7 = </a:t>
            </a:r>
            <a:r>
              <a:rPr lang="vi-VN" sz="2800" dirty="0">
                <a:solidFill>
                  <a:srgbClr val="FF0000"/>
                </a:solidFill>
              </a:rPr>
              <a:t>42</a:t>
            </a:r>
            <a:endParaRPr lang="vi-VN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047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500"/>
                            </p:stCondLst>
                            <p:childTnLst>
                              <p:par>
                                <p:cTn id="1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000"/>
                            </p:stCondLst>
                            <p:childTnLst>
                              <p:par>
                                <p:cTn id="1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000"/>
                            </p:stCondLst>
                            <p:childTnLst>
                              <p:par>
                                <p:cTn id="16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2500"/>
                            </p:stCondLst>
                            <p:childTnLst>
                              <p:par>
                                <p:cTn id="1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500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00"/>
                            </p:stCondLst>
                            <p:childTnLst>
                              <p:par>
                                <p:cTn id="18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7" grpId="0" animBg="1"/>
      <p:bldP spid="31" grpId="0" animBg="1"/>
      <p:bldP spid="32" grpId="0" animBg="1"/>
      <p:bldP spid="33" grpId="0" animBg="1"/>
      <p:bldP spid="34" grpId="0" animBg="1"/>
      <p:bldP spid="24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3" grpId="0" animBg="1"/>
      <p:bldP spid="50" grpId="0"/>
      <p:bldP spid="55" grpId="0"/>
      <p:bldP spid="56" grpId="0"/>
      <p:bldP spid="59" grpId="0"/>
      <p:bldP spid="60" grpId="0"/>
      <p:bldP spid="62" grpId="0" uiExpand="1" build="p"/>
      <p:bldP spid="6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6032970C-D49E-47C6-91E3-9BDE4D11870B}"/>
              </a:ext>
            </a:extLst>
          </p:cNvPr>
          <p:cNvGrpSpPr/>
          <p:nvPr/>
        </p:nvGrpSpPr>
        <p:grpSpPr>
          <a:xfrm>
            <a:off x="1884388" y="2230866"/>
            <a:ext cx="8229600" cy="2199588"/>
            <a:chOff x="2478157" y="1382506"/>
            <a:chExt cx="8229600" cy="2199588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69A62C18-093E-413E-BA30-F407A2A5C89C}"/>
                </a:ext>
              </a:extLst>
            </p:cNvPr>
            <p:cNvSpPr/>
            <p:nvPr/>
          </p:nvSpPr>
          <p:spPr>
            <a:xfrm>
              <a:off x="2478157" y="1382506"/>
              <a:ext cx="8229600" cy="2199588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F6D84D8-E2AC-4C90-87B5-9C5B865C688A}"/>
                </a:ext>
              </a:extLst>
            </p:cNvPr>
            <p:cNvGrpSpPr/>
            <p:nvPr/>
          </p:nvGrpSpPr>
          <p:grpSpPr>
            <a:xfrm>
              <a:off x="2633967" y="1421167"/>
              <a:ext cx="837249" cy="1312215"/>
              <a:chOff x="2567706" y="1602691"/>
              <a:chExt cx="837249" cy="1312215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F117B46-2951-45B4-9DB5-963EA13D4494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28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  3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A6292EF-4B4D-4CA5-8D7D-DFAB3B07B994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946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+</a:t>
                </a:r>
              </a:p>
            </p:txBody>
          </p: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24AA7139-63C5-47BB-A405-5E3C93E3CA3B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5A41A14-17A4-45F7-ACA4-956FCC8FDF2C}"/>
                </a:ext>
              </a:extLst>
            </p:cNvPr>
            <p:cNvGrpSpPr/>
            <p:nvPr/>
          </p:nvGrpSpPr>
          <p:grpSpPr>
            <a:xfrm>
              <a:off x="4853706" y="1421167"/>
              <a:ext cx="837249" cy="1312215"/>
              <a:chOff x="2567706" y="1602691"/>
              <a:chExt cx="837249" cy="1312215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0265C56-C234-4805-81FD-3E4754774780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78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  9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8C6FEDF-4EAD-4B4A-86D5-15DE5708B8FB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946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+</a:t>
                </a:r>
              </a:p>
            </p:txBody>
          </p: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AA19DAD6-0C95-4527-A601-AB9925063E1E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DFA70FFB-74E6-4C42-8EB3-B15F8B3B9962}"/>
                </a:ext>
              </a:extLst>
            </p:cNvPr>
            <p:cNvGrpSpPr/>
            <p:nvPr/>
          </p:nvGrpSpPr>
          <p:grpSpPr>
            <a:xfrm>
              <a:off x="7073445" y="1421167"/>
              <a:ext cx="837249" cy="1312215"/>
              <a:chOff x="2567706" y="1602691"/>
              <a:chExt cx="837249" cy="1312215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D088B89-B45F-449C-97F6-36B15299D052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57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  7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1AACB7A-E87F-4D3D-A4DD-CD1329532BE9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946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+</a:t>
                </a:r>
              </a:p>
            </p:txBody>
          </p: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EB9179B9-EB76-4614-85B7-AE9A13864B4C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B82FB160-1520-4F62-AF71-EB27814C6108}"/>
                </a:ext>
              </a:extLst>
            </p:cNvPr>
            <p:cNvGrpSpPr/>
            <p:nvPr/>
          </p:nvGrpSpPr>
          <p:grpSpPr>
            <a:xfrm>
              <a:off x="9293184" y="1421167"/>
              <a:ext cx="837249" cy="1312215"/>
              <a:chOff x="2567706" y="1602691"/>
              <a:chExt cx="837249" cy="1312215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3004871-ADAB-4D0A-B01B-7A703509E64B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13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  7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0C2090E-4BDA-47B4-B9AD-889FC4C7F463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946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+</a:t>
                </a:r>
              </a:p>
            </p:txBody>
          </p: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D3832187-C08B-428E-8263-9ABA2EBB352A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028" name="Picture 4" descr="Không có mô tả.">
            <a:extLst>
              <a:ext uri="{FF2B5EF4-FFF2-40B4-BE49-F238E27FC236}">
                <a16:creationId xmlns:a16="http://schemas.microsoft.com/office/drawing/2014/main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694428" y="21051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3EA1F3E-5853-47D1-BC70-F3C5656E2117}"/>
              </a:ext>
            </a:extLst>
          </p:cNvPr>
          <p:cNvSpPr/>
          <p:nvPr/>
        </p:nvSpPr>
        <p:spPr>
          <a:xfrm>
            <a:off x="974416" y="146499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411738" y="1464997"/>
            <a:ext cx="885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F372A6-1080-445D-9FE0-E8E41412EEC5}"/>
              </a:ext>
            </a:extLst>
          </p:cNvPr>
          <p:cNvSpPr txBox="1"/>
          <p:nvPr/>
        </p:nvSpPr>
        <p:spPr>
          <a:xfrm>
            <a:off x="2237528" y="3646342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119B56-D0C0-4349-A4B1-78FB22A64B90}"/>
              </a:ext>
            </a:extLst>
          </p:cNvPr>
          <p:cNvSpPr txBox="1"/>
          <p:nvPr/>
        </p:nvSpPr>
        <p:spPr>
          <a:xfrm>
            <a:off x="4457267" y="3646341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87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D67F4E-2553-40ED-A5A0-549C4746691F}"/>
              </a:ext>
            </a:extLst>
          </p:cNvPr>
          <p:cNvSpPr txBox="1"/>
          <p:nvPr/>
        </p:nvSpPr>
        <p:spPr>
          <a:xfrm>
            <a:off x="6677006" y="3646340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64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3A9A5F-1858-4E43-B9CA-2DE49C93E671}"/>
              </a:ext>
            </a:extLst>
          </p:cNvPr>
          <p:cNvSpPr txBox="1"/>
          <p:nvPr/>
        </p:nvSpPr>
        <p:spPr>
          <a:xfrm>
            <a:off x="8896745" y="3646339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3482745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9" grpId="0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420</Words>
  <Application>Microsoft Office PowerPoint</Application>
  <PresentationFormat>Widescreen</PresentationFormat>
  <Paragraphs>133</Paragraphs>
  <Slides>15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Microsoft YaHei</vt:lpstr>
      <vt:lpstr>Arial</vt:lpstr>
      <vt:lpstr>Calibri</vt:lpstr>
      <vt:lpstr>Calibri Light</vt:lpstr>
      <vt:lpstr>Corbel</vt:lpstr>
      <vt:lpstr>等线</vt:lpstr>
      <vt:lpstr>HP001 4 hàng</vt:lpstr>
      <vt:lpstr>Times New Roman</vt:lpstr>
      <vt:lpstr>Verdana</vt:lpstr>
      <vt:lpstr>字魂17号-萌趣果冻体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Trang</cp:lastModifiedBy>
  <cp:revision>11</cp:revision>
  <dcterms:created xsi:type="dcterms:W3CDTF">2021-08-22T14:46:26Z</dcterms:created>
  <dcterms:modified xsi:type="dcterms:W3CDTF">2021-11-08T16:26:10Z</dcterms:modified>
</cp:coreProperties>
</file>