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 id="2147483698" r:id="rId5"/>
  </p:sldMasterIdLst>
  <p:notesMasterIdLst>
    <p:notesMasterId r:id="rId31"/>
  </p:notesMasterIdLst>
  <p:sldIdLst>
    <p:sldId id="284" r:id="rId6"/>
    <p:sldId id="285" r:id="rId7"/>
    <p:sldId id="286" r:id="rId8"/>
    <p:sldId id="287" r:id="rId9"/>
    <p:sldId id="288" r:id="rId10"/>
    <p:sldId id="259" r:id="rId11"/>
    <p:sldId id="283" r:id="rId12"/>
    <p:sldId id="262" r:id="rId13"/>
    <p:sldId id="264" r:id="rId14"/>
    <p:sldId id="290" r:id="rId15"/>
    <p:sldId id="289" r:id="rId16"/>
    <p:sldId id="295" r:id="rId17"/>
    <p:sldId id="294" r:id="rId18"/>
    <p:sldId id="303" r:id="rId19"/>
    <p:sldId id="266" r:id="rId20"/>
    <p:sldId id="299" r:id="rId21"/>
    <p:sldId id="300" r:id="rId22"/>
    <p:sldId id="301" r:id="rId23"/>
    <p:sldId id="267" r:id="rId24"/>
    <p:sldId id="291" r:id="rId25"/>
    <p:sldId id="305" r:id="rId26"/>
    <p:sldId id="304" r:id="rId27"/>
    <p:sldId id="306" r:id="rId28"/>
    <p:sldId id="307"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33"/>
  </p:normalViewPr>
  <p:slideViewPr>
    <p:cSldViewPr snapToGrid="0">
      <p:cViewPr varScale="1">
        <p:scale>
          <a:sx n="69" d="100"/>
          <a:sy n="69" d="100"/>
        </p:scale>
        <p:origin x="7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17949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7</a:t>
            </a:fld>
            <a:endParaRPr lang="en-US"/>
          </a:p>
        </p:txBody>
      </p:sp>
    </p:spTree>
    <p:extLst>
      <p:ext uri="{BB962C8B-B14F-4D97-AF65-F5344CB8AC3E}">
        <p14:creationId xmlns:p14="http://schemas.microsoft.com/office/powerpoint/2010/main" val="1993499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358651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23</a:t>
            </a:fld>
            <a:endParaRPr lang="en-US"/>
          </a:p>
        </p:txBody>
      </p:sp>
    </p:spTree>
    <p:extLst>
      <p:ext uri="{BB962C8B-B14F-4D97-AF65-F5344CB8AC3E}">
        <p14:creationId xmlns:p14="http://schemas.microsoft.com/office/powerpoint/2010/main" val="1388302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2021/10/26</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26/10/2021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microsoft.com/office/2007/relationships/hdphoto" Target="../media/hdphoto8.wdp"/><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image" Target="../media/image49.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7.png"/><Relationship Id="rId2" Type="http://schemas.openxmlformats.org/officeDocument/2006/relationships/image" Target="../media/image36.png"/><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2295525" y="0"/>
            <a:ext cx="7396480" cy="3526790"/>
          </a:xfrm>
          <a:prstGeom prst="rect">
            <a:avLst/>
          </a:prstGeom>
        </p:spPr>
      </p:pic>
      <p:pic>
        <p:nvPicPr>
          <p:cNvPr id="5" name="Picture 4"/>
          <p:cNvPicPr>
            <a:picLocks noChangeAspect="1"/>
          </p:cNvPicPr>
          <p:nvPr/>
        </p:nvPicPr>
        <p:blipFill>
          <a:blip r:embed="rId5"/>
          <a:stretch>
            <a:fillRect/>
          </a:stretch>
        </p:blipFill>
        <p:spPr>
          <a:xfrm>
            <a:off x="2308860" y="3295650"/>
            <a:ext cx="7370445" cy="3562350"/>
          </a:xfrm>
          <a:prstGeom prst="rect">
            <a:avLst/>
          </a:prstGeom>
        </p:spPr>
      </p:pic>
      <p:pic>
        <p:nvPicPr>
          <p:cNvPr id="7" name="Picture 6"/>
          <p:cNvPicPr>
            <a:picLocks noChangeAspect="1"/>
          </p:cNvPicPr>
          <p:nvPr/>
        </p:nvPicPr>
        <p:blipFill>
          <a:blip r:embed="rId6"/>
          <a:stretch>
            <a:fillRect/>
          </a:stretch>
        </p:blipFill>
        <p:spPr>
          <a:xfrm>
            <a:off x="1108075" y="3670300"/>
            <a:ext cx="1200785" cy="1149350"/>
          </a:xfrm>
          <a:prstGeom prst="rect">
            <a:avLst/>
          </a:prstGeom>
        </p:spPr>
      </p:pic>
      <p:sp>
        <p:nvSpPr>
          <p:cNvPr id="6" name="Cloud 5"/>
          <p:cNvSpPr/>
          <p:nvPr/>
        </p:nvSpPr>
        <p:spPr>
          <a:xfrm>
            <a:off x="10114180" y="0"/>
            <a:ext cx="2074199" cy="16802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Times New Roman" pitchFamily="18" charset="0"/>
                <a:cs typeface="Times New Roman" pitchFamily="18" charset="0"/>
              </a:rPr>
              <a:t>Thảo</a:t>
            </a:r>
            <a:r>
              <a:rPr lang="en-US" b="1" dirty="0" smtClean="0">
                <a:solidFill>
                  <a:srgbClr val="FFFF00"/>
                </a:solidFill>
                <a:latin typeface="Times New Roman" pitchFamily="18" charset="0"/>
                <a:cs typeface="Times New Roman" pitchFamily="18" charset="0"/>
              </a:rPr>
              <a:t> </a:t>
            </a:r>
            <a:r>
              <a:rPr lang="en-US" b="1" dirty="0" err="1" smtClean="0">
                <a:solidFill>
                  <a:srgbClr val="FFFF00"/>
                </a:solidFill>
                <a:latin typeface="Times New Roman" pitchFamily="18" charset="0"/>
                <a:cs typeface="Times New Roman" pitchFamily="18" charset="0"/>
              </a:rPr>
              <a:t>luận</a:t>
            </a:r>
            <a:r>
              <a:rPr lang="en-US" b="1" dirty="0" smtClean="0">
                <a:solidFill>
                  <a:srgbClr val="FFFF00"/>
                </a:solidFill>
                <a:latin typeface="Times New Roman" pitchFamily="18" charset="0"/>
                <a:cs typeface="Times New Roman" pitchFamily="18" charset="0"/>
              </a:rPr>
              <a:t> </a:t>
            </a:r>
            <a:r>
              <a:rPr lang="en-US" b="1" dirty="0" err="1" smtClean="0">
                <a:solidFill>
                  <a:srgbClr val="FFFF00"/>
                </a:solidFill>
                <a:latin typeface="Times New Roman" pitchFamily="18" charset="0"/>
                <a:cs typeface="Times New Roman" pitchFamily="18" charset="0"/>
              </a:rPr>
              <a:t>nhóm</a:t>
            </a:r>
            <a:r>
              <a:rPr lang="en-US" b="1" dirty="0" smtClean="0">
                <a:solidFill>
                  <a:srgbClr val="FFFF00"/>
                </a:solidFill>
                <a:latin typeface="Times New Roman" pitchFamily="18" charset="0"/>
                <a:cs typeface="Times New Roman" pitchFamily="18" charset="0"/>
              </a:rPr>
              <a:t> </a:t>
            </a:r>
            <a:endParaRPr lang="en-US" b="1" dirty="0">
              <a:solidFill>
                <a:srgbClr val="FFFF00"/>
              </a:solidFill>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 name="Cloud 2"/>
          <p:cNvSpPr/>
          <p:nvPr/>
        </p:nvSpPr>
        <p:spPr>
          <a:xfrm>
            <a:off x="8972550" y="114300"/>
            <a:ext cx="3257550" cy="12573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
          <p:cNvSpPr/>
          <p:nvPr/>
        </p:nvSpPr>
        <p:spPr>
          <a:xfrm>
            <a:off x="6610350" y="359410"/>
            <a:ext cx="4951095" cy="19265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b="1" dirty="0" err="1">
                <a:solidFill>
                  <a:srgbClr val="FFFF00"/>
                </a:solidFill>
                <a:latin typeface="Times New Roman" pitchFamily="18" charset="0"/>
                <a:cs typeface="Times New Roman" pitchFamily="18" charset="0"/>
              </a:rPr>
              <a:t>Em</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và</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các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bạn</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đã</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thường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tham</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gia</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những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hoạt</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động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nào</a:t>
            </a:r>
            <a:r>
              <a:rPr lang="en-US" sz="3000" b="1" dirty="0">
                <a:solidFill>
                  <a:srgbClr val="FFFF00"/>
                </a:solidFill>
                <a:latin typeface="Times New Roman" pitchFamily="18" charset="0"/>
                <a:cs typeface="Times New Roman" pitchFamily="18" charset="0"/>
              </a:rPr>
              <a:t> ở </a:t>
            </a:r>
            <a:r>
              <a:rPr lang="en-US" sz="3000" b="1" dirty="0" err="1">
                <a:solidFill>
                  <a:srgbClr val="FFFF00"/>
                </a:solidFill>
                <a:latin typeface="Times New Roman" pitchFamily="18" charset="0"/>
                <a:cs typeface="Times New Roman" pitchFamily="18" charset="0"/>
              </a:rPr>
              <a:t>trường</a:t>
            </a:r>
            <a:r>
              <a:rPr lang="en-US" sz="3000" b="1" dirty="0">
                <a:solidFill>
                  <a:srgbClr val="FFFF00"/>
                </a:solidFill>
                <a:latin typeface="Times New Roman" pitchFamily="18" charset="0"/>
                <a:cs typeface="Times New Roman" pitchFamily="18" charset="0"/>
              </a:rPr>
              <a:t>?</a:t>
            </a:r>
          </a:p>
        </p:txBody>
      </p:sp>
      <p:sp>
        <p:nvSpPr>
          <p:cNvPr id="4" name="Rounded Rectangle 3"/>
          <p:cNvSpPr/>
          <p:nvPr/>
        </p:nvSpPr>
        <p:spPr>
          <a:xfrm>
            <a:off x="6762749" y="3657600"/>
            <a:ext cx="4648201" cy="21336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tình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huống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nào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có</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thể</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gây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tổn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thương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bản</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thân</a:t>
            </a:r>
            <a:r>
              <a:rPr lang="en-US" sz="3000" b="1" dirty="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và</a:t>
            </a:r>
            <a:r>
              <a:rPr lang="en-US" sz="3000" b="1" dirty="0" smtClean="0">
                <a:latin typeface="Times New Roman" pitchFamily="18" charset="0"/>
                <a:cs typeface="Times New Roman" pitchFamily="18" charset="0"/>
              </a:rPr>
              <a:t> </a:t>
            </a:r>
            <a:r>
              <a:rPr lang="en-US" sz="3000" b="1" dirty="0" err="1">
                <a:latin typeface="Times New Roman" pitchFamily="18" charset="0"/>
                <a:cs typeface="Times New Roman" pitchFamily="18" charset="0"/>
              </a:rPr>
              <a:t>người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khác</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84766371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bldLvl="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723900" y="0"/>
            <a:ext cx="11068050" cy="1354217"/>
          </a:xfrm>
          <a:prstGeom prst="rect">
            <a:avLst/>
          </a:prstGeom>
          <a:noFill/>
        </p:spPr>
        <p:txBody>
          <a:bodyPr wrap="square" rtlCol="0">
            <a:spAutoFit/>
          </a:bodyPr>
          <a:lstStyle/>
          <a:p>
            <a:pPr algn="ct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Thành</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nhóm</a:t>
            </a:r>
            <a:r>
              <a:rPr lang="en-US" sz="3600" i="1" dirty="0">
                <a:latin typeface="Times New Roman" pitchFamily="18" charset="0"/>
                <a:cs typeface="Times New Roman" pitchFamily="18" charset="0"/>
              </a:rPr>
              <a:t>: </a:t>
            </a:r>
            <a:r>
              <a:rPr lang="en-US" sz="3600" i="1" dirty="0">
                <a:solidFill>
                  <a:schemeClr val="accent2">
                    <a:lumMod val="60000"/>
                    <a:lumOff val="40000"/>
                  </a:schemeClr>
                </a:solidFill>
                <a:latin typeface="Times New Roman" pitchFamily="18" charset="0"/>
                <a:cs typeface="Times New Roman" pitchFamily="18" charset="0"/>
              </a:rPr>
              <a:t>…………………………</a:t>
            </a:r>
            <a:endParaRPr lang="en-US" sz="3600" dirty="0">
              <a:solidFill>
                <a:schemeClr val="accent2">
                  <a:lumMod val="60000"/>
                  <a:lumOff val="40000"/>
                </a:schemeClr>
              </a:solidFill>
              <a:latin typeface="Times New Roman" pitchFamily="18" charset="0"/>
              <a:cs typeface="Times New Roman" pitchFamily="18" charset="0"/>
            </a:endParaRPr>
          </a:p>
          <a:p>
            <a:pPr algn="ctr"/>
            <a:endParaRPr lang="en-US" sz="1000" b="1" dirty="0" smtClean="0">
              <a:latin typeface="Times New Roman" pitchFamily="18" charset="0"/>
              <a:cs typeface="Times New Roman" pitchFamily="18" charset="0"/>
            </a:endParaRPr>
          </a:p>
          <a:p>
            <a:pPr algn="ctr"/>
            <a:r>
              <a:rPr lang="en-US" sz="3600" b="1" dirty="0" smtClean="0">
                <a:latin typeface="Times New Roman" pitchFamily="18" charset="0"/>
                <a:cs typeface="Times New Roman" pitchFamily="18" charset="0"/>
              </a:rPr>
              <a:t>PHIẾU </a:t>
            </a:r>
            <a:r>
              <a:rPr lang="en-US" sz="3600" b="1" dirty="0">
                <a:latin typeface="Times New Roman" pitchFamily="18" charset="0"/>
                <a:cs typeface="Times New Roman" pitchFamily="18" charset="0"/>
              </a:rPr>
              <a:t>HỌC </a:t>
            </a:r>
            <a:r>
              <a:rPr lang="en-US" sz="3600" b="1" dirty="0" smtClean="0">
                <a:latin typeface="Times New Roman" pitchFamily="18" charset="0"/>
                <a:cs typeface="Times New Roman" pitchFamily="18" charset="0"/>
              </a:rPr>
              <a:t>TẬP</a:t>
            </a:r>
            <a:endParaRPr lang="en-US" sz="3600" dirty="0">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99154904"/>
              </p:ext>
            </p:extLst>
          </p:nvPr>
        </p:nvGraphicFramePr>
        <p:xfrm>
          <a:off x="190500" y="1771650"/>
          <a:ext cx="11791949" cy="4846320"/>
        </p:xfrm>
        <a:graphic>
          <a:graphicData uri="http://schemas.openxmlformats.org/drawingml/2006/table">
            <a:tbl>
              <a:tblPr firstRow="1" bandRow="1">
                <a:tableStyleId>{5C22544A-7EE6-4342-B048-85BDC9FD1C3A}</a:tableStyleId>
              </a:tblPr>
              <a:tblGrid>
                <a:gridCol w="3507901">
                  <a:extLst>
                    <a:ext uri="{9D8B030D-6E8A-4147-A177-3AD203B41FA5}">
                      <a16:colId xmlns:a16="http://schemas.microsoft.com/office/drawing/2014/main" val="20000"/>
                    </a:ext>
                  </a:extLst>
                </a:gridCol>
                <a:gridCol w="3845202">
                  <a:extLst>
                    <a:ext uri="{9D8B030D-6E8A-4147-A177-3AD203B41FA5}">
                      <a16:colId xmlns:a16="http://schemas.microsoft.com/office/drawing/2014/main" val="20001"/>
                    </a:ext>
                  </a:extLst>
                </a:gridCol>
                <a:gridCol w="4438846">
                  <a:extLst>
                    <a:ext uri="{9D8B030D-6E8A-4147-A177-3AD203B41FA5}">
                      <a16:colId xmlns:a16="http://schemas.microsoft.com/office/drawing/2014/main" val="20002"/>
                    </a:ext>
                  </a:extLst>
                </a:gridCol>
              </a:tblGrid>
              <a:tr h="1981200">
                <a:tc>
                  <a:txBody>
                    <a:bodyPr/>
                    <a:lstStyle/>
                    <a:p>
                      <a:r>
                        <a:rPr lang="en-US" sz="3400" smtClean="0">
                          <a:latin typeface="Times New Roman" pitchFamily="18" charset="0"/>
                          <a:cs typeface="Times New Roman" pitchFamily="18" charset="0"/>
                        </a:rPr>
                        <a:t>Những</a:t>
                      </a:r>
                      <a:r>
                        <a:rPr lang="en-US" sz="3400" baseline="0" smtClean="0">
                          <a:latin typeface="Times New Roman" pitchFamily="18" charset="0"/>
                          <a:cs typeface="Times New Roman" pitchFamily="18" charset="0"/>
                        </a:rPr>
                        <a:t> hoạt động mà trường các em tham gia ở trường</a:t>
                      </a:r>
                      <a:endParaRPr lang="en-US" sz="3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400" dirty="0" err="1" smtClean="0">
                          <a:latin typeface="Times New Roman" pitchFamily="18" charset="0"/>
                          <a:cs typeface="Times New Roman" pitchFamily="18" charset="0"/>
                        </a:rPr>
                        <a:t>Tình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huống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nguy</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hiểm</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khi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tham</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gia</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các</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hoạt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động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đó</a:t>
                      </a:r>
                      <a:endParaRPr lang="en-US" sz="3400" dirty="0" smtClean="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400" dirty="0" err="1" smtClean="0">
                          <a:latin typeface="Times New Roman" pitchFamily="18" charset="0"/>
                          <a:cs typeface="Times New Roman" pitchFamily="18" charset="0"/>
                        </a:rPr>
                        <a:t>Vì</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sao</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tình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huống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đó</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nguy</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hiểm</a:t>
                      </a:r>
                      <a:r>
                        <a:rPr lang="en-US" sz="3400" dirty="0" smtClean="0">
                          <a:latin typeface="Times New Roman" pitchFamily="18" charset="0"/>
                          <a:cs typeface="Times New Roman" pitchFamily="18" charset="0"/>
                        </a:rPr>
                        <a:t>?</a:t>
                      </a:r>
                    </a:p>
                    <a:p>
                      <a:endParaRPr lang="en-US" sz="34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400" dirty="0" smtClean="0">
                          <a:latin typeface="Times New Roman" pitchFamily="18" charset="0"/>
                          <a:cs typeface="Times New Roman" pitchFamily="18" charset="0"/>
                        </a:rPr>
                        <a:t>(GV </a:t>
                      </a:r>
                      <a:r>
                        <a:rPr lang="en-US" sz="3400" dirty="0" err="1" smtClean="0">
                          <a:latin typeface="Times New Roman" pitchFamily="18" charset="0"/>
                          <a:cs typeface="Times New Roman" pitchFamily="18" charset="0"/>
                        </a:rPr>
                        <a:t>lưu</a:t>
                      </a:r>
                      <a:r>
                        <a:rPr lang="en-US" sz="3400" dirty="0" smtClean="0">
                          <a:latin typeface="Times New Roman" pitchFamily="18" charset="0"/>
                          <a:cs typeface="Times New Roman" pitchFamily="18" charset="0"/>
                        </a:rPr>
                        <a:t> ý </a:t>
                      </a:r>
                      <a:r>
                        <a:rPr lang="en-US" sz="3400" dirty="0" err="1" smtClean="0">
                          <a:latin typeface="Times New Roman" pitchFamily="18" charset="0"/>
                          <a:cs typeface="Times New Roman" pitchFamily="18" charset="0"/>
                        </a:rPr>
                        <a:t>với</a:t>
                      </a:r>
                      <a:r>
                        <a:rPr lang="en-US" sz="3400" dirty="0" smtClean="0">
                          <a:latin typeface="Times New Roman" pitchFamily="18" charset="0"/>
                          <a:cs typeface="Times New Roman" pitchFamily="18" charset="0"/>
                        </a:rPr>
                        <a:t> HS </a:t>
                      </a:r>
                      <a:r>
                        <a:rPr lang="en-US" sz="3400" dirty="0" err="1" smtClean="0">
                          <a:latin typeface="Times New Roman" pitchFamily="18" charset="0"/>
                          <a:cs typeface="Times New Roman" pitchFamily="18" charset="0"/>
                        </a:rPr>
                        <a:t>có</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thể</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điền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những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hoạt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động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vui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chơi</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học</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tập</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lao</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động</a:t>
                      </a:r>
                      <a:r>
                        <a:rPr lang="en-US" sz="3400" dirty="0" smtClean="0">
                          <a:latin typeface="Times New Roman" pitchFamily="18" charset="0"/>
                          <a:cs typeface="Times New Roman" pitchFamily="18" charset="0"/>
                        </a:rPr>
                        <a:t>)</a:t>
                      </a:r>
                    </a:p>
                  </a:txBody>
                  <a:tcPr/>
                </a:tc>
                <a:tc>
                  <a:txBody>
                    <a:bodyPr/>
                    <a:lstStyle/>
                    <a:p>
                      <a:endParaRPr lang="en-US" sz="3400" dirty="0">
                        <a:latin typeface="Times New Roman" pitchFamily="18" charset="0"/>
                        <a:cs typeface="Times New Roman" pitchFamily="18" charset="0"/>
                      </a:endParaRPr>
                    </a:p>
                  </a:txBody>
                  <a:tcPr/>
                </a:tc>
                <a:tc>
                  <a:txBody>
                    <a:bodyPr/>
                    <a:lstStyle/>
                    <a:p>
                      <a:endParaRPr lang="en-US" sz="3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01299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07135" y="1395730"/>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8" name="Cloud 7"/>
          <p:cNvSpPr/>
          <p:nvPr/>
        </p:nvSpPr>
        <p:spPr>
          <a:xfrm>
            <a:off x="3407410" y="2471420"/>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Chơi</a:t>
            </a:r>
            <a:r>
              <a:rPr lang="en-US" sz="3600" dirty="0"/>
              <a:t> </a:t>
            </a:r>
            <a:r>
              <a:rPr lang="en-US" sz="3600" dirty="0" err="1"/>
              <a:t>cờ</a:t>
            </a:r>
            <a:r>
              <a:rPr lang="en-US" sz="3600" dirty="0"/>
              <a:t> </a:t>
            </a:r>
            <a:r>
              <a:rPr lang="en-US" sz="3600" dirty="0" err="1"/>
              <a:t>vua</a:t>
            </a:r>
            <a:r>
              <a:rPr lang="en-US" sz="3600" dirty="0"/>
              <a:t>, </a:t>
            </a:r>
            <a:r>
              <a:rPr lang="en-US" sz="3600" dirty="0" err="1"/>
              <a:t>nhảy</a:t>
            </a:r>
            <a:r>
              <a:rPr lang="en-US" sz="3600" dirty="0"/>
              <a:t> </a:t>
            </a:r>
            <a:r>
              <a:rPr lang="en-US" sz="3600" dirty="0" err="1"/>
              <a:t>dây</a:t>
            </a:r>
            <a:r>
              <a:rPr lang="en-US" sz="3600" dirty="0"/>
              <a:t>, </a:t>
            </a:r>
            <a:r>
              <a:rPr lang="en-US" sz="3600" dirty="0" err="1"/>
              <a:t>đánh</a:t>
            </a:r>
            <a:r>
              <a:rPr lang="en-US" sz="3600" dirty="0"/>
              <a:t> </a:t>
            </a:r>
            <a:r>
              <a:rPr lang="en-US" sz="3600" dirty="0" err="1"/>
              <a:t>truyền</a:t>
            </a:r>
            <a:r>
              <a:rPr lang="en-US" sz="3600" dirty="0"/>
              <a:t>,..</a:t>
            </a:r>
          </a:p>
        </p:txBody>
      </p:sp>
    </p:spTree>
    <p:extLst>
      <p:ext uri="{BB962C8B-B14F-4D97-AF65-F5344CB8AC3E}">
        <p14:creationId xmlns:p14="http://schemas.microsoft.com/office/powerpoint/2010/main" val="30580451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65400" y="476250"/>
            <a:ext cx="7531100" cy="15430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400" dirty="0" err="1">
                <a:latin typeface="Times New Roman" pitchFamily="18" charset="0"/>
                <a:cs typeface="Times New Roman" pitchFamily="18" charset="0"/>
              </a:rPr>
              <a:t>Những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huống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nào</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có</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thể</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gây</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tổn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thương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cho</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bản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thân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và</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người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khác</a:t>
            </a:r>
            <a:endParaRPr lang="en-US" sz="3400" dirty="0">
              <a:latin typeface="Times New Roman" pitchFamily="18" charset="0"/>
              <a:cs typeface="Times New Roman" pitchFamily="18" charset="0"/>
            </a:endParaRPr>
          </a:p>
        </p:txBody>
      </p:sp>
      <p:sp>
        <p:nvSpPr>
          <p:cNvPr id="7" name="Cloud 6"/>
          <p:cNvSpPr/>
          <p:nvPr/>
        </p:nvSpPr>
        <p:spPr>
          <a:xfrm>
            <a:off x="2565400" y="226949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atin typeface="Times New Roman" pitchFamily="18" charset="0"/>
                <a:cs typeface="Times New Roman" pitchFamily="18" charset="0"/>
              </a:rPr>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advClick="0">
        <p:push dir="u"/>
      </p:transition>
    </mc:Choice>
    <mc:Fallback xmlns="">
      <p:transition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6C7A19-7C0F-4447-907C-7FAB01294201}"/>
              </a:ext>
            </a:extLst>
          </p:cNvPr>
          <p:cNvGrpSpPr/>
          <p:nvPr/>
        </p:nvGrpSpPr>
        <p:grpSpPr>
          <a:xfrm>
            <a:off x="4558606" y="753805"/>
            <a:ext cx="3562686" cy="1066190"/>
            <a:chOff x="4314657" y="1274309"/>
            <a:chExt cx="3562686" cy="1066190"/>
          </a:xfrm>
          <a:effectLst>
            <a:glow rad="101600">
              <a:schemeClr val="accent2">
                <a:satMod val="175000"/>
                <a:alpha val="40000"/>
              </a:schemeClr>
            </a:glow>
          </a:effectLst>
        </p:grpSpPr>
        <p:grpSp>
          <p:nvGrpSpPr>
            <p:cNvPr id="6" name="Group 5">
              <a:extLst>
                <a:ext uri="{FF2B5EF4-FFF2-40B4-BE49-F238E27FC236}">
                  <a16:creationId xmlns:a16="http://schemas.microsoft.com/office/drawing/2014/main" id="{975DC8B7-3102-8940-88EE-062657667607}"/>
                </a:ext>
              </a:extLst>
            </p:cNvPr>
            <p:cNvGrpSpPr/>
            <p:nvPr/>
          </p:nvGrpSpPr>
          <p:grpSpPr>
            <a:xfrm>
              <a:off x="4314657" y="1274309"/>
              <a:ext cx="3562686" cy="1066190"/>
              <a:chOff x="4623816" y="1322772"/>
              <a:chExt cx="2944368" cy="969264"/>
            </a:xfrm>
          </p:grpSpPr>
          <p:sp>
            <p:nvSpPr>
              <p:cNvPr id="8" name="Rounded Rectangle 7">
                <a:extLst>
                  <a:ext uri="{FF2B5EF4-FFF2-40B4-BE49-F238E27FC236}">
                    <a16:creationId xmlns:a16="http://schemas.microsoft.com/office/drawing/2014/main" id="{F6E6688E-7991-AB46-A0F2-004A5AE30EA8}"/>
                  </a:ext>
                </a:extLst>
              </p:cNvPr>
              <p:cNvSpPr/>
              <p:nvPr/>
            </p:nvSpPr>
            <p:spPr>
              <a:xfrm>
                <a:off x="4623816" y="1322772"/>
                <a:ext cx="2944368" cy="969264"/>
              </a:xfrm>
              <a:prstGeom prst="roundRect">
                <a:avLst/>
              </a:prstGeom>
              <a:solidFill>
                <a:schemeClr val="accent1">
                  <a:alpha val="82000"/>
                </a:schemeClr>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ounded Rectangle 8">
                <a:extLst>
                  <a:ext uri="{FF2B5EF4-FFF2-40B4-BE49-F238E27FC236}">
                    <a16:creationId xmlns:a16="http://schemas.microsoft.com/office/drawing/2014/main" id="{DC44F19E-9E33-B342-BC2F-919784E4642B}"/>
                  </a:ext>
                </a:extLst>
              </p:cNvPr>
              <p:cNvSpPr/>
              <p:nvPr/>
            </p:nvSpPr>
            <p:spPr>
              <a:xfrm>
                <a:off x="4765702" y="1443292"/>
                <a:ext cx="2676698" cy="728223"/>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TextBox 6">
              <a:extLst>
                <a:ext uri="{FF2B5EF4-FFF2-40B4-BE49-F238E27FC236}">
                  <a16:creationId xmlns:a16="http://schemas.microsoft.com/office/drawing/2014/main" id="{C3B23752-3C78-3D45-B806-AEC7FB87B5ED}"/>
                </a:ext>
              </a:extLst>
            </p:cNvPr>
            <p:cNvSpPr txBox="1"/>
            <p:nvPr/>
          </p:nvSpPr>
          <p:spPr>
            <a:xfrm>
              <a:off x="4705459" y="1509217"/>
              <a:ext cx="2752677" cy="615553"/>
            </a:xfrm>
            <a:prstGeom prst="rect">
              <a:avLst/>
            </a:prstGeom>
            <a:noFill/>
          </p:spPr>
          <p:txBody>
            <a:bodyPr wrap="none" rtlCol="0">
              <a:spAutoFit/>
            </a:bodyPr>
            <a:lstStyle/>
            <a:p>
              <a:r>
                <a:rPr lang="x-none" sz="3400" dirty="0">
                  <a:solidFill>
                    <a:srgbClr val="002060"/>
                  </a:solidFill>
                  <a:latin typeface="Times New Roman" pitchFamily="18" charset="0"/>
                  <a:cs typeface="Times New Roman" pitchFamily="18" charset="0"/>
                </a:rPr>
                <a:t>Hoạt động học</a:t>
              </a:r>
            </a:p>
          </p:txBody>
        </p:sp>
      </p:grpSp>
      <p:pic>
        <p:nvPicPr>
          <p:cNvPr id="10" name="Picture 9">
            <a:extLst>
              <a:ext uri="{FF2B5EF4-FFF2-40B4-BE49-F238E27FC236}">
                <a16:creationId xmlns:a16="http://schemas.microsoft.com/office/drawing/2014/main" id="{FB8CDA04-8B8D-A740-B4DE-28127703544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6000"/>
                    </a14:imgEffect>
                  </a14:imgLayer>
                </a14:imgProps>
              </a:ext>
              <a:ext uri="{28A0092B-C50C-407E-A947-70E740481C1C}">
                <a14:useLocalDpi xmlns:a14="http://schemas.microsoft.com/office/drawing/2010/main" val="0"/>
              </a:ext>
            </a:extLst>
          </a:blip>
          <a:srcRect l="1306" t="982" r="1537"/>
          <a:stretch/>
        </p:blipFill>
        <p:spPr>
          <a:xfrm>
            <a:off x="678475" y="3365433"/>
            <a:ext cx="3809347" cy="2493269"/>
          </a:xfrm>
          <a:prstGeom prst="roundRect">
            <a:avLst>
              <a:gd name="adj" fmla="val 7876"/>
            </a:avLst>
          </a:prstGeom>
        </p:spPr>
      </p:pic>
      <p:pic>
        <p:nvPicPr>
          <p:cNvPr id="11" name="Picture 10">
            <a:extLst>
              <a:ext uri="{FF2B5EF4-FFF2-40B4-BE49-F238E27FC236}">
                <a16:creationId xmlns:a16="http://schemas.microsoft.com/office/drawing/2014/main" id="{4B598320-5AE5-BA41-ADF7-CB23686B31F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402" t="2934" r="5938" b="6357"/>
          <a:stretch/>
        </p:blipFill>
        <p:spPr>
          <a:xfrm>
            <a:off x="4822195" y="3365433"/>
            <a:ext cx="2697699" cy="2505349"/>
          </a:xfrm>
          <a:prstGeom prst="rect">
            <a:avLst/>
          </a:prstGeom>
        </p:spPr>
      </p:pic>
      <p:grpSp>
        <p:nvGrpSpPr>
          <p:cNvPr id="12" name="Group 11">
            <a:extLst>
              <a:ext uri="{FF2B5EF4-FFF2-40B4-BE49-F238E27FC236}">
                <a16:creationId xmlns:a16="http://schemas.microsoft.com/office/drawing/2014/main" id="{3EDEE140-A77A-8A4C-8B73-18FF2736BCA2}"/>
              </a:ext>
            </a:extLst>
          </p:cNvPr>
          <p:cNvGrpSpPr/>
          <p:nvPr/>
        </p:nvGrpSpPr>
        <p:grpSpPr>
          <a:xfrm>
            <a:off x="7861483" y="3350443"/>
            <a:ext cx="3825207" cy="2529462"/>
            <a:chOff x="7861483" y="2893232"/>
            <a:chExt cx="3825207" cy="2529462"/>
          </a:xfrm>
        </p:grpSpPr>
        <p:pic>
          <p:nvPicPr>
            <p:cNvPr id="13" name="Picture 12">
              <a:extLst>
                <a:ext uri="{FF2B5EF4-FFF2-40B4-BE49-F238E27FC236}">
                  <a16:creationId xmlns:a16="http://schemas.microsoft.com/office/drawing/2014/main" id="{E4229D57-ED72-B248-B1B8-922B0F73EE2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1000"/>
                      </a14:imgEffect>
                      <a14:imgEffect>
                        <a14:brightnessContrast bright="1000" contrast="6000"/>
                      </a14:imgEffect>
                    </a14:imgLayer>
                  </a14:imgProps>
                </a:ext>
                <a:ext uri="{28A0092B-C50C-407E-A947-70E740481C1C}">
                  <a14:useLocalDpi xmlns:a14="http://schemas.microsoft.com/office/drawing/2010/main" val="0"/>
                </a:ext>
              </a:extLst>
            </a:blip>
            <a:srcRect r="8714"/>
            <a:stretch/>
          </p:blipFill>
          <p:spPr>
            <a:xfrm>
              <a:off x="7877343" y="2893232"/>
              <a:ext cx="3809347" cy="2462901"/>
            </a:xfrm>
            <a:prstGeom prst="roundRect">
              <a:avLst>
                <a:gd name="adj" fmla="val 11363"/>
              </a:avLst>
            </a:prstGeom>
            <a:ln w="28575">
              <a:solidFill>
                <a:srgbClr val="92D050"/>
              </a:solidFill>
            </a:ln>
          </p:spPr>
        </p:pic>
        <p:grpSp>
          <p:nvGrpSpPr>
            <p:cNvPr id="14" name="Group 13">
              <a:extLst>
                <a:ext uri="{FF2B5EF4-FFF2-40B4-BE49-F238E27FC236}">
                  <a16:creationId xmlns:a16="http://schemas.microsoft.com/office/drawing/2014/main" id="{1E84FD2F-0FEA-2143-BE12-CA2F49F6A96B}"/>
                </a:ext>
              </a:extLst>
            </p:cNvPr>
            <p:cNvGrpSpPr/>
            <p:nvPr/>
          </p:nvGrpSpPr>
          <p:grpSpPr>
            <a:xfrm>
              <a:off x="7861483" y="5084140"/>
              <a:ext cx="308098" cy="338554"/>
              <a:chOff x="3234788" y="6218056"/>
              <a:chExt cx="338907" cy="372410"/>
            </a:xfrm>
          </p:grpSpPr>
          <p:sp>
            <p:nvSpPr>
              <p:cNvPr id="15" name="Oval 14">
                <a:extLst>
                  <a:ext uri="{FF2B5EF4-FFF2-40B4-BE49-F238E27FC236}">
                    <a16:creationId xmlns:a16="http://schemas.microsoft.com/office/drawing/2014/main" id="{4C6E931A-87AF-1C41-BBA2-1274BC662C7A}"/>
                  </a:ext>
                </a:extLst>
              </p:cNvPr>
              <p:cNvSpPr/>
              <p:nvPr/>
            </p:nvSpPr>
            <p:spPr>
              <a:xfrm>
                <a:off x="3252407" y="6277064"/>
                <a:ext cx="279611" cy="270171"/>
              </a:xfrm>
              <a:prstGeom prst="ellipse">
                <a:avLst/>
              </a:prstGeom>
              <a:solidFill>
                <a:srgbClr val="3E54A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00" dirty="0">
                  <a:solidFill>
                    <a:schemeClr val="bg1"/>
                  </a:solidFill>
                  <a:latin typeface="UTM Cooper Black" panose="02040603050506020204" pitchFamily="18" charset="0"/>
                </a:endParaRPr>
              </a:p>
            </p:txBody>
          </p:sp>
          <p:sp>
            <p:nvSpPr>
              <p:cNvPr id="16" name="Rectangle 15">
                <a:extLst>
                  <a:ext uri="{FF2B5EF4-FFF2-40B4-BE49-F238E27FC236}">
                    <a16:creationId xmlns:a16="http://schemas.microsoft.com/office/drawing/2014/main" id="{402F452C-8318-C346-9CA4-69C8637DD71A}"/>
                  </a:ext>
                </a:extLst>
              </p:cNvPr>
              <p:cNvSpPr/>
              <p:nvPr/>
            </p:nvSpPr>
            <p:spPr>
              <a:xfrm>
                <a:off x="3234788" y="6218056"/>
                <a:ext cx="338907" cy="372410"/>
              </a:xfrm>
              <a:prstGeom prst="rect">
                <a:avLst/>
              </a:prstGeom>
            </p:spPr>
            <p:txBody>
              <a:bodyPr wrap="none">
                <a:spAutoFit/>
              </a:bodyPr>
              <a:lstStyle/>
              <a:p>
                <a:pPr algn="ctr"/>
                <a:r>
                  <a:rPr lang="x-none" sz="1600" dirty="0">
                    <a:solidFill>
                      <a:schemeClr val="bg1"/>
                    </a:solidFill>
                    <a:latin typeface="UTM Cooper Black" panose="02040603050506020204" pitchFamily="18" charset="0"/>
                  </a:rPr>
                  <a:t>3</a:t>
                </a:r>
              </a:p>
            </p:txBody>
          </p:sp>
        </p:grpSp>
      </p:grpSp>
      <p:sp>
        <p:nvSpPr>
          <p:cNvPr id="17" name="TextBox 16">
            <a:extLst>
              <a:ext uri="{FF2B5EF4-FFF2-40B4-BE49-F238E27FC236}">
                <a16:creationId xmlns:a16="http://schemas.microsoft.com/office/drawing/2014/main" id="{723BB4E8-2E06-0144-B547-9DCE72D2431B}"/>
              </a:ext>
            </a:extLst>
          </p:cNvPr>
          <p:cNvSpPr txBox="1"/>
          <p:nvPr/>
        </p:nvSpPr>
        <p:spPr>
          <a:xfrm>
            <a:off x="1383236" y="5905006"/>
            <a:ext cx="2399824" cy="461665"/>
          </a:xfrm>
          <a:prstGeom prst="rect">
            <a:avLst/>
          </a:prstGeom>
          <a:noFill/>
        </p:spPr>
        <p:txBody>
          <a:bodyPr wrap="none" rtlCol="0">
            <a:spAutoFit/>
          </a:bodyPr>
          <a:lstStyle/>
          <a:p>
            <a:r>
              <a:rPr lang="x-none" sz="2400" dirty="0"/>
              <a:t>Tranh giành kéo</a:t>
            </a:r>
          </a:p>
        </p:txBody>
      </p:sp>
      <p:sp>
        <p:nvSpPr>
          <p:cNvPr id="18" name="TextBox 17">
            <a:extLst>
              <a:ext uri="{FF2B5EF4-FFF2-40B4-BE49-F238E27FC236}">
                <a16:creationId xmlns:a16="http://schemas.microsoft.com/office/drawing/2014/main" id="{08D134CE-F7EC-174F-80BE-FCCC96069FC8}"/>
              </a:ext>
            </a:extLst>
          </p:cNvPr>
          <p:cNvSpPr txBox="1"/>
          <p:nvPr/>
        </p:nvSpPr>
        <p:spPr>
          <a:xfrm>
            <a:off x="5171411" y="5905006"/>
            <a:ext cx="1999265" cy="461665"/>
          </a:xfrm>
          <a:prstGeom prst="rect">
            <a:avLst/>
          </a:prstGeom>
          <a:noFill/>
        </p:spPr>
        <p:txBody>
          <a:bodyPr wrap="none" rtlCol="0">
            <a:spAutoFit/>
          </a:bodyPr>
          <a:lstStyle/>
          <a:p>
            <a:r>
              <a:rPr lang="x-none" sz="2400" dirty="0"/>
              <a:t>Ngậm bút chì</a:t>
            </a:r>
          </a:p>
        </p:txBody>
      </p:sp>
      <p:sp>
        <p:nvSpPr>
          <p:cNvPr id="19" name="TextBox 18">
            <a:extLst>
              <a:ext uri="{FF2B5EF4-FFF2-40B4-BE49-F238E27FC236}">
                <a16:creationId xmlns:a16="http://schemas.microsoft.com/office/drawing/2014/main" id="{C3E3BC9B-B6B7-0C44-9974-00C72C2A4061}"/>
              </a:ext>
            </a:extLst>
          </p:cNvPr>
          <p:cNvSpPr txBox="1"/>
          <p:nvPr/>
        </p:nvSpPr>
        <p:spPr>
          <a:xfrm>
            <a:off x="8672577" y="5905006"/>
            <a:ext cx="2218877" cy="461665"/>
          </a:xfrm>
          <a:prstGeom prst="rect">
            <a:avLst/>
          </a:prstGeom>
          <a:noFill/>
        </p:spPr>
        <p:txBody>
          <a:bodyPr wrap="none" rtlCol="0">
            <a:spAutoFit/>
          </a:bodyPr>
          <a:lstStyle/>
          <a:p>
            <a:r>
              <a:rPr lang="x-none" sz="2400" dirty="0"/>
              <a:t>Chạy trong lớp</a:t>
            </a:r>
          </a:p>
        </p:txBody>
      </p:sp>
    </p:spTree>
    <p:extLst>
      <p:ext uri="{BB962C8B-B14F-4D97-AF65-F5344CB8AC3E}">
        <p14:creationId xmlns:p14="http://schemas.microsoft.com/office/powerpoint/2010/main" val="28991347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73FAB3-34D3-3741-8D22-528F3AC035BD}"/>
              </a:ext>
            </a:extLst>
          </p:cNvPr>
          <p:cNvGrpSpPr/>
          <p:nvPr/>
        </p:nvGrpSpPr>
        <p:grpSpPr>
          <a:xfrm>
            <a:off x="1477132" y="540794"/>
            <a:ext cx="3562686" cy="1066190"/>
            <a:chOff x="4314657" y="1274309"/>
            <a:chExt cx="3562686" cy="1066190"/>
          </a:xfrm>
          <a:effectLst/>
        </p:grpSpPr>
        <p:grpSp>
          <p:nvGrpSpPr>
            <p:cNvPr id="6" name="Group 5">
              <a:extLst>
                <a:ext uri="{FF2B5EF4-FFF2-40B4-BE49-F238E27FC236}">
                  <a16:creationId xmlns:a16="http://schemas.microsoft.com/office/drawing/2014/main" id="{4D3BCECA-B000-B749-9F6E-7D63DE1910B5}"/>
                </a:ext>
              </a:extLst>
            </p:cNvPr>
            <p:cNvGrpSpPr/>
            <p:nvPr/>
          </p:nvGrpSpPr>
          <p:grpSpPr>
            <a:xfrm>
              <a:off x="4314657" y="1274309"/>
              <a:ext cx="3562686" cy="1066190"/>
              <a:chOff x="4623816" y="1322772"/>
              <a:chExt cx="2944368" cy="969264"/>
            </a:xfrm>
          </p:grpSpPr>
          <p:sp>
            <p:nvSpPr>
              <p:cNvPr id="8" name="Rounded Rectangle 7">
                <a:extLst>
                  <a:ext uri="{FF2B5EF4-FFF2-40B4-BE49-F238E27FC236}">
                    <a16:creationId xmlns:a16="http://schemas.microsoft.com/office/drawing/2014/main" id="{43474B14-B117-3E4D-9E3D-9D0FF6093B1C}"/>
                  </a:ext>
                </a:extLst>
              </p:cNvPr>
              <p:cNvSpPr/>
              <p:nvPr/>
            </p:nvSpPr>
            <p:spPr>
              <a:xfrm>
                <a:off x="4623816" y="1322772"/>
                <a:ext cx="2944368" cy="969264"/>
              </a:xfrm>
              <a:prstGeom prst="roundRect">
                <a:avLst/>
              </a:prstGeom>
              <a:solidFill>
                <a:schemeClr val="accent4">
                  <a:lumMod val="40000"/>
                  <a:lumOff val="60000"/>
                  <a:alpha val="82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ounded Rectangle 8">
                <a:extLst>
                  <a:ext uri="{FF2B5EF4-FFF2-40B4-BE49-F238E27FC236}">
                    <a16:creationId xmlns:a16="http://schemas.microsoft.com/office/drawing/2014/main" id="{3E168894-D060-A247-9E14-95073212F47D}"/>
                  </a:ext>
                </a:extLst>
              </p:cNvPr>
              <p:cNvSpPr/>
              <p:nvPr/>
            </p:nvSpPr>
            <p:spPr>
              <a:xfrm>
                <a:off x="4765702" y="1443292"/>
                <a:ext cx="2676698" cy="728223"/>
              </a:xfrm>
              <a:prstGeom prst="roundRect">
                <a:avLst/>
              </a:prstGeom>
              <a:solidFill>
                <a:schemeClr val="bg1"/>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TextBox 6">
              <a:extLst>
                <a:ext uri="{FF2B5EF4-FFF2-40B4-BE49-F238E27FC236}">
                  <a16:creationId xmlns:a16="http://schemas.microsoft.com/office/drawing/2014/main" id="{03B6CA11-C127-FF4B-BF37-35B6398B3507}"/>
                </a:ext>
              </a:extLst>
            </p:cNvPr>
            <p:cNvSpPr txBox="1"/>
            <p:nvPr/>
          </p:nvSpPr>
          <p:spPr>
            <a:xfrm>
              <a:off x="4607485" y="1509217"/>
              <a:ext cx="2981907" cy="584775"/>
            </a:xfrm>
            <a:prstGeom prst="rect">
              <a:avLst/>
            </a:prstGeom>
            <a:noFill/>
          </p:spPr>
          <p:txBody>
            <a:bodyPr wrap="none" rtlCol="0">
              <a:spAutoFit/>
            </a:bodyPr>
            <a:lstStyle/>
            <a:p>
              <a:r>
                <a:rPr lang="x-none" sz="3200" dirty="0">
                  <a:solidFill>
                    <a:srgbClr val="002060"/>
                  </a:solidFill>
                </a:rPr>
                <a:t>Hoạt động chơi</a:t>
              </a:r>
            </a:p>
          </p:txBody>
        </p:sp>
      </p:grpSp>
      <p:grpSp>
        <p:nvGrpSpPr>
          <p:cNvPr id="10" name="Group 9">
            <a:extLst>
              <a:ext uri="{FF2B5EF4-FFF2-40B4-BE49-F238E27FC236}">
                <a16:creationId xmlns:a16="http://schemas.microsoft.com/office/drawing/2014/main" id="{8A79AC00-FB4A-4D48-AA6F-C17BA031E635}"/>
              </a:ext>
            </a:extLst>
          </p:cNvPr>
          <p:cNvGrpSpPr/>
          <p:nvPr/>
        </p:nvGrpSpPr>
        <p:grpSpPr>
          <a:xfrm>
            <a:off x="6600962" y="3431416"/>
            <a:ext cx="4720626" cy="2685253"/>
            <a:chOff x="614227" y="1861457"/>
            <a:chExt cx="3932630" cy="2237014"/>
          </a:xfrm>
        </p:grpSpPr>
        <p:pic>
          <p:nvPicPr>
            <p:cNvPr id="11" name="Picture 10">
              <a:extLst>
                <a:ext uri="{FF2B5EF4-FFF2-40B4-BE49-F238E27FC236}">
                  <a16:creationId xmlns:a16="http://schemas.microsoft.com/office/drawing/2014/main" id="{A92ACDD3-419B-C641-A3E2-15CC91204A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8000"/>
                      </a14:imgEffect>
                    </a14:imgLayer>
                  </a14:imgProps>
                </a:ext>
                <a:ext uri="{28A0092B-C50C-407E-A947-70E740481C1C}">
                  <a14:useLocalDpi xmlns:a14="http://schemas.microsoft.com/office/drawing/2010/main" val="0"/>
                </a:ext>
              </a:extLst>
            </a:blip>
            <a:stretch>
              <a:fillRect/>
            </a:stretch>
          </p:blipFill>
          <p:spPr>
            <a:xfrm>
              <a:off x="636814" y="1861457"/>
              <a:ext cx="3910043" cy="2237014"/>
            </a:xfrm>
            <a:prstGeom prst="rect">
              <a:avLst/>
            </a:prstGeom>
          </p:spPr>
        </p:pic>
        <p:grpSp>
          <p:nvGrpSpPr>
            <p:cNvPr id="12" name="Group 11">
              <a:extLst>
                <a:ext uri="{FF2B5EF4-FFF2-40B4-BE49-F238E27FC236}">
                  <a16:creationId xmlns:a16="http://schemas.microsoft.com/office/drawing/2014/main" id="{542184B3-38B3-6940-984A-8921FB51CBF5}"/>
                </a:ext>
              </a:extLst>
            </p:cNvPr>
            <p:cNvGrpSpPr/>
            <p:nvPr/>
          </p:nvGrpSpPr>
          <p:grpSpPr>
            <a:xfrm>
              <a:off x="614227" y="3676948"/>
              <a:ext cx="338330" cy="384601"/>
              <a:chOff x="3227607" y="6228566"/>
              <a:chExt cx="338329" cy="384602"/>
            </a:xfrm>
          </p:grpSpPr>
          <p:sp>
            <p:nvSpPr>
              <p:cNvPr id="13" name="Oval 12">
                <a:extLst>
                  <a:ext uri="{FF2B5EF4-FFF2-40B4-BE49-F238E27FC236}">
                    <a16:creationId xmlns:a16="http://schemas.microsoft.com/office/drawing/2014/main" id="{C16E1595-129A-304A-A2EA-2B4481CF770D}"/>
                  </a:ext>
                </a:extLst>
              </p:cNvPr>
              <p:cNvSpPr/>
              <p:nvPr/>
            </p:nvSpPr>
            <p:spPr>
              <a:xfrm>
                <a:off x="3227607" y="6272227"/>
                <a:ext cx="338329" cy="326907"/>
              </a:xfrm>
              <a:prstGeom prst="ellipse">
                <a:avLst/>
              </a:prstGeom>
              <a:solidFill>
                <a:srgbClr val="3E54A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00" dirty="0">
                  <a:solidFill>
                    <a:schemeClr val="bg1"/>
                  </a:solidFill>
                  <a:latin typeface="UTM Cooper Black" panose="02040603050506020204" pitchFamily="18" charset="0"/>
                </a:endParaRPr>
              </a:p>
            </p:txBody>
          </p:sp>
          <p:sp>
            <p:nvSpPr>
              <p:cNvPr id="14" name="Rectangle 13">
                <a:extLst>
                  <a:ext uri="{FF2B5EF4-FFF2-40B4-BE49-F238E27FC236}">
                    <a16:creationId xmlns:a16="http://schemas.microsoft.com/office/drawing/2014/main" id="{755AC769-870A-5D45-B3BA-D32125BC7EF1}"/>
                  </a:ext>
                </a:extLst>
              </p:cNvPr>
              <p:cNvSpPr/>
              <p:nvPr/>
            </p:nvSpPr>
            <p:spPr>
              <a:xfrm>
                <a:off x="3250534" y="6228566"/>
                <a:ext cx="307413" cy="384602"/>
              </a:xfrm>
              <a:prstGeom prst="rect">
                <a:avLst/>
              </a:prstGeom>
            </p:spPr>
            <p:txBody>
              <a:bodyPr wrap="none">
                <a:spAutoFit/>
              </a:bodyPr>
              <a:lstStyle/>
              <a:p>
                <a:pPr algn="ctr"/>
                <a:r>
                  <a:rPr lang="x-none" sz="2400" dirty="0">
                    <a:solidFill>
                      <a:schemeClr val="bg1"/>
                    </a:solidFill>
                    <a:latin typeface="UTM Cooper Black" panose="02040603050506020204" pitchFamily="18" charset="0"/>
                  </a:rPr>
                  <a:t>3</a:t>
                </a:r>
              </a:p>
            </p:txBody>
          </p:sp>
        </p:grpSp>
      </p:grpSp>
      <p:grpSp>
        <p:nvGrpSpPr>
          <p:cNvPr id="15" name="Group 14">
            <a:extLst>
              <a:ext uri="{FF2B5EF4-FFF2-40B4-BE49-F238E27FC236}">
                <a16:creationId xmlns:a16="http://schemas.microsoft.com/office/drawing/2014/main" id="{8E23EBA7-4FAD-AC42-AE27-444AA6AB267E}"/>
              </a:ext>
            </a:extLst>
          </p:cNvPr>
          <p:cNvGrpSpPr/>
          <p:nvPr/>
        </p:nvGrpSpPr>
        <p:grpSpPr>
          <a:xfrm>
            <a:off x="870412" y="2424979"/>
            <a:ext cx="4839080" cy="3560762"/>
            <a:chOff x="4773982" y="1945532"/>
            <a:chExt cx="2815411" cy="2071676"/>
          </a:xfrm>
        </p:grpSpPr>
        <p:grpSp>
          <p:nvGrpSpPr>
            <p:cNvPr id="16" name="Group 15">
              <a:extLst>
                <a:ext uri="{FF2B5EF4-FFF2-40B4-BE49-F238E27FC236}">
                  <a16:creationId xmlns:a16="http://schemas.microsoft.com/office/drawing/2014/main" id="{89D254A5-3D7A-6644-82DB-1585CD2FF7A8}"/>
                </a:ext>
              </a:extLst>
            </p:cNvPr>
            <p:cNvGrpSpPr/>
            <p:nvPr/>
          </p:nvGrpSpPr>
          <p:grpSpPr>
            <a:xfrm>
              <a:off x="4786009" y="1945532"/>
              <a:ext cx="2803384" cy="2050082"/>
              <a:chOff x="4726870" y="1858109"/>
              <a:chExt cx="3100615" cy="2237013"/>
            </a:xfrm>
          </p:grpSpPr>
          <p:pic>
            <p:nvPicPr>
              <p:cNvPr id="20" name="Picture 19">
                <a:extLst>
                  <a:ext uri="{FF2B5EF4-FFF2-40B4-BE49-F238E27FC236}">
                    <a16:creationId xmlns:a16="http://schemas.microsoft.com/office/drawing/2014/main" id="{560A1D8F-419E-C043-85DE-12898BA0A954}"/>
                  </a:ext>
                </a:extLst>
              </p:cNvPr>
              <p:cNvPicPr>
                <a:picLocks noChangeAspect="1"/>
              </p:cNvPicPr>
              <p:nvPr/>
            </p:nvPicPr>
            <p:blipFill rotWithShape="1">
              <a:blip r:embed="rId4">
                <a:extLst>
                  <a:ext uri="{28A0092B-C50C-407E-A947-70E740481C1C}">
                    <a14:useLocalDpi xmlns:a14="http://schemas.microsoft.com/office/drawing/2010/main" val="0"/>
                  </a:ext>
                </a:extLst>
              </a:blip>
              <a:srcRect l="975" t="331"/>
              <a:stretch/>
            </p:blipFill>
            <p:spPr>
              <a:xfrm>
                <a:off x="4726870" y="1858109"/>
                <a:ext cx="3100615" cy="2237013"/>
              </a:xfrm>
              <a:prstGeom prst="roundRect">
                <a:avLst>
                  <a:gd name="adj" fmla="val 10253"/>
                </a:avLst>
              </a:prstGeom>
            </p:spPr>
          </p:pic>
          <p:sp>
            <p:nvSpPr>
              <p:cNvPr id="21" name="Rounded Rectangle 20">
                <a:extLst>
                  <a:ext uri="{FF2B5EF4-FFF2-40B4-BE49-F238E27FC236}">
                    <a16:creationId xmlns:a16="http://schemas.microsoft.com/office/drawing/2014/main" id="{D99A21FB-1B20-7C42-9B0D-9CD50D2C6D2E}"/>
                  </a:ext>
                </a:extLst>
              </p:cNvPr>
              <p:cNvSpPr/>
              <p:nvPr/>
            </p:nvSpPr>
            <p:spPr>
              <a:xfrm>
                <a:off x="4726870" y="1861457"/>
                <a:ext cx="3073239" cy="2208893"/>
              </a:xfrm>
              <a:prstGeom prst="roundRect">
                <a:avLst>
                  <a:gd name="adj" fmla="val 8509"/>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17" name="Group 16">
              <a:extLst>
                <a:ext uri="{FF2B5EF4-FFF2-40B4-BE49-F238E27FC236}">
                  <a16:creationId xmlns:a16="http://schemas.microsoft.com/office/drawing/2014/main" id="{D2328A70-CC42-7D4E-8C15-FB20290CC8CD}"/>
                </a:ext>
              </a:extLst>
            </p:cNvPr>
            <p:cNvGrpSpPr/>
            <p:nvPr/>
          </p:nvGrpSpPr>
          <p:grpSpPr>
            <a:xfrm>
              <a:off x="4773982" y="3712795"/>
              <a:ext cx="279612" cy="304413"/>
              <a:chOff x="3262917" y="6250111"/>
              <a:chExt cx="279611" cy="304414"/>
            </a:xfrm>
          </p:grpSpPr>
          <p:sp>
            <p:nvSpPr>
              <p:cNvPr id="18" name="Oval 17">
                <a:extLst>
                  <a:ext uri="{FF2B5EF4-FFF2-40B4-BE49-F238E27FC236}">
                    <a16:creationId xmlns:a16="http://schemas.microsoft.com/office/drawing/2014/main" id="{422D39B0-638E-DD40-A14F-89CCC038213A}"/>
                  </a:ext>
                </a:extLst>
              </p:cNvPr>
              <p:cNvSpPr/>
              <p:nvPr/>
            </p:nvSpPr>
            <p:spPr>
              <a:xfrm>
                <a:off x="3262917" y="6277064"/>
                <a:ext cx="279611" cy="270171"/>
              </a:xfrm>
              <a:prstGeom prst="ellipse">
                <a:avLst/>
              </a:prstGeom>
              <a:solidFill>
                <a:srgbClr val="3E54A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400" dirty="0">
                  <a:solidFill>
                    <a:schemeClr val="bg1"/>
                  </a:solidFill>
                  <a:latin typeface="UTM Cooper Black" panose="02040603050506020204" pitchFamily="18" charset="0"/>
                </a:endParaRPr>
              </a:p>
            </p:txBody>
          </p:sp>
          <p:sp>
            <p:nvSpPr>
              <p:cNvPr id="19" name="Rectangle 18">
                <a:extLst>
                  <a:ext uri="{FF2B5EF4-FFF2-40B4-BE49-F238E27FC236}">
                    <a16:creationId xmlns:a16="http://schemas.microsoft.com/office/drawing/2014/main" id="{8D53156A-5D48-024E-B2B1-D07BB336A901}"/>
                  </a:ext>
                </a:extLst>
              </p:cNvPr>
              <p:cNvSpPr/>
              <p:nvPr/>
            </p:nvSpPr>
            <p:spPr>
              <a:xfrm>
                <a:off x="3288036" y="6250111"/>
                <a:ext cx="232413" cy="304414"/>
              </a:xfrm>
              <a:prstGeom prst="rect">
                <a:avLst/>
              </a:prstGeom>
            </p:spPr>
            <p:txBody>
              <a:bodyPr wrap="none">
                <a:spAutoFit/>
              </a:bodyPr>
              <a:lstStyle/>
              <a:p>
                <a:pPr algn="ctr"/>
                <a:r>
                  <a:rPr lang="x-none" sz="2800" dirty="0">
                    <a:solidFill>
                      <a:schemeClr val="bg1"/>
                    </a:solidFill>
                    <a:latin typeface="UTM Cooper Black" panose="02040603050506020204" pitchFamily="18" charset="0"/>
                  </a:rPr>
                  <a:t>1</a:t>
                </a:r>
              </a:p>
            </p:txBody>
          </p:sp>
        </p:grpSp>
      </p:grpSp>
      <p:pic>
        <p:nvPicPr>
          <p:cNvPr id="22" name="Picture 21">
            <a:extLst>
              <a:ext uri="{FF2B5EF4-FFF2-40B4-BE49-F238E27FC236}">
                <a16:creationId xmlns:a16="http://schemas.microsoft.com/office/drawing/2014/main" id="{B954ED1B-223C-FA44-8DAB-E1BB4EFA522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5000"/>
                    </a14:imgEffect>
                  </a14:imgLayer>
                </a14:imgProps>
              </a:ext>
              <a:ext uri="{28A0092B-C50C-407E-A947-70E740481C1C}">
                <a14:useLocalDpi xmlns:a14="http://schemas.microsoft.com/office/drawing/2010/main" val="0"/>
              </a:ext>
            </a:extLst>
          </a:blip>
          <a:srcRect t="1876" b="3655"/>
          <a:stretch/>
        </p:blipFill>
        <p:spPr>
          <a:xfrm>
            <a:off x="6482510" y="381267"/>
            <a:ext cx="4925894" cy="2685253"/>
          </a:xfrm>
          <a:prstGeom prst="rect">
            <a:avLst/>
          </a:prstGeom>
        </p:spPr>
      </p:pic>
      <p:sp>
        <p:nvSpPr>
          <p:cNvPr id="23" name="TextBox 22">
            <a:extLst>
              <a:ext uri="{FF2B5EF4-FFF2-40B4-BE49-F238E27FC236}">
                <a16:creationId xmlns:a16="http://schemas.microsoft.com/office/drawing/2014/main" id="{D6C5D8DE-CA47-704A-A897-C2E796614976}"/>
              </a:ext>
            </a:extLst>
          </p:cNvPr>
          <p:cNvSpPr txBox="1"/>
          <p:nvPr/>
        </p:nvSpPr>
        <p:spPr>
          <a:xfrm>
            <a:off x="1769960" y="5953801"/>
            <a:ext cx="2957861" cy="461665"/>
          </a:xfrm>
          <a:prstGeom prst="rect">
            <a:avLst/>
          </a:prstGeom>
          <a:noFill/>
        </p:spPr>
        <p:txBody>
          <a:bodyPr wrap="none" rtlCol="0">
            <a:spAutoFit/>
          </a:bodyPr>
          <a:lstStyle/>
          <a:p>
            <a:r>
              <a:rPr lang="x-none" sz="2400" dirty="0"/>
              <a:t>Chạy trên cầu thang</a:t>
            </a:r>
          </a:p>
        </p:txBody>
      </p:sp>
      <p:sp>
        <p:nvSpPr>
          <p:cNvPr id="24" name="TextBox 23">
            <a:extLst>
              <a:ext uri="{FF2B5EF4-FFF2-40B4-BE49-F238E27FC236}">
                <a16:creationId xmlns:a16="http://schemas.microsoft.com/office/drawing/2014/main" id="{4C714C93-9766-9249-8DEA-892ACA79F1A3}"/>
              </a:ext>
            </a:extLst>
          </p:cNvPr>
          <p:cNvSpPr txBox="1"/>
          <p:nvPr/>
        </p:nvSpPr>
        <p:spPr>
          <a:xfrm>
            <a:off x="7927486" y="3040091"/>
            <a:ext cx="2035942" cy="461665"/>
          </a:xfrm>
          <a:prstGeom prst="rect">
            <a:avLst/>
          </a:prstGeom>
          <a:noFill/>
        </p:spPr>
        <p:txBody>
          <a:bodyPr wrap="none" rtlCol="0">
            <a:spAutoFit/>
          </a:bodyPr>
          <a:lstStyle/>
          <a:p>
            <a:r>
              <a:rPr lang="x-none" sz="2400" dirty="0"/>
              <a:t>Trượt lan can</a:t>
            </a:r>
          </a:p>
        </p:txBody>
      </p:sp>
      <p:sp>
        <p:nvSpPr>
          <p:cNvPr id="25" name="TextBox 24">
            <a:extLst>
              <a:ext uri="{FF2B5EF4-FFF2-40B4-BE49-F238E27FC236}">
                <a16:creationId xmlns:a16="http://schemas.microsoft.com/office/drawing/2014/main" id="{4FFBAE10-0185-4345-B696-03124EF4F60C}"/>
              </a:ext>
            </a:extLst>
          </p:cNvPr>
          <p:cNvSpPr txBox="1"/>
          <p:nvPr/>
        </p:nvSpPr>
        <p:spPr>
          <a:xfrm>
            <a:off x="7347186" y="5997483"/>
            <a:ext cx="3624710" cy="461665"/>
          </a:xfrm>
          <a:prstGeom prst="rect">
            <a:avLst/>
          </a:prstGeom>
          <a:noFill/>
        </p:spPr>
        <p:txBody>
          <a:bodyPr wrap="none" rtlCol="0">
            <a:spAutoFit/>
          </a:bodyPr>
          <a:lstStyle/>
          <a:p>
            <a:r>
              <a:rPr lang="x-none" sz="2400" dirty="0"/>
              <a:t>Nghịch các vật sắc nhọn</a:t>
            </a:r>
          </a:p>
        </p:txBody>
      </p:sp>
    </p:spTree>
    <p:extLst>
      <p:ext uri="{BB962C8B-B14F-4D97-AF65-F5344CB8AC3E}">
        <p14:creationId xmlns:p14="http://schemas.microsoft.com/office/powerpoint/2010/main" val="2056013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D89AEE2-DA0E-9B43-9A5E-43B3CBF40F02}"/>
              </a:ext>
            </a:extLst>
          </p:cNvPr>
          <p:cNvGrpSpPr/>
          <p:nvPr/>
        </p:nvGrpSpPr>
        <p:grpSpPr>
          <a:xfrm>
            <a:off x="3956563" y="593548"/>
            <a:ext cx="3562686" cy="1066190"/>
            <a:chOff x="4314657" y="1274309"/>
            <a:chExt cx="3562686" cy="1066190"/>
          </a:xfrm>
          <a:effectLst/>
        </p:grpSpPr>
        <p:grpSp>
          <p:nvGrpSpPr>
            <p:cNvPr id="6" name="Group 5">
              <a:extLst>
                <a:ext uri="{FF2B5EF4-FFF2-40B4-BE49-F238E27FC236}">
                  <a16:creationId xmlns:a16="http://schemas.microsoft.com/office/drawing/2014/main" id="{831F3BC3-08FE-D147-8E52-CC89D35A8E19}"/>
                </a:ext>
              </a:extLst>
            </p:cNvPr>
            <p:cNvGrpSpPr/>
            <p:nvPr/>
          </p:nvGrpSpPr>
          <p:grpSpPr>
            <a:xfrm>
              <a:off x="4314657" y="1274309"/>
              <a:ext cx="3562686" cy="1066190"/>
              <a:chOff x="4623816" y="1322772"/>
              <a:chExt cx="2944368" cy="969264"/>
            </a:xfrm>
          </p:grpSpPr>
          <p:sp>
            <p:nvSpPr>
              <p:cNvPr id="8" name="Rounded Rectangle 7">
                <a:extLst>
                  <a:ext uri="{FF2B5EF4-FFF2-40B4-BE49-F238E27FC236}">
                    <a16:creationId xmlns:a16="http://schemas.microsoft.com/office/drawing/2014/main" id="{FC7C6232-6334-5F4A-BB17-A57B0A731B7F}"/>
                  </a:ext>
                </a:extLst>
              </p:cNvPr>
              <p:cNvSpPr/>
              <p:nvPr/>
            </p:nvSpPr>
            <p:spPr>
              <a:xfrm>
                <a:off x="4623816" y="1322772"/>
                <a:ext cx="2944368" cy="969264"/>
              </a:xfrm>
              <a:prstGeom prst="roundRect">
                <a:avLst/>
              </a:prstGeom>
              <a:solidFill>
                <a:srgbClr val="D7EDA9"/>
              </a:solidFill>
              <a:ln>
                <a:noFill/>
              </a:ln>
              <a:effectLst>
                <a:glow rad="2286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ounded Rectangle 8">
                <a:extLst>
                  <a:ext uri="{FF2B5EF4-FFF2-40B4-BE49-F238E27FC236}">
                    <a16:creationId xmlns:a16="http://schemas.microsoft.com/office/drawing/2014/main" id="{2E767C09-C518-E444-9430-4E5B6A39AABD}"/>
                  </a:ext>
                </a:extLst>
              </p:cNvPr>
              <p:cNvSpPr/>
              <p:nvPr/>
            </p:nvSpPr>
            <p:spPr>
              <a:xfrm>
                <a:off x="4765702" y="1443292"/>
                <a:ext cx="2676698" cy="728223"/>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7" name="TextBox 6">
              <a:extLst>
                <a:ext uri="{FF2B5EF4-FFF2-40B4-BE49-F238E27FC236}">
                  <a16:creationId xmlns:a16="http://schemas.microsoft.com/office/drawing/2014/main" id="{37D14118-AC8B-5344-9424-7888C26328A6}"/>
                </a:ext>
              </a:extLst>
            </p:cNvPr>
            <p:cNvSpPr txBox="1"/>
            <p:nvPr/>
          </p:nvSpPr>
          <p:spPr>
            <a:xfrm>
              <a:off x="4607485" y="1509217"/>
              <a:ext cx="3065263" cy="523220"/>
            </a:xfrm>
            <a:prstGeom prst="rect">
              <a:avLst/>
            </a:prstGeom>
            <a:noFill/>
          </p:spPr>
          <p:txBody>
            <a:bodyPr wrap="none" rtlCol="0">
              <a:spAutoFit/>
            </a:bodyPr>
            <a:lstStyle/>
            <a:p>
              <a:r>
                <a:rPr lang="x-none" sz="2800" dirty="0">
                  <a:solidFill>
                    <a:srgbClr val="002060"/>
                  </a:solidFill>
                </a:rPr>
                <a:t>Hoạt động bán trú</a:t>
              </a:r>
            </a:p>
          </p:txBody>
        </p:sp>
      </p:grpSp>
      <p:pic>
        <p:nvPicPr>
          <p:cNvPr id="10" name="Picture 2" descr="Dĩa Inox Cao Cấp Update International RE-106 Dài 185 Mm (Bộ 4 Chiếc) -  Chefstore.vn">
            <a:extLst>
              <a:ext uri="{FF2B5EF4-FFF2-40B4-BE49-F238E27FC236}">
                <a16:creationId xmlns:a16="http://schemas.microsoft.com/office/drawing/2014/main" id="{BE194CDE-0176-DA4F-8095-B20A1A6CD3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58" y="2409092"/>
            <a:ext cx="2632051" cy="2632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4" descr="Bảo quản đũa để không bị mốc - | Đăng trên báo Bắc Giang">
            <a:extLst>
              <a:ext uri="{FF2B5EF4-FFF2-40B4-BE49-F238E27FC236}">
                <a16:creationId xmlns:a16="http://schemas.microsoft.com/office/drawing/2014/main" id="{A702A2E2-16B3-DF4A-97D5-6A6D00E405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530" y="2960010"/>
            <a:ext cx="3449069" cy="19418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ai, người Đan Mạch đập vỡ bát đĩa vào đêm giao thừa - VnExpress">
            <a:extLst>
              <a:ext uri="{FF2B5EF4-FFF2-40B4-BE49-F238E27FC236}">
                <a16:creationId xmlns:a16="http://schemas.microsoft.com/office/drawing/2014/main" id="{70E757FB-57E7-3346-BBC0-21EBBC8F6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131" y="2161870"/>
            <a:ext cx="3839030" cy="28792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3C23EE4-719D-C24D-AED4-2C103901BF3F}"/>
              </a:ext>
            </a:extLst>
          </p:cNvPr>
          <p:cNvSpPr txBox="1"/>
          <p:nvPr/>
        </p:nvSpPr>
        <p:spPr>
          <a:xfrm>
            <a:off x="1596181" y="5343676"/>
            <a:ext cx="1005403" cy="584775"/>
          </a:xfrm>
          <a:prstGeom prst="rect">
            <a:avLst/>
          </a:prstGeom>
          <a:noFill/>
        </p:spPr>
        <p:txBody>
          <a:bodyPr wrap="none" rtlCol="0">
            <a:spAutoFit/>
          </a:bodyPr>
          <a:lstStyle/>
          <a:p>
            <a:r>
              <a:rPr lang="x-none" sz="3200" dirty="0"/>
              <a:t>Xiên</a:t>
            </a:r>
          </a:p>
        </p:txBody>
      </p:sp>
      <p:sp>
        <p:nvSpPr>
          <p:cNvPr id="14" name="TextBox 13">
            <a:extLst>
              <a:ext uri="{FF2B5EF4-FFF2-40B4-BE49-F238E27FC236}">
                <a16:creationId xmlns:a16="http://schemas.microsoft.com/office/drawing/2014/main" id="{68C44023-EBF0-7B48-985C-42D0C347A036}"/>
              </a:ext>
            </a:extLst>
          </p:cNvPr>
          <p:cNvSpPr txBox="1"/>
          <p:nvPr/>
        </p:nvSpPr>
        <p:spPr>
          <a:xfrm>
            <a:off x="5313784" y="5302647"/>
            <a:ext cx="936475" cy="584775"/>
          </a:xfrm>
          <a:prstGeom prst="rect">
            <a:avLst/>
          </a:prstGeom>
          <a:noFill/>
        </p:spPr>
        <p:txBody>
          <a:bodyPr wrap="none" rtlCol="0">
            <a:spAutoFit/>
          </a:bodyPr>
          <a:lstStyle/>
          <a:p>
            <a:r>
              <a:rPr lang="x-none" sz="3200" dirty="0"/>
              <a:t>Đũa</a:t>
            </a:r>
          </a:p>
        </p:txBody>
      </p:sp>
      <p:sp>
        <p:nvSpPr>
          <p:cNvPr id="15" name="TextBox 14">
            <a:extLst>
              <a:ext uri="{FF2B5EF4-FFF2-40B4-BE49-F238E27FC236}">
                <a16:creationId xmlns:a16="http://schemas.microsoft.com/office/drawing/2014/main" id="{56C2CCC8-C4B6-9E4D-9B55-9B112F0E920F}"/>
              </a:ext>
            </a:extLst>
          </p:cNvPr>
          <p:cNvSpPr txBox="1"/>
          <p:nvPr/>
        </p:nvSpPr>
        <p:spPr>
          <a:xfrm>
            <a:off x="8962459" y="5302647"/>
            <a:ext cx="1797287" cy="584775"/>
          </a:xfrm>
          <a:prstGeom prst="rect">
            <a:avLst/>
          </a:prstGeom>
          <a:noFill/>
        </p:spPr>
        <p:txBody>
          <a:bodyPr wrap="none" rtlCol="0">
            <a:spAutoFit/>
          </a:bodyPr>
          <a:lstStyle/>
          <a:p>
            <a:r>
              <a:rPr lang="x-none" sz="3200" dirty="0"/>
              <a:t>Mảnh vỡ</a:t>
            </a:r>
          </a:p>
        </p:txBody>
      </p:sp>
    </p:spTree>
    <p:extLst>
      <p:ext uri="{BB962C8B-B14F-4D97-AF65-F5344CB8AC3E}">
        <p14:creationId xmlns:p14="http://schemas.microsoft.com/office/powerpoint/2010/main" val="693937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3742055" y="683895"/>
            <a:ext cx="6544945" cy="1015663"/>
          </a:xfrm>
          <a:prstGeom prst="rect">
            <a:avLst/>
          </a:prstGeom>
          <a:noFill/>
        </p:spPr>
        <p:txBody>
          <a:bodyPr wrap="square" rtlCol="0">
            <a:spAutoFit/>
          </a:bodyPr>
          <a:lstStyle/>
          <a:p>
            <a:r>
              <a:rPr lang="en-US" sz="3000" noProof="0" dirty="0">
                <a:ln w="22225">
                  <a:solidFill>
                    <a:schemeClr val="accent2"/>
                  </a:solidFill>
                  <a:prstDash val="solid"/>
                </a:ln>
                <a:solidFill>
                  <a:schemeClr val="accent2">
                    <a:lumMod val="40000"/>
                    <a:lumOff val="60000"/>
                  </a:schemeClr>
                </a:solidFill>
                <a:effectLst/>
                <a:uLnTx/>
                <a:uFillTx/>
                <a:latin typeface="Times New Roman" pitchFamily="18" charset="0"/>
                <a:cs typeface="Times New Roman" pitchFamily="18" charset="0"/>
                <a:sym typeface="+mn-ea"/>
              </a:rPr>
              <a:t>Em cần làm gì để phòng tránh nguy hiểm khi tham gia các hoạt động ở trường?</a:t>
            </a:r>
          </a:p>
        </p:txBody>
      </p:sp>
      <p:grpSp>
        <p:nvGrpSpPr>
          <p:cNvPr id="6" name="Group 5">
            <a:extLst>
              <a:ext uri="{FF2B5EF4-FFF2-40B4-BE49-F238E27FC236}">
                <a16:creationId xmlns:a16="http://schemas.microsoft.com/office/drawing/2014/main" id="{E8FBA278-786E-5B4C-9FF7-7AB1CA03E579}"/>
              </a:ext>
            </a:extLst>
          </p:cNvPr>
          <p:cNvGrpSpPr/>
          <p:nvPr/>
        </p:nvGrpSpPr>
        <p:grpSpPr>
          <a:xfrm>
            <a:off x="1248843" y="1447801"/>
            <a:ext cx="9171507" cy="5410200"/>
            <a:chOff x="4115612" y="1087476"/>
            <a:chExt cx="4769889" cy="5373461"/>
          </a:xfrm>
        </p:grpSpPr>
        <p:pic>
          <p:nvPicPr>
            <p:cNvPr id="7" name="Picture 6">
              <a:extLst>
                <a:ext uri="{FF2B5EF4-FFF2-40B4-BE49-F238E27FC236}">
                  <a16:creationId xmlns:a16="http://schemas.microsoft.com/office/drawing/2014/main" id="{51E7C945-4C99-4146-9614-5C55617BDDD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4115612" y="1230379"/>
              <a:ext cx="4577872" cy="5230558"/>
            </a:xfrm>
            <a:prstGeom prst="rect">
              <a:avLst/>
            </a:prstGeom>
          </p:spPr>
        </p:pic>
        <p:grpSp>
          <p:nvGrpSpPr>
            <p:cNvPr id="8" name="Group 7">
              <a:extLst>
                <a:ext uri="{FF2B5EF4-FFF2-40B4-BE49-F238E27FC236}">
                  <a16:creationId xmlns:a16="http://schemas.microsoft.com/office/drawing/2014/main" id="{450641C1-5CA3-F847-BE20-36424DDE0C05}"/>
                </a:ext>
              </a:extLst>
            </p:cNvPr>
            <p:cNvGrpSpPr/>
            <p:nvPr/>
          </p:nvGrpSpPr>
          <p:grpSpPr>
            <a:xfrm>
              <a:off x="6749226" y="1087476"/>
              <a:ext cx="2136275" cy="705393"/>
              <a:chOff x="59271" y="2586397"/>
              <a:chExt cx="1079575" cy="582969"/>
            </a:xfrm>
          </p:grpSpPr>
          <p:sp>
            <p:nvSpPr>
              <p:cNvPr id="9" name="Rounded Rectangular Callout 8">
                <a:extLst>
                  <a:ext uri="{FF2B5EF4-FFF2-40B4-BE49-F238E27FC236}">
                    <a16:creationId xmlns:a16="http://schemas.microsoft.com/office/drawing/2014/main" id="{E180CC1B-EE82-4B4D-8585-CDEE0AFFACA9}"/>
                  </a:ext>
                </a:extLst>
              </p:cNvPr>
              <p:cNvSpPr/>
              <p:nvPr/>
            </p:nvSpPr>
            <p:spPr>
              <a:xfrm>
                <a:off x="59271" y="2586397"/>
                <a:ext cx="1079575" cy="582969"/>
              </a:xfrm>
              <a:prstGeom prst="wedgeRoundRectCallout">
                <a:avLst>
                  <a:gd name="adj1" fmla="val -34919"/>
                  <a:gd name="adj2" fmla="val 66399"/>
                  <a:gd name="adj3" fmla="val 16667"/>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9">
                <a:extLst>
                  <a:ext uri="{FF2B5EF4-FFF2-40B4-BE49-F238E27FC236}">
                    <a16:creationId xmlns:a16="http://schemas.microsoft.com/office/drawing/2014/main" id="{554EC138-6AC5-A949-87CF-FCF4F85925EA}"/>
                  </a:ext>
                </a:extLst>
              </p:cNvPr>
              <p:cNvSpPr txBox="1"/>
              <p:nvPr/>
            </p:nvSpPr>
            <p:spPr>
              <a:xfrm>
                <a:off x="77062" y="2586398"/>
                <a:ext cx="1043492" cy="534158"/>
              </a:xfrm>
              <a:prstGeom prst="rect">
                <a:avLst/>
              </a:prstGeom>
              <a:noFill/>
            </p:spPr>
            <p:txBody>
              <a:bodyPr wrap="square" rtlCol="0">
                <a:spAutoFit/>
              </a:bodyPr>
              <a:lstStyle/>
              <a:p>
                <a:pPr algn="ctr" defTabSz="1219170">
                  <a:buClr>
                    <a:srgbClr val="000000"/>
                  </a:buClr>
                </a:pPr>
                <a:r>
                  <a:rPr lang="x-none" kern="0" dirty="0">
                    <a:solidFill>
                      <a:srgbClr val="000000"/>
                    </a:solidFill>
                    <a:latin typeface="Arial" panose="020B0604020202020204" pitchFamily="34" charset="0"/>
                    <a:cs typeface="Arial" panose="020B0604020202020204" pitchFamily="34" charset="0"/>
                    <a:sym typeface="Arial"/>
                  </a:rPr>
                  <a:t>Không chạy, nhảy trong nhà ăn.</a:t>
                </a:r>
              </a:p>
            </p:txBody>
          </p:sp>
        </p:grpSp>
      </p:gr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3254"/>
                                        </p:tgtEl>
                                        <p:attrNameLst>
                                          <p:attrName>style.visibility</p:attrName>
                                        </p:attrNameLst>
                                      </p:cBhvr>
                                      <p:to>
                                        <p:strVal val="visible"/>
                                      </p:to>
                                    </p:set>
                                    <p:animEffect transition="in" filter="blinds(horizontal)">
                                      <p:cBhvr>
                                        <p:cTn id="20" dur="500"/>
                                        <p:tgtEl>
                                          <p:spTgt spid="53254"/>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3252"/>
                                        </p:tgtEl>
                                        <p:attrNameLst>
                                          <p:attrName>style.visibility</p:attrName>
                                        </p:attrNameLst>
                                      </p:cBhvr>
                                      <p:to>
                                        <p:strVal val="visible"/>
                                      </p:to>
                                    </p:set>
                                    <p:anim calcmode="lin" valueType="num">
                                      <p:cBhvr additive="base">
                                        <p:cTn id="31" dur="500" fill="hold"/>
                                        <p:tgtEl>
                                          <p:spTgt spid="53252"/>
                                        </p:tgtEl>
                                        <p:attrNameLst>
                                          <p:attrName>ppt_x</p:attrName>
                                        </p:attrNameLst>
                                      </p:cBhvr>
                                      <p:tavLst>
                                        <p:tav tm="0">
                                          <p:val>
                                            <p:strVal val="#ppt_x"/>
                                          </p:val>
                                        </p:tav>
                                        <p:tav tm="100000">
                                          <p:val>
                                            <p:strVal val="#ppt_x"/>
                                          </p:val>
                                        </p:tav>
                                      </p:tavLst>
                                    </p:anim>
                                    <p:anim calcmode="lin" valueType="num">
                                      <p:cBhvr additive="base">
                                        <p:cTn id="32"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5" y="2034540"/>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81161" y="1631920"/>
            <a:ext cx="8736458" cy="3264539"/>
            <a:chOff x="7019" y="5598"/>
            <a:chExt cx="6358" cy="1378"/>
          </a:xfrm>
        </p:grpSpPr>
        <p:sp>
          <p:nvSpPr>
            <p:cNvPr id="5"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214465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3"/>
          <p:cNvPicPr>
            <a:picLocks noChangeAspect="1"/>
          </p:cNvPicPr>
          <p:nvPr/>
        </p:nvPicPr>
        <p:blipFill rotWithShape="1">
          <a:blip r:embed="rId2" cstate="screen"/>
          <a:srcRect/>
          <a:stretch>
            <a:fillRect/>
          </a:stretch>
        </p:blipFill>
        <p:spPr>
          <a:xfrm>
            <a:off x="0" y="4833257"/>
            <a:ext cx="12192000" cy="2024743"/>
          </a:xfrm>
          <a:prstGeom prst="rect">
            <a:avLst/>
          </a:prstGeom>
        </p:spPr>
      </p:pic>
      <p:sp>
        <p:nvSpPr>
          <p:cNvPr id="9" name="Text Box 3"/>
          <p:cNvSpPr txBox="1"/>
          <p:nvPr/>
        </p:nvSpPr>
        <p:spPr>
          <a:xfrm>
            <a:off x="425450" y="192405"/>
            <a:ext cx="10660380" cy="953135"/>
          </a:xfrm>
          <a:prstGeom prst="rect">
            <a:avLst/>
          </a:prstGeom>
          <a:noFill/>
        </p:spPr>
        <p:txBody>
          <a:bodyPr wrap="square" rtlCol="0">
            <a:spAutoFit/>
          </a:bodyPr>
          <a:lstStyle/>
          <a:p>
            <a:pPr algn="ctr"/>
            <a:r>
              <a:rPr lang="en-US" sz="2800" dirty="0" err="1">
                <a:ln w="22225">
                  <a:solidFill>
                    <a:schemeClr val="accent2"/>
                  </a:solidFill>
                  <a:prstDash val="solid"/>
                </a:ln>
                <a:solidFill>
                  <a:schemeClr val="accent2">
                    <a:lumMod val="40000"/>
                    <a:lumOff val="60000"/>
                  </a:schemeClr>
                </a:solidFill>
                <a:effectLst/>
              </a:rPr>
              <a:t>Gắn</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cánh</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hoa</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cho</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phù</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hợp</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về</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những</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điều</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nên</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và</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không</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nên</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khi</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tham</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gia</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một</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số</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hoạt</a:t>
            </a:r>
            <a:r>
              <a:rPr lang="en-US" sz="2800" dirty="0">
                <a:ln w="22225">
                  <a:solidFill>
                    <a:schemeClr val="accent2"/>
                  </a:solidFill>
                  <a:prstDash val="solid"/>
                </a:ln>
                <a:solidFill>
                  <a:schemeClr val="accent2">
                    <a:lumMod val="40000"/>
                    <a:lumOff val="60000"/>
                  </a:schemeClr>
                </a:solidFill>
                <a:effectLst/>
              </a:rPr>
              <a:t> </a:t>
            </a:r>
            <a:r>
              <a:rPr lang="en-US" sz="2800" dirty="0" err="1">
                <a:ln w="22225">
                  <a:solidFill>
                    <a:schemeClr val="accent2"/>
                  </a:solidFill>
                  <a:prstDash val="solid"/>
                </a:ln>
                <a:solidFill>
                  <a:schemeClr val="accent2">
                    <a:lumMod val="40000"/>
                    <a:lumOff val="60000"/>
                  </a:schemeClr>
                </a:solidFill>
                <a:effectLst/>
              </a:rPr>
              <a:t>động</a:t>
            </a:r>
            <a:r>
              <a:rPr lang="en-US" sz="2800" dirty="0">
                <a:ln w="22225">
                  <a:solidFill>
                    <a:schemeClr val="accent2"/>
                  </a:solidFill>
                  <a:prstDash val="solid"/>
                </a:ln>
                <a:solidFill>
                  <a:schemeClr val="accent2">
                    <a:lumMod val="40000"/>
                    <a:lumOff val="60000"/>
                  </a:schemeClr>
                </a:solidFill>
                <a:effectLst/>
              </a:rPr>
              <a:t> ở </a:t>
            </a:r>
            <a:r>
              <a:rPr lang="en-US" sz="2800" dirty="0" err="1">
                <a:ln w="22225">
                  <a:solidFill>
                    <a:schemeClr val="accent2"/>
                  </a:solidFill>
                  <a:prstDash val="solid"/>
                </a:ln>
                <a:solidFill>
                  <a:schemeClr val="accent2">
                    <a:lumMod val="40000"/>
                    <a:lumOff val="60000"/>
                  </a:schemeClr>
                </a:solidFill>
                <a:effectLst/>
              </a:rPr>
              <a:t>trường</a:t>
            </a:r>
            <a:r>
              <a:rPr lang="en-US" sz="2800" dirty="0">
                <a:ln w="22225">
                  <a:solidFill>
                    <a:schemeClr val="accent2"/>
                  </a:solidFill>
                  <a:prstDash val="solid"/>
                </a:ln>
                <a:solidFill>
                  <a:schemeClr val="accent2">
                    <a:lumMod val="40000"/>
                    <a:lumOff val="60000"/>
                  </a:schemeClr>
                </a:solidFill>
                <a:effectLst/>
              </a:rPr>
              <a:t>.</a:t>
            </a:r>
          </a:p>
        </p:txBody>
      </p:sp>
      <p:pic>
        <p:nvPicPr>
          <p:cNvPr id="10" name="Content Placeholder 4"/>
          <p:cNvPicPr>
            <a:picLocks noGrp="1" noChangeAspect="1"/>
          </p:cNvPicPr>
          <p:nvPr>
            <p:ph idx="1"/>
          </p:nvPr>
        </p:nvPicPr>
        <p:blipFill>
          <a:blip r:embed="rId3"/>
          <a:stretch>
            <a:fillRect/>
          </a:stretch>
        </p:blipFill>
        <p:spPr>
          <a:xfrm>
            <a:off x="2441575" y="1145540"/>
            <a:ext cx="7541895" cy="5568950"/>
          </a:xfrm>
          <a:prstGeom prst="rect">
            <a:avLst/>
          </a:prstGeom>
        </p:spPr>
      </p:pic>
      <p:sp>
        <p:nvSpPr>
          <p:cNvPr id="11" name="Rounded Rectangle 10"/>
          <p:cNvSpPr/>
          <p:nvPr/>
        </p:nvSpPr>
        <p:spPr>
          <a:xfrm>
            <a:off x="3285490" y="195770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atin typeface="Times New Roman" pitchFamily="18" charset="0"/>
                <a:cs typeface="Times New Roman" pitchFamily="18" charset="0"/>
              </a:rPr>
              <a:t>Vệ sinh lớp</a:t>
            </a:r>
          </a:p>
        </p:txBody>
      </p:sp>
      <p:sp>
        <p:nvSpPr>
          <p:cNvPr id="12" name="Rounded Rectangle 11"/>
          <p:cNvSpPr/>
          <p:nvPr/>
        </p:nvSpPr>
        <p:spPr>
          <a:xfrm>
            <a:off x="3244850" y="288099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atin typeface="Times New Roman" pitchFamily="18" charset="0"/>
                <a:cs typeface="Times New Roman" pitchFamily="18" charset="0"/>
              </a:rPr>
              <a:t>Nhặt rác</a:t>
            </a:r>
          </a:p>
        </p:txBody>
      </p:sp>
      <p:sp>
        <p:nvSpPr>
          <p:cNvPr id="13" name="Rounded Rectangle 12"/>
          <p:cNvSpPr/>
          <p:nvPr/>
        </p:nvSpPr>
        <p:spPr>
          <a:xfrm>
            <a:off x="4127500" y="334708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atin typeface="Times New Roman" pitchFamily="18" charset="0"/>
                <a:cs typeface="Times New Roman" pitchFamily="18" charset="0"/>
              </a:rPr>
              <a:t>Giúp đỡ bạn</a:t>
            </a:r>
          </a:p>
        </p:txBody>
      </p:sp>
      <p:sp>
        <p:nvSpPr>
          <p:cNvPr id="14" name="Rounded Rectangle 13"/>
          <p:cNvSpPr/>
          <p:nvPr/>
        </p:nvSpPr>
        <p:spPr>
          <a:xfrm>
            <a:off x="5050155" y="2788920"/>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atin typeface="Times New Roman" pitchFamily="18" charset="0"/>
                <a:cs typeface="Times New Roman" pitchFamily="18" charset="0"/>
              </a:rPr>
              <a:t>Lau bảng</a:t>
            </a:r>
          </a:p>
        </p:txBody>
      </p:sp>
      <p:sp>
        <p:nvSpPr>
          <p:cNvPr id="15" name="Rounded Rectangle 14"/>
          <p:cNvSpPr/>
          <p:nvPr/>
        </p:nvSpPr>
        <p:spPr>
          <a:xfrm>
            <a:off x="4968875" y="1800860"/>
            <a:ext cx="1035685" cy="7797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atin typeface="Times New Roman" pitchFamily="18" charset="0"/>
                <a:cs typeface="Times New Roman" pitchFamily="18" charset="0"/>
              </a:rPr>
              <a:t>Học chăm chỉ</a:t>
            </a:r>
          </a:p>
        </p:txBody>
      </p:sp>
      <p:sp>
        <p:nvSpPr>
          <p:cNvPr id="16" name="Rounded Rectangle 15"/>
          <p:cNvSpPr/>
          <p:nvPr/>
        </p:nvSpPr>
        <p:spPr>
          <a:xfrm>
            <a:off x="6470650" y="1988185"/>
            <a:ext cx="85153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atin typeface="Times New Roman" pitchFamily="18" charset="0"/>
                <a:cs typeface="Times New Roman" pitchFamily="18" charset="0"/>
              </a:rPr>
              <a:t>Nô đùa</a:t>
            </a:r>
          </a:p>
        </p:txBody>
      </p:sp>
      <p:sp>
        <p:nvSpPr>
          <p:cNvPr id="17" name="Rounded Rectangle 16"/>
          <p:cNvSpPr/>
          <p:nvPr/>
        </p:nvSpPr>
        <p:spPr>
          <a:xfrm>
            <a:off x="6500495" y="3084195"/>
            <a:ext cx="97218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atin typeface="Times New Roman" pitchFamily="18" charset="0"/>
                <a:cs typeface="Times New Roman" pitchFamily="18" charset="0"/>
              </a:rPr>
              <a:t>Vứt rác bừa bãi</a:t>
            </a:r>
          </a:p>
        </p:txBody>
      </p:sp>
      <p:sp>
        <p:nvSpPr>
          <p:cNvPr id="18" name="Rounded Rectangle 17"/>
          <p:cNvSpPr/>
          <p:nvPr/>
        </p:nvSpPr>
        <p:spPr>
          <a:xfrm>
            <a:off x="7453630" y="3585210"/>
            <a:ext cx="92202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atin typeface="Times New Roman" pitchFamily="18" charset="0"/>
                <a:cs typeface="Times New Roman" pitchFamily="18" charset="0"/>
              </a:rPr>
              <a:t>Đánh nhau</a:t>
            </a:r>
          </a:p>
        </p:txBody>
      </p:sp>
      <p:sp>
        <p:nvSpPr>
          <p:cNvPr id="19" name="Rounded Rectangle 18"/>
          <p:cNvSpPr/>
          <p:nvPr/>
        </p:nvSpPr>
        <p:spPr>
          <a:xfrm>
            <a:off x="8336280" y="2956560"/>
            <a:ext cx="109347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atin typeface="Times New Roman" pitchFamily="18" charset="0"/>
                <a:cs typeface="Times New Roman" pitchFamily="18" charset="0"/>
              </a:rPr>
              <a:t>trèo lên bàn</a:t>
            </a:r>
          </a:p>
        </p:txBody>
      </p:sp>
      <p:sp>
        <p:nvSpPr>
          <p:cNvPr id="20" name="Rounded Rectangle 19"/>
          <p:cNvSpPr/>
          <p:nvPr/>
        </p:nvSpPr>
        <p:spPr>
          <a:xfrm>
            <a:off x="8204200" y="1800860"/>
            <a:ext cx="1093470" cy="7797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tường</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4819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06040" y="0"/>
            <a:ext cx="7415530" cy="659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 sẽ nói và làm gì khi gặp các tình huống sau:</a:t>
            </a:r>
          </a:p>
        </p:txBody>
      </p:sp>
      <p:pic>
        <p:nvPicPr>
          <p:cNvPr id="10" name="Content Placeholder 9"/>
          <p:cNvPicPr>
            <a:picLocks noGrp="1" noChangeAspect="1"/>
          </p:cNvPicPr>
          <p:nvPr>
            <p:ph idx="1"/>
          </p:nvPr>
        </p:nvPicPr>
        <p:blipFill>
          <a:blip r:embed="rId3"/>
          <a:stretch>
            <a:fillRect/>
          </a:stretch>
        </p:blipFill>
        <p:spPr>
          <a:xfrm>
            <a:off x="2583180" y="577850"/>
            <a:ext cx="7461250" cy="3073400"/>
          </a:xfrm>
          <a:prstGeom prst="rect">
            <a:avLst/>
          </a:prstGeom>
        </p:spPr>
      </p:pic>
      <p:pic>
        <p:nvPicPr>
          <p:cNvPr id="11" name="Picture 10"/>
          <p:cNvPicPr>
            <a:picLocks noChangeAspect="1"/>
          </p:cNvPicPr>
          <p:nvPr/>
        </p:nvPicPr>
        <p:blipFill>
          <a:blip r:embed="rId4"/>
          <a:stretch>
            <a:fillRect/>
          </a:stretch>
        </p:blipFill>
        <p:spPr>
          <a:xfrm>
            <a:off x="2680970" y="3650615"/>
            <a:ext cx="7138670" cy="3207385"/>
          </a:xfrm>
          <a:prstGeom prst="rect">
            <a:avLst/>
          </a:prstGeom>
        </p:spPr>
      </p:pic>
      <p:sp>
        <p:nvSpPr>
          <p:cNvPr id="13" name="Cloud Callout 12"/>
          <p:cNvSpPr/>
          <p:nvPr/>
        </p:nvSpPr>
        <p:spPr>
          <a:xfrm>
            <a:off x="-142240" y="366395"/>
            <a:ext cx="2707005" cy="27800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và khuyên bạn không được tự ý vào bể bơi, sẽ rất nguy hiểm nếu bị ngã xuống đó. </a:t>
            </a:r>
          </a:p>
        </p:txBody>
      </p:sp>
      <p:sp>
        <p:nvSpPr>
          <p:cNvPr id="14" name="Cloud Callout 13"/>
          <p:cNvSpPr/>
          <p:nvPr/>
        </p:nvSpPr>
        <p:spPr>
          <a:xfrm>
            <a:off x="9747250" y="3569335"/>
            <a:ext cx="2707005" cy="2861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với bạn hành động lấy que cắm vào ổ điện như vậy là rất nguy hiểm đến tính mạng.</a:t>
            </a:r>
          </a:p>
        </p:txBody>
      </p:sp>
    </p:spTree>
    <p:extLst>
      <p:ext uri="{BB962C8B-B14F-4D97-AF65-F5344CB8AC3E}">
        <p14:creationId xmlns:p14="http://schemas.microsoft.com/office/powerpoint/2010/main" val="87647876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animBg="1"/>
      <p:bldP spid="13" grpId="1" animBg="1"/>
      <p:bldP spid="14" grpId="0" bldLvl="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p:cNvGrpSpPr/>
          <p:nvPr/>
        </p:nvGrpSpPr>
        <p:grpSpPr>
          <a:xfrm>
            <a:off x="118574" y="116112"/>
            <a:ext cx="11903710" cy="6551295"/>
            <a:chOff x="341926" y="-4238"/>
            <a:chExt cx="11441759" cy="6096191"/>
          </a:xfrm>
        </p:grpSpPr>
        <p:pic>
          <p:nvPicPr>
            <p:cNvPr id="5" name="134"/>
            <p:cNvPicPr>
              <a:picLocks noChangeAspect="1"/>
            </p:cNvPicPr>
            <p:nvPr/>
          </p:nvPicPr>
          <p:blipFill>
            <a:blip r:embed="rId2"/>
            <a:stretch>
              <a:fillRect/>
            </a:stretch>
          </p:blipFill>
          <p:spPr>
            <a:xfrm>
              <a:off x="907478" y="208803"/>
              <a:ext cx="10876207" cy="5883150"/>
            </a:xfrm>
            <a:prstGeom prst="rect">
              <a:avLst/>
            </a:prstGeom>
          </p:spPr>
        </p:pic>
        <p:pic>
          <p:nvPicPr>
            <p:cNvPr id="6" name="135"/>
            <p:cNvPicPr>
              <a:picLocks noChangeAspect="1"/>
            </p:cNvPicPr>
            <p:nvPr/>
          </p:nvPicPr>
          <p:blipFill>
            <a:blip r:embed="rId3"/>
            <a:stretch>
              <a:fillRect/>
            </a:stretch>
          </p:blipFill>
          <p:spPr>
            <a:xfrm>
              <a:off x="864231" y="208725"/>
              <a:ext cx="10876207" cy="5846571"/>
            </a:xfrm>
            <a:prstGeom prst="rect">
              <a:avLst/>
            </a:prstGeom>
          </p:spPr>
        </p:pic>
        <p:pic>
          <p:nvPicPr>
            <p:cNvPr id="7" name="136"/>
            <p:cNvPicPr>
              <a:picLocks noChangeAspect="1"/>
            </p:cNvPicPr>
            <p:nvPr/>
          </p:nvPicPr>
          <p:blipFill>
            <a:blip r:embed="rId4"/>
            <a:stretch>
              <a:fillRect/>
            </a:stretch>
          </p:blipFill>
          <p:spPr>
            <a:xfrm>
              <a:off x="803773" y="-4238"/>
              <a:ext cx="10876207" cy="5785605"/>
            </a:xfrm>
            <a:prstGeom prst="rect">
              <a:avLst/>
            </a:prstGeom>
          </p:spPr>
        </p:pic>
        <p:pic>
          <p:nvPicPr>
            <p:cNvPr id="8" name="142"/>
            <p:cNvPicPr>
              <a:picLocks noChangeAspect="1"/>
            </p:cNvPicPr>
            <p:nvPr/>
          </p:nvPicPr>
          <p:blipFill>
            <a:blip r:embed="rId5"/>
            <a:stretch>
              <a:fillRect/>
            </a:stretch>
          </p:blipFill>
          <p:spPr>
            <a:xfrm>
              <a:off x="341926" y="784490"/>
              <a:ext cx="1054699" cy="4986960"/>
            </a:xfrm>
            <a:prstGeom prst="rect">
              <a:avLst/>
            </a:prstGeom>
          </p:spPr>
        </p:pic>
      </p:grpSp>
      <p:sp>
        <p:nvSpPr>
          <p:cNvPr id="9" name="39"/>
          <p:cNvSpPr txBox="1"/>
          <p:nvPr/>
        </p:nvSpPr>
        <p:spPr>
          <a:xfrm flipH="1">
            <a:off x="2212523" y="644507"/>
            <a:ext cx="7597139" cy="2839229"/>
          </a:xfrm>
          <a:prstGeom prst="rect">
            <a:avLst/>
          </a:prstGeom>
          <a:noFill/>
        </p:spPr>
        <p:txBody>
          <a:bodyPr wrap="square" lIns="68571" tIns="34285" rIns="68571" bIns="34285" rtlCol="0">
            <a:spAutoFit/>
          </a:bodyPr>
          <a:lstStyle/>
          <a:p>
            <a:pPr algn="ctr"/>
            <a:r>
              <a:rPr lang="en-US" altLang="zh-CN" sz="4500" b="1" u="sng" dirty="0" err="1"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Củng</a:t>
            </a:r>
            <a:r>
              <a:rPr lang="en-US" altLang="zh-CN" sz="4500" b="1" u="sng" dirty="0"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500" b="1" u="sng" dirty="0" err="1"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cố</a:t>
            </a:r>
            <a:r>
              <a:rPr lang="en-US" altLang="zh-CN" sz="4500" b="1" u="sng" dirty="0"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 </a:t>
            </a:r>
            <a:r>
              <a:rPr lang="en-US" altLang="zh-CN" sz="4500" b="1" u="sng" dirty="0" err="1"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dặn</a:t>
            </a:r>
            <a:r>
              <a:rPr lang="en-US" altLang="zh-CN" sz="4500" b="1" u="sng" dirty="0"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500" b="1" u="sng" dirty="0" err="1" smtClean="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dò</a:t>
            </a:r>
            <a:endParaRPr lang="en-US" altLang="zh-CN" sz="45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a:p>
            <a:endParaRPr lang="en-US" altLang="zh-CN" sz="4500" b="1"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a:p>
            <a:pPr algn="ctr"/>
            <a:r>
              <a:rPr lang="en-US" altLang="zh-CN" sz="4500" b="1" dirty="0" smtClean="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Qua </a:t>
            </a:r>
            <a:r>
              <a:rPr lang="en-US" altLang="zh-CN" sz="4500" b="1" dirty="0" err="1" smtClean="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bài</a:t>
            </a:r>
            <a:r>
              <a:rPr lang="en-US" altLang="zh-CN" sz="4500" b="1" dirty="0" smtClean="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500" b="1" dirty="0" err="1" smtClean="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hôm</a:t>
            </a:r>
            <a:r>
              <a:rPr lang="en-US" altLang="zh-CN" sz="4500" b="1" dirty="0" smtClean="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nay </a:t>
            </a:r>
            <a:r>
              <a:rPr lang="en-US" altLang="zh-CN" sz="4500" b="1" dirty="0" err="1" smtClean="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các</a:t>
            </a:r>
            <a:r>
              <a:rPr lang="en-US" altLang="zh-CN" sz="4500" b="1" dirty="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500" b="1" dirty="0" err="1"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em</a:t>
            </a:r>
            <a:r>
              <a:rPr lang="en-US" altLang="zh-CN" sz="4500" b="1" dirty="0"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500" b="1" dirty="0" err="1"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đã</a:t>
            </a:r>
            <a:r>
              <a:rPr lang="en-US" altLang="zh-CN" sz="4500" b="1" dirty="0"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500" b="1" dirty="0" err="1"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biết</a:t>
            </a:r>
            <a:r>
              <a:rPr lang="en-US" altLang="zh-CN" sz="4500" b="1" dirty="0"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500" b="1" dirty="0" err="1"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những</a:t>
            </a:r>
            <a:r>
              <a:rPr lang="en-US" altLang="zh-CN" sz="4500" b="1" dirty="0"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500" b="1" dirty="0" err="1"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gì</a:t>
            </a:r>
            <a:r>
              <a:rPr lang="en-US" altLang="zh-CN" sz="4500" b="1" dirty="0" smtClean="0">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a:t>
            </a:r>
            <a:endParaRPr lang="en-US" altLang="zh-CN" sz="45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grpSp>
        <p:nvGrpSpPr>
          <p:cNvPr id="10"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6" cstate="screen"/>
            <a:stretch>
              <a:fillRect/>
            </a:stretch>
          </p:blipFill>
          <p:spPr>
            <a:xfrm>
              <a:off x="4248310" y="3185627"/>
              <a:ext cx="4910252" cy="1956197"/>
            </a:xfrm>
            <a:prstGeom prst="rect">
              <a:avLst/>
            </a:prstGeom>
          </p:spPr>
        </p:pic>
        <p:pic>
          <p:nvPicPr>
            <p:cNvPr id="12" name="13"/>
            <p:cNvPicPr>
              <a:picLocks noChangeAspect="1"/>
            </p:cNvPicPr>
            <p:nvPr/>
          </p:nvPicPr>
          <p:blipFill>
            <a:blip r:embed="rId7"/>
            <a:stretch>
              <a:fillRect/>
            </a:stretch>
          </p:blipFill>
          <p:spPr>
            <a:xfrm>
              <a:off x="5936016" y="2190760"/>
              <a:ext cx="3208926" cy="2720031"/>
            </a:xfrm>
            <a:prstGeom prst="rect">
              <a:avLst/>
            </a:prstGeom>
          </p:spPr>
        </p:pic>
        <p:pic>
          <p:nvPicPr>
            <p:cNvPr id="13" name="16"/>
            <p:cNvPicPr>
              <a:picLocks noChangeAspect="1"/>
            </p:cNvPicPr>
            <p:nvPr/>
          </p:nvPicPr>
          <p:blipFill>
            <a:blip r:embed="rId6"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7345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trưng</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smtClean="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kể</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quyên</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0" y="57150"/>
            <a:ext cx="12191999" cy="18097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nguy</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hiểm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Nguyên</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a:t>
            </a:r>
          </a:p>
        </p:txBody>
      </p:sp>
      <p:sp>
        <p:nvSpPr>
          <p:cNvPr id="3" name="Cloud 2"/>
          <p:cNvSpPr/>
          <p:nvPr/>
        </p:nvSpPr>
        <p:spPr>
          <a:xfrm>
            <a:off x="1490980" y="2152650"/>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a:t>
            </a:r>
          </a:p>
        </p:txBody>
      </p:sp>
      <p:sp>
        <p:nvSpPr>
          <p:cNvPr id="4" name="Cloud 3"/>
          <p:cNvSpPr/>
          <p:nvPr/>
        </p:nvSpPr>
        <p:spPr>
          <a:xfrm>
            <a:off x="1490980" y="2152649"/>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dễ</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a:t>
            </a:r>
          </a:p>
        </p:txBody>
      </p:sp>
    </p:spTree>
    <p:custDataLst>
      <p:tags r:id="rId1"/>
    </p:custData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3"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2"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3" grpId="1" animBg="1"/>
      <p:bldP spid="3" grpId="2" animBg="1"/>
      <p:bldP spid="3" grpId="3" animBg="1"/>
      <p:bldP spid="4" grpId="1" animBg="1"/>
      <p:bldP spid="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560705" y="608906"/>
            <a:ext cx="9213273"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 </a:t>
            </a:r>
            <a:r>
              <a:rPr lang="en-US" sz="2800" dirty="0" err="1"/>
              <a:t>Quan</a:t>
            </a:r>
            <a:r>
              <a:rPr lang="en-US" sz="2800" dirty="0"/>
              <a:t> </a:t>
            </a:r>
            <a:r>
              <a:rPr lang="en-US" sz="2800" dirty="0" err="1"/>
              <a:t>sát</a:t>
            </a:r>
            <a:r>
              <a:rPr lang="en-US" sz="2800" dirty="0"/>
              <a:t> </a:t>
            </a:r>
            <a:r>
              <a:rPr lang="en-US" sz="2800" dirty="0" err="1"/>
              <a:t>và</a:t>
            </a:r>
            <a:r>
              <a:rPr lang="en-US" sz="2800" dirty="0"/>
              <a:t> </a:t>
            </a:r>
            <a:r>
              <a:rPr lang="en-US" sz="2800" dirty="0" err="1"/>
              <a:t>cho</a:t>
            </a:r>
            <a:r>
              <a:rPr lang="en-US" sz="2800" dirty="0"/>
              <a:t> </a:t>
            </a:r>
            <a:r>
              <a:rPr lang="en-US" sz="2800" dirty="0" err="1"/>
              <a:t>biết</a:t>
            </a:r>
            <a:r>
              <a:rPr lang="en-US" sz="2800" dirty="0"/>
              <a:t> </a:t>
            </a:r>
            <a:r>
              <a:rPr lang="en-US" sz="2800" dirty="0" err="1"/>
              <a:t>những</a:t>
            </a:r>
            <a:r>
              <a:rPr lang="en-US" sz="2800" dirty="0"/>
              <a:t> </a:t>
            </a:r>
            <a:r>
              <a:rPr lang="en-US" sz="2800" dirty="0" err="1"/>
              <a:t>tình</a:t>
            </a:r>
            <a:r>
              <a:rPr lang="en-US" sz="2800" dirty="0"/>
              <a:t> </a:t>
            </a:r>
            <a:r>
              <a:rPr lang="en-US" sz="2800" dirty="0" err="1"/>
              <a:t>huống</a:t>
            </a:r>
            <a:r>
              <a:rPr lang="en-US" sz="2800" dirty="0"/>
              <a:t> </a:t>
            </a:r>
            <a:r>
              <a:rPr lang="en-US" sz="2800" dirty="0" err="1"/>
              <a:t>nào</a:t>
            </a:r>
            <a:r>
              <a:rPr lang="en-US" sz="2800" dirty="0"/>
              <a:t> </a:t>
            </a:r>
            <a:r>
              <a:rPr lang="en-US" sz="2800" dirty="0" err="1"/>
              <a:t>là</a:t>
            </a:r>
            <a:r>
              <a:rPr lang="en-US" sz="2800" dirty="0"/>
              <a:t> </a:t>
            </a:r>
            <a:r>
              <a:rPr lang="en-US" sz="2800" dirty="0" err="1"/>
              <a:t>nguy</a:t>
            </a:r>
            <a:r>
              <a:rPr lang="en-US" sz="2800" dirty="0"/>
              <a:t> </a:t>
            </a:r>
            <a:r>
              <a:rPr lang="en-US" sz="2800" dirty="0" err="1"/>
              <a:t>hiểm</a:t>
            </a:r>
            <a:r>
              <a:rPr lang="en-US" sz="2800" dirty="0"/>
              <a:t> </a:t>
            </a:r>
            <a:r>
              <a:rPr lang="en-US" sz="2800" dirty="0" err="1"/>
              <a:t>trong</a:t>
            </a:r>
            <a:r>
              <a:rPr lang="en-US" sz="2800" dirty="0"/>
              <a:t> </a:t>
            </a:r>
            <a:r>
              <a:rPr lang="en-US" sz="2800" dirty="0" err="1"/>
              <a:t>các</a:t>
            </a:r>
            <a:r>
              <a:rPr lang="en-US" sz="2800" dirty="0"/>
              <a:t> </a:t>
            </a:r>
            <a:r>
              <a:rPr lang="en-US" sz="2800" dirty="0" err="1"/>
              <a:t>hình</a:t>
            </a:r>
            <a:r>
              <a:rPr lang="en-US" sz="2800" dirty="0"/>
              <a:t> </a:t>
            </a:r>
            <a:r>
              <a:rPr lang="en-US" sz="2800" dirty="0" err="1"/>
              <a:t>dưới</a:t>
            </a:r>
            <a:r>
              <a:rPr lang="en-US" sz="2800" dirty="0"/>
              <a:t> </a:t>
            </a:r>
            <a:r>
              <a:rPr lang="en-US" sz="2800" dirty="0" err="1"/>
              <a:t>đây</a:t>
            </a:r>
            <a:r>
              <a:rPr lang="en-US" sz="2800" dirty="0"/>
              <a:t>? </a:t>
            </a:r>
            <a:r>
              <a:rPr lang="en-US" sz="2800" dirty="0" err="1"/>
              <a:t>Vì</a:t>
            </a:r>
            <a:r>
              <a:rPr lang="en-US" sz="2800" dirty="0"/>
              <a:t> </a:t>
            </a:r>
            <a:r>
              <a:rPr lang="en-US" sz="2800" dirty="0" err="1"/>
              <a:t>sao</a:t>
            </a:r>
            <a:r>
              <a:rPr lang="en-US" sz="2800" dirty="0"/>
              <a:t>?</a:t>
            </a:r>
          </a:p>
        </p:txBody>
      </p:sp>
      <p:pic>
        <p:nvPicPr>
          <p:cNvPr id="6" name="Content Placeholder 5"/>
          <p:cNvPicPr>
            <a:picLocks noGrp="1" noChangeAspect="1"/>
          </p:cNvPicPr>
          <p:nvPr>
            <p:ph idx="1"/>
          </p:nvPr>
        </p:nvPicPr>
        <p:blipFill>
          <a:blip r:embed="rId5"/>
          <a:stretch>
            <a:fillRect/>
          </a:stretch>
        </p:blipFill>
        <p:spPr>
          <a:xfrm>
            <a:off x="1824990" y="1673860"/>
            <a:ext cx="8359140" cy="3985260"/>
          </a:xfrm>
          <a:prstGeom prst="rect">
            <a:avLst/>
          </a:prstGeom>
        </p:spPr>
      </p:pic>
      <p:pic>
        <p:nvPicPr>
          <p:cNvPr id="7" name="Picture 6"/>
          <p:cNvPicPr>
            <a:picLocks noChangeAspect="1"/>
          </p:cNvPicPr>
          <p:nvPr/>
        </p:nvPicPr>
        <p:blipFill>
          <a:blip r:embed="rId6"/>
          <a:stretch>
            <a:fillRect/>
          </a:stretch>
        </p:blipFill>
        <p:spPr>
          <a:xfrm>
            <a:off x="560705" y="3065145"/>
            <a:ext cx="1200785" cy="1149350"/>
          </a:xfrm>
          <a:prstGeom prst="rect">
            <a:avLst/>
          </a:prstGeom>
        </p:spPr>
      </p:pic>
      <p:pic>
        <p:nvPicPr>
          <p:cNvPr id="10" name="Picture 9"/>
          <p:cNvPicPr>
            <a:picLocks noChangeAspect="1"/>
          </p:cNvPicPr>
          <p:nvPr/>
        </p:nvPicPr>
        <p:blipFill>
          <a:blip r:embed="rId6"/>
          <a:stretch>
            <a:fillRect/>
          </a:stretch>
        </p:blipFill>
        <p:spPr>
          <a:xfrm>
            <a:off x="10338435" y="1915795"/>
            <a:ext cx="1200785" cy="1149350"/>
          </a:xfrm>
          <a:prstGeom prst="rect">
            <a:avLst/>
          </a:prstGeom>
        </p:spPr>
      </p:pic>
      <p:sp>
        <p:nvSpPr>
          <p:cNvPr id="2" name="Cloud 1"/>
          <p:cNvSpPr/>
          <p:nvPr/>
        </p:nvSpPr>
        <p:spPr>
          <a:xfrm>
            <a:off x="10114180" y="0"/>
            <a:ext cx="2074199" cy="16802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latin typeface="Times New Roman" pitchFamily="18" charset="0"/>
                <a:cs typeface="Times New Roman" pitchFamily="18" charset="0"/>
              </a:rPr>
              <a:t>Thảo</a:t>
            </a:r>
            <a:r>
              <a:rPr lang="en-US" b="1" dirty="0" smtClean="0">
                <a:solidFill>
                  <a:srgbClr val="FFFF00"/>
                </a:solidFill>
                <a:latin typeface="Times New Roman" pitchFamily="18" charset="0"/>
                <a:cs typeface="Times New Roman" pitchFamily="18" charset="0"/>
              </a:rPr>
              <a:t> </a:t>
            </a:r>
            <a:r>
              <a:rPr lang="en-US" b="1" dirty="0" err="1" smtClean="0">
                <a:solidFill>
                  <a:srgbClr val="FFFF00"/>
                </a:solidFill>
                <a:latin typeface="Times New Roman" pitchFamily="18" charset="0"/>
                <a:cs typeface="Times New Roman" pitchFamily="18" charset="0"/>
              </a:rPr>
              <a:t>luận</a:t>
            </a:r>
            <a:r>
              <a:rPr lang="en-US" b="1" dirty="0" smtClean="0">
                <a:solidFill>
                  <a:srgbClr val="FFFF00"/>
                </a:solidFill>
                <a:latin typeface="Times New Roman" pitchFamily="18" charset="0"/>
                <a:cs typeface="Times New Roman" pitchFamily="18" charset="0"/>
              </a:rPr>
              <a:t> </a:t>
            </a:r>
            <a:r>
              <a:rPr lang="en-US" b="1" dirty="0" err="1" smtClean="0">
                <a:solidFill>
                  <a:srgbClr val="FFFF00"/>
                </a:solidFill>
                <a:latin typeface="Times New Roman" pitchFamily="18" charset="0"/>
                <a:cs typeface="Times New Roman" pitchFamily="18" charset="0"/>
              </a:rPr>
              <a:t>nhóm</a:t>
            </a:r>
            <a:r>
              <a:rPr lang="en-US" b="1" dirty="0" smtClean="0">
                <a:solidFill>
                  <a:srgbClr val="FFFF00"/>
                </a:solidFill>
                <a:latin typeface="Times New Roman" pitchFamily="18" charset="0"/>
                <a:cs typeface="Times New Roman" pitchFamily="18" charset="0"/>
              </a:rPr>
              <a:t> </a:t>
            </a:r>
            <a:endParaRPr lang="en-US" b="1" dirty="0">
              <a:solidFill>
                <a:srgbClr val="FFFF00"/>
              </a:solidFill>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782</Words>
  <Application>Microsoft Office PowerPoint</Application>
  <PresentationFormat>Widescreen</PresentationFormat>
  <Paragraphs>142</Paragraphs>
  <Slides>25</Slides>
  <Notes>10</Notes>
  <HiddenSlides>0</HiddenSlides>
  <MMClips>5</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25</vt:i4>
      </vt:variant>
    </vt:vector>
  </HeadingPairs>
  <TitlesOfParts>
    <vt:vector size="43" baseType="lpstr">
      <vt:lpstr>Microsoft YaHei</vt:lpstr>
      <vt:lpstr>宋体</vt:lpstr>
      <vt:lpstr>宋体</vt:lpstr>
      <vt:lpstr>.VnAvant</vt:lpstr>
      <vt:lpstr>.VnBlack</vt:lpstr>
      <vt:lpstr>Arial</vt:lpstr>
      <vt:lpstr>Calibri</vt:lpstr>
      <vt:lpstr>Calibri Light</vt:lpstr>
      <vt:lpstr>等线</vt:lpstr>
      <vt:lpstr>Times New Roman</vt:lpstr>
      <vt:lpstr>UTM Cooper Black</vt:lpstr>
      <vt:lpstr>Wingdings</vt:lpstr>
      <vt:lpstr>字魂59号-创粗黑</vt:lpstr>
      <vt:lpstr>2_Office Theme</vt:lpstr>
      <vt:lpstr>Office 主题</vt:lpstr>
      <vt:lpstr>2_Office Theme</vt:lpstr>
      <vt:lpstr>3_Office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Vinh</dc:creator>
  <cp:lastModifiedBy>Trang</cp:lastModifiedBy>
  <cp:revision>21</cp:revision>
  <dcterms:created xsi:type="dcterms:W3CDTF">2021-06-03T04:26:25Z</dcterms:created>
  <dcterms:modified xsi:type="dcterms:W3CDTF">2021-10-26T03:04:15Z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