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27"/>
  </p:notesMasterIdLst>
  <p:sldIdLst>
    <p:sldId id="496" r:id="rId5"/>
    <p:sldId id="474" r:id="rId6"/>
    <p:sldId id="497" r:id="rId7"/>
    <p:sldId id="310" r:id="rId8"/>
    <p:sldId id="485" r:id="rId9"/>
    <p:sldId id="260" r:id="rId10"/>
    <p:sldId id="477" r:id="rId11"/>
    <p:sldId id="468" r:id="rId12"/>
    <p:sldId id="498" r:id="rId13"/>
    <p:sldId id="501" r:id="rId14"/>
    <p:sldId id="502" r:id="rId15"/>
    <p:sldId id="500" r:id="rId16"/>
    <p:sldId id="505" r:id="rId17"/>
    <p:sldId id="340" r:id="rId18"/>
    <p:sldId id="506" r:id="rId19"/>
    <p:sldId id="508" r:id="rId20"/>
    <p:sldId id="509" r:id="rId21"/>
    <p:sldId id="510" r:id="rId22"/>
    <p:sldId id="511" r:id="rId23"/>
    <p:sldId id="513" r:id="rId24"/>
    <p:sldId id="515" r:id="rId25"/>
    <p:sldId id="51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751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237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33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195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111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497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48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0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7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7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6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8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1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0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4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2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3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2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9320"/>
            <a:ext cx="12339373" cy="4474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28" y="2109865"/>
            <a:ext cx="5458691" cy="25729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9184" y="2549320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Tiếng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Việt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3163" y="246633"/>
            <a:ext cx="9393381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9911"/>
              </a:avLst>
            </a:prstTxWarp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Chào</a:t>
            </a:r>
            <a:r>
              <a:rPr lang="en-US" sz="4400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mừng</a:t>
            </a:r>
            <a:r>
              <a:rPr lang="en-US" sz="4400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các</a:t>
            </a:r>
            <a:r>
              <a:rPr lang="en-US" sz="4400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em</a:t>
            </a:r>
            <a:r>
              <a:rPr lang="en-US" sz="4400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đến</a:t>
            </a:r>
            <a:r>
              <a:rPr lang="en-US" sz="4400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với</a:t>
            </a:r>
            <a:r>
              <a:rPr lang="en-US" sz="4400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tiết</a:t>
            </a:r>
            <a:r>
              <a:rPr lang="en-US" sz="4400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endParaRPr lang="en-US" sz="4400" dirty="0">
              <a:solidFill>
                <a:srgbClr val="0070C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4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5762" y="316594"/>
            <a:ext cx="5472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2291" y="1551709"/>
            <a:ext cx="358832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2254" y="1787529"/>
            <a:ext cx="160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2253" y="2882038"/>
            <a:ext cx="199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2254" y="4101238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6983" y="1801995"/>
            <a:ext cx="403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2617" y="2882037"/>
            <a:ext cx="403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2617" y="4101238"/>
            <a:ext cx="403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7247965" y="1787530"/>
            <a:ext cx="3877235" cy="2798326"/>
          </a:xfrm>
          <a:prstGeom prst="cloudCallout">
            <a:avLst>
              <a:gd name="adj1" fmla="val -82815"/>
              <a:gd name="adj2" fmla="val 4563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29898" y="2399781"/>
            <a:ext cx="60855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8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toàn</a:t>
            </a:r>
            <a:r>
              <a:rPr lang="en-US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8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bài</a:t>
            </a:r>
            <a:endParaRPr lang="en-US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83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108" y="799102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065117" y="1271836"/>
            <a:ext cx="570287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3734712" y="1871132"/>
            <a:ext cx="4121642" cy="1569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2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324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-117007" y="4362727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519012" y="720810"/>
            <a:ext cx="9208710" cy="1798189"/>
            <a:chOff x="156834" y="1993081"/>
            <a:chExt cx="2109019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22552" y="2562696"/>
              <a:ext cx="2011239" cy="1263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1.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nhắc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i="1" dirty="0"/>
                <a:t>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493" y="71750"/>
            <a:ext cx="876175" cy="9147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601338" y="2702079"/>
            <a:ext cx="247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0044" y="2613854"/>
            <a:ext cx="305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03790" y="3348410"/>
            <a:ext cx="247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60541" y="3348410"/>
            <a:ext cx="247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4981" y="4460447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35256" y="452939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32265" y="561421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982190" y="5637763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24023 0.2826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36914 0.3069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1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23684 0.3590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0.37956 0.3569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1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5" grpId="0"/>
      <p:bldP spid="36" grpId="0"/>
      <p:bldP spid="38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-117007" y="4362727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624571" y="578104"/>
            <a:ext cx="9208710" cy="1798189"/>
            <a:chOff x="156834" y="1993081"/>
            <a:chExt cx="2109019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34592" y="2388697"/>
              <a:ext cx="2011239" cy="1263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i="1" dirty="0">
                  <a:latin typeface="+mj-lt"/>
                </a:rPr>
                <a:t>Câu 2. Ở khổ thơ thứ hai và thứ ba, bạn nhỏ thấy những gì trong trang sách? </a:t>
              </a:r>
              <a:endParaRPr lang="en-US" sz="3200" dirty="0">
                <a:latin typeface="+mj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493" y="71750"/>
            <a:ext cx="876175" cy="9147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87" y="2349226"/>
            <a:ext cx="3687751" cy="3849868"/>
          </a:xfrm>
          <a:prstGeom prst="roundRect">
            <a:avLst>
              <a:gd name="adj" fmla="val 1807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6145469" y="3047590"/>
            <a:ext cx="6096000" cy="1222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khổ thơ thứ 2, bạn nhỏ thấy biển, cánh buồm, rừng, gió.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45469" y="4566035"/>
            <a:ext cx="6096000" cy="1222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khổ thơ thứ 3, bạn nhỏ thấy lửa, ao, giấy.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42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-117007" y="4362727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624571" y="753512"/>
            <a:ext cx="9208710" cy="1475319"/>
            <a:chOff x="156834" y="1993081"/>
            <a:chExt cx="2109019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34592" y="2388697"/>
              <a:ext cx="2011239" cy="75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3. Theo em, khổ thơ cuối ý nói gì?</a:t>
              </a:r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493" y="71750"/>
            <a:ext cx="876175" cy="9147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39237" y="2655053"/>
            <a:ext cx="6884731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vỗ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39237" y="3579411"/>
            <a:ext cx="7903022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bay.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39237" y="4503769"/>
            <a:ext cx="7818207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86077" y="4583921"/>
            <a:ext cx="584710" cy="5847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16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" grpId="0"/>
      <p:bldP spid="25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-117007" y="4362727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624571" y="753512"/>
            <a:ext cx="9208710" cy="1475319"/>
            <a:chOff x="156834" y="1993081"/>
            <a:chExt cx="2109019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34592" y="2388697"/>
              <a:ext cx="2011239" cy="153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4.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493" y="71750"/>
            <a:ext cx="876175" cy="9147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28736" y="3217759"/>
            <a:ext cx="6884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tiếng cùng vần là: 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dại, </a:t>
            </a:r>
            <a:r>
              <a:rPr lang="vi-VN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sâu, gì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đi. </a:t>
            </a:r>
            <a:endParaRPr lang="en-US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33" y="2179814"/>
            <a:ext cx="3001106" cy="3294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328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88" y="715216"/>
            <a:ext cx="9305364" cy="4381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109516" y="1742119"/>
            <a:ext cx="68649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9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Luyện</a:t>
            </a:r>
            <a:r>
              <a:rPr lang="en-US" sz="9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9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đọc</a:t>
            </a:r>
            <a:r>
              <a:rPr lang="en-US" sz="9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9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lại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99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66" y="0"/>
            <a:ext cx="12256766" cy="70408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43303" y="1300725"/>
            <a:ext cx="8797636" cy="24497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7780"/>
              </a:avLst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Luyện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tập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theo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văn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bản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đọc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376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1" y="238944"/>
            <a:ext cx="12192000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1485743" y="895680"/>
            <a:ext cx="9797061" cy="1475319"/>
            <a:chOff x="156834" y="1993081"/>
            <a:chExt cx="2109019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34592" y="2388697"/>
              <a:ext cx="2011239" cy="153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1.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ngữ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khổ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thơ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86524" y="3208723"/>
            <a:ext cx="6884731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01" y="2246577"/>
            <a:ext cx="2980123" cy="3700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206825" y="512219"/>
            <a:ext cx="1523365" cy="1489075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180737" y="3470"/>
            <a:ext cx="1796415" cy="17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26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0" y="0"/>
            <a:ext cx="12160125" cy="685800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1615275" y="640683"/>
            <a:ext cx="9996306" cy="1475319"/>
            <a:chOff x="156834" y="1993081"/>
            <a:chExt cx="2207950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353545" y="2501857"/>
              <a:ext cx="2011239" cy="923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2. </a:t>
              </a:r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9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206826" y="512218"/>
            <a:ext cx="1523365" cy="1489075"/>
          </a:xfrm>
          <a:prstGeom prst="rect">
            <a:avLst/>
          </a:prstGeom>
        </p:spPr>
      </p:pic>
      <p:pic>
        <p:nvPicPr>
          <p:cNvPr id="31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180736" y="3469"/>
            <a:ext cx="1796415" cy="17583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B12FD35-A33C-446F-AE51-FD7DA0AF6ED3}"/>
              </a:ext>
            </a:extLst>
          </p:cNvPr>
          <p:cNvSpPr txBox="1"/>
          <p:nvPr/>
        </p:nvSpPr>
        <p:spPr>
          <a:xfrm>
            <a:off x="3669903" y="3472154"/>
            <a:ext cx="762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0450" y="1282993"/>
            <a:ext cx="5547841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99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0953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28817" y="600653"/>
            <a:ext cx="57578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en-US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Củng</a:t>
            </a:r>
            <a:r>
              <a:rPr lang="en-US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cố</a:t>
            </a:r>
            <a:r>
              <a:rPr lang="en-US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dặn</a:t>
            </a:r>
            <a:r>
              <a:rPr lang="en-US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dò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3948" y="2309302"/>
            <a:ext cx="746759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ý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4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2247" y="250257"/>
            <a:ext cx="4931158" cy="1421789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hát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Sách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bút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thân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yêu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0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03" y="2053700"/>
            <a:ext cx="2109440" cy="1941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66" y="615272"/>
            <a:ext cx="6344528" cy="1114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5971" y="2477871"/>
            <a:ext cx="5215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sz="44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endParaRPr lang="en-US" sz="4400" b="1" i="1" dirty="0">
              <a:solidFill>
                <a:srgbClr val="0099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5980" y="2315696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Khi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trang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sách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mở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ra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555" y="859064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33165" y="1030318"/>
            <a:ext cx="5538812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3729019" y="1527532"/>
            <a:ext cx="407924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1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35">
            <a:extLst>
              <a:ext uri="{FF2B5EF4-FFF2-40B4-BE49-F238E27FC236}">
                <a16:creationId xmlns:a16="http://schemas.microsoft.com/office/drawing/2014/main" id="{278C08CB-67BD-483C-A48C-F498561DCEB6}"/>
              </a:ext>
            </a:extLst>
          </p:cNvPr>
          <p:cNvGrpSpPr/>
          <p:nvPr/>
        </p:nvGrpSpPr>
        <p:grpSpPr>
          <a:xfrm>
            <a:off x="1213453" y="92720"/>
            <a:ext cx="10860247" cy="1493486"/>
            <a:chOff x="2470108" y="2002067"/>
            <a:chExt cx="8766330" cy="1008883"/>
          </a:xfrm>
        </p:grpSpPr>
        <p:sp>
          <p:nvSpPr>
            <p:cNvPr id="3" name="23">
              <a:extLst>
                <a:ext uri="{FF2B5EF4-FFF2-40B4-BE49-F238E27FC236}">
                  <a16:creationId xmlns:a16="http://schemas.microsoft.com/office/drawing/2014/main" id="{73235391-F2E9-4996-88E0-654BF9ED4930}"/>
                </a:ext>
              </a:extLst>
            </p:cNvPr>
            <p:cNvSpPr/>
            <p:nvPr/>
          </p:nvSpPr>
          <p:spPr>
            <a:xfrm>
              <a:off x="2470108" y="2002067"/>
              <a:ext cx="8236231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D2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137">
              <a:extLst>
                <a:ext uri="{FF2B5EF4-FFF2-40B4-BE49-F238E27FC236}">
                  <a16:creationId xmlns:a16="http://schemas.microsoft.com/office/drawing/2014/main" id="{BF909960-8CBD-47FE-BE43-514C00E744FB}"/>
                </a:ext>
              </a:extLst>
            </p:cNvPr>
            <p:cNvSpPr txBox="1"/>
            <p:nvPr/>
          </p:nvSpPr>
          <p:spPr>
            <a:xfrm>
              <a:off x="2751394" y="2116938"/>
              <a:ext cx="8485044" cy="894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cuốn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Giới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thiệu</a:t>
              </a:r>
              <a:endParaRPr kumimoji="0" lang="en-US" altLang="zh-CN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cuốn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nhất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139">
            <a:extLst>
              <a:ext uri="{FF2B5EF4-FFF2-40B4-BE49-F238E27FC236}">
                <a16:creationId xmlns:a16="http://schemas.microsoft.com/office/drawing/2014/main" id="{856D3597-4233-45C4-978F-CE7EA86CB373}"/>
              </a:ext>
            </a:extLst>
          </p:cNvPr>
          <p:cNvGrpSpPr/>
          <p:nvPr/>
        </p:nvGrpSpPr>
        <p:grpSpPr>
          <a:xfrm>
            <a:off x="54506" y="240305"/>
            <a:ext cx="1158949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:a16="http://schemas.microsoft.com/office/drawing/2014/main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 err="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8" name="18">
            <a:extLst>
              <a:ext uri="{FF2B5EF4-FFF2-40B4-BE49-F238E27FC236}">
                <a16:creationId xmlns:a16="http://schemas.microsoft.com/office/drawing/2014/main" id="{A94688D0-FD46-4D6D-8EC6-1AFC3D7182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1304422" y="27333"/>
            <a:ext cx="922531" cy="1154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57" y="2420683"/>
            <a:ext cx="5242560" cy="372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97503" y="958327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85" y="1032189"/>
            <a:ext cx="8825344" cy="5551541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868680" y="1043839"/>
            <a:ext cx="2359579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mẫu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4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2328466" y="926462"/>
            <a:ext cx="5090321" cy="70357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Khoảng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trời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xa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xích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lại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Bắt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đầu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cỏ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dại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Thứ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đến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chim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Sau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nữa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trẻ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con</a:t>
            </a: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cùng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người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lớn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biển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thấy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những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buồm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rừng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Với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bao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nhiêu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gió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6775155" y="1007895"/>
            <a:ext cx="4178595" cy="648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còn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lửa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giấy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chẳng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cháy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ách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ao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sâu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giấy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hề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ướt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nói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được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Sao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điều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gì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Dạt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dào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như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sóng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vỗ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Một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chân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trời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           (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Nguyễn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Nhật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Anh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5343432" y="10169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217F34-5280-433D-A5A5-7548CA71C8D1}"/>
              </a:ext>
            </a:extLst>
          </p:cNvPr>
          <p:cNvCxnSpPr/>
          <p:nvPr/>
        </p:nvCxnSpPr>
        <p:spPr>
          <a:xfrm flipH="1">
            <a:off x="5533354" y="147135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EA0FA0-FC1D-4CD5-8873-750A020CF7B4}"/>
              </a:ext>
            </a:extLst>
          </p:cNvPr>
          <p:cNvCxnSpPr/>
          <p:nvPr/>
        </p:nvCxnSpPr>
        <p:spPr>
          <a:xfrm flipH="1">
            <a:off x="4790637" y="193822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1A6F11-BD8D-4933-BDAA-86A5D31EE1BB}"/>
              </a:ext>
            </a:extLst>
          </p:cNvPr>
          <p:cNvCxnSpPr/>
          <p:nvPr/>
        </p:nvCxnSpPr>
        <p:spPr>
          <a:xfrm flipH="1">
            <a:off x="5451216" y="247583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FA372A-25DF-4673-85E7-30EAAD2BC32C}"/>
              </a:ext>
            </a:extLst>
          </p:cNvPr>
          <p:cNvCxnSpPr/>
          <p:nvPr/>
        </p:nvCxnSpPr>
        <p:spPr>
          <a:xfrm flipH="1">
            <a:off x="4964996" y="291591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7447FD-EBB7-44F3-97D3-6D3770E97E47}"/>
              </a:ext>
            </a:extLst>
          </p:cNvPr>
          <p:cNvCxnSpPr/>
          <p:nvPr/>
        </p:nvCxnSpPr>
        <p:spPr>
          <a:xfrm flipH="1">
            <a:off x="5635750" y="342293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19CEC2-4311-437A-AE83-65D6B73DD5F9}"/>
              </a:ext>
            </a:extLst>
          </p:cNvPr>
          <p:cNvCxnSpPr/>
          <p:nvPr/>
        </p:nvCxnSpPr>
        <p:spPr>
          <a:xfrm flipH="1">
            <a:off x="5545328" y="340534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05248F5-3096-4A5B-8CD0-FC045C870947}"/>
              </a:ext>
            </a:extLst>
          </p:cNvPr>
          <p:cNvCxnSpPr/>
          <p:nvPr/>
        </p:nvCxnSpPr>
        <p:spPr>
          <a:xfrm flipH="1">
            <a:off x="5975669" y="435129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29FA84-415F-43CC-AE59-12CBDE88312C}"/>
              </a:ext>
            </a:extLst>
          </p:cNvPr>
          <p:cNvCxnSpPr/>
          <p:nvPr/>
        </p:nvCxnSpPr>
        <p:spPr>
          <a:xfrm flipH="1">
            <a:off x="6220659" y="479138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7AA5BF-EDBE-4F33-87FD-5F4BBA78276A}"/>
              </a:ext>
            </a:extLst>
          </p:cNvPr>
          <p:cNvCxnSpPr/>
          <p:nvPr/>
        </p:nvCxnSpPr>
        <p:spPr>
          <a:xfrm flipH="1">
            <a:off x="6012680" y="527599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6D33B4-CECA-40FC-9332-9B9125E69705}"/>
              </a:ext>
            </a:extLst>
          </p:cNvPr>
          <p:cNvCxnSpPr/>
          <p:nvPr/>
        </p:nvCxnSpPr>
        <p:spPr>
          <a:xfrm flipH="1">
            <a:off x="5187423" y="568944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FB7956-6E69-460C-812F-07149ED21583}"/>
              </a:ext>
            </a:extLst>
          </p:cNvPr>
          <p:cNvCxnSpPr/>
          <p:nvPr/>
        </p:nvCxnSpPr>
        <p:spPr>
          <a:xfrm flipH="1">
            <a:off x="5253300" y="569677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A827A7-26DA-4B9B-84E8-FF3A4CA25562}"/>
              </a:ext>
            </a:extLst>
          </p:cNvPr>
          <p:cNvCxnSpPr/>
          <p:nvPr/>
        </p:nvCxnSpPr>
        <p:spPr>
          <a:xfrm flipH="1">
            <a:off x="9984079" y="111076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9FD04C-0337-43F2-A448-D1920D16E9E4}"/>
              </a:ext>
            </a:extLst>
          </p:cNvPr>
          <p:cNvCxnSpPr/>
          <p:nvPr/>
        </p:nvCxnSpPr>
        <p:spPr>
          <a:xfrm flipH="1">
            <a:off x="10295276" y="154473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F7ECF74-C224-4601-8DD8-F3DC732803C9}"/>
              </a:ext>
            </a:extLst>
          </p:cNvPr>
          <p:cNvCxnSpPr/>
          <p:nvPr/>
        </p:nvCxnSpPr>
        <p:spPr>
          <a:xfrm flipH="1">
            <a:off x="9733511" y="203574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9913326" y="251367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10027626" y="251367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10704719" y="353836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9745485" y="391121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9785763" y="440019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9868697" y="48359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9941831" y="48359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loud 36"/>
          <p:cNvSpPr/>
          <p:nvPr/>
        </p:nvSpPr>
        <p:spPr>
          <a:xfrm>
            <a:off x="241038" y="1003690"/>
            <a:ext cx="2034466" cy="179176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dirty="0" err="1" smtClean="0">
                <a:solidFill>
                  <a:srgbClr val="FF0000"/>
                </a:solidFill>
              </a:rPr>
              <a:t>ối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tiếp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câu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7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2573301" y="967885"/>
            <a:ext cx="4034323" cy="70357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Khi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</a:t>
            </a:r>
            <a:endParaRPr lang="en-US" sz="2400" dirty="0" smtClean="0">
              <a:solidFill>
                <a:schemeClr val="accent5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Khoảng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trời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xa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xích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lại</a:t>
            </a:r>
            <a:endParaRPr lang="en-US" sz="2400" dirty="0" smtClean="0">
              <a:solidFill>
                <a:schemeClr val="accent5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Bắt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đầu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cỏ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dại</a:t>
            </a:r>
            <a:endParaRPr lang="en-US" sz="2400" dirty="0" smtClean="0">
              <a:solidFill>
                <a:schemeClr val="accent5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Thứ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đến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chim</a:t>
            </a:r>
            <a:endParaRPr lang="en-US" sz="2400" dirty="0" smtClean="0">
              <a:solidFill>
                <a:schemeClr val="accent5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Sau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nữa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trẻ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con</a:t>
            </a: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Cuối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cùng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người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lớn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2400" dirty="0">
              <a:solidFill>
                <a:schemeClr val="accent5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biển</a:t>
            </a:r>
            <a:endParaRPr lang="en-US" sz="2400" dirty="0" smtClean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buồm</a:t>
            </a:r>
            <a:endParaRPr lang="en-US" sz="2400" dirty="0" smtClean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rừng</a:t>
            </a:r>
            <a:endParaRPr lang="en-US" sz="2400" dirty="0" smtClean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bao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nhiêu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gió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vi-VN" sz="2400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7317233" y="1000560"/>
            <a:ext cx="4178595" cy="648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còn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lửa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giấy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chẳng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cháy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ao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sâu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giấy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hề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ướt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nói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được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Sao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điều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gì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Dạt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dào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như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sóng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vỗ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Một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chân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trời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           (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Nguyễn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Nhật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Anh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1940" y="682015"/>
            <a:ext cx="473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1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07530" y="3975348"/>
            <a:ext cx="473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77945" y="771998"/>
            <a:ext cx="473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943869" y="3153392"/>
            <a:ext cx="473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88076" y="1083124"/>
            <a:ext cx="2034466" cy="179176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dirty="0" err="1" smtClean="0">
                <a:solidFill>
                  <a:srgbClr val="FF0000"/>
                </a:solidFill>
              </a:rPr>
              <a:t>ối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tiếp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đoạn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641</Words>
  <Application>Microsoft Office PowerPoint</Application>
  <PresentationFormat>Widescreen</PresentationFormat>
  <Paragraphs>136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Microsoft YaHei</vt:lpstr>
      <vt:lpstr>宋体</vt:lpstr>
      <vt:lpstr>Arial</vt:lpstr>
      <vt:lpstr>Arial-Rounded</vt:lpstr>
      <vt:lpstr>Calibri</vt:lpstr>
      <vt:lpstr>Calibri Light</vt:lpstr>
      <vt:lpstr>等线</vt:lpstr>
      <vt:lpstr>Franklin Gothic Book</vt:lpstr>
      <vt:lpstr>HP001 5H</vt:lpstr>
      <vt:lpstr>Times New Roman</vt:lpstr>
      <vt:lpstr>Verdana</vt:lpstr>
      <vt:lpstr>Office Theme</vt:lpstr>
      <vt:lpstr>2_Office Theme</vt:lpstr>
      <vt:lpstr>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Trang</cp:lastModifiedBy>
  <cp:revision>45</cp:revision>
  <dcterms:created xsi:type="dcterms:W3CDTF">2021-05-21T10:43:38Z</dcterms:created>
  <dcterms:modified xsi:type="dcterms:W3CDTF">2021-10-27T02:35:55Z</dcterms:modified>
</cp:coreProperties>
</file>