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49"/>
  </p:notesMasterIdLst>
  <p:sldIdLst>
    <p:sldId id="646" r:id="rId7"/>
    <p:sldId id="349" r:id="rId8"/>
    <p:sldId id="351" r:id="rId9"/>
    <p:sldId id="476" r:id="rId10"/>
    <p:sldId id="484" r:id="rId11"/>
    <p:sldId id="485" r:id="rId12"/>
    <p:sldId id="486" r:id="rId13"/>
    <p:sldId id="4411" r:id="rId14"/>
    <p:sldId id="295" r:id="rId15"/>
    <p:sldId id="533" r:id="rId16"/>
    <p:sldId id="355" r:id="rId17"/>
    <p:sldId id="392" r:id="rId18"/>
    <p:sldId id="396" r:id="rId19"/>
    <p:sldId id="487" r:id="rId20"/>
    <p:sldId id="488" r:id="rId21"/>
    <p:sldId id="397" r:id="rId22"/>
    <p:sldId id="527" r:id="rId23"/>
    <p:sldId id="490" r:id="rId24"/>
    <p:sldId id="491" r:id="rId25"/>
    <p:sldId id="362" r:id="rId26"/>
    <p:sldId id="365" r:id="rId27"/>
    <p:sldId id="405" r:id="rId28"/>
    <p:sldId id="528" r:id="rId29"/>
    <p:sldId id="530" r:id="rId30"/>
    <p:sldId id="531" r:id="rId31"/>
    <p:sldId id="532" r:id="rId32"/>
    <p:sldId id="406" r:id="rId33"/>
    <p:sldId id="460" r:id="rId34"/>
    <p:sldId id="479" r:id="rId35"/>
    <p:sldId id="466" r:id="rId36"/>
    <p:sldId id="492" r:id="rId37"/>
    <p:sldId id="526" r:id="rId38"/>
    <p:sldId id="468" r:id="rId39"/>
    <p:sldId id="469" r:id="rId40"/>
    <p:sldId id="318" r:id="rId41"/>
    <p:sldId id="4413" r:id="rId42"/>
    <p:sldId id="4414" r:id="rId43"/>
    <p:sldId id="346" r:id="rId44"/>
    <p:sldId id="534" r:id="rId45"/>
    <p:sldId id="645" r:id="rId46"/>
    <p:sldId id="304" r:id="rId47"/>
    <p:sldId id="38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132" autoAdjust="0"/>
  </p:normalViewPr>
  <p:slideViewPr>
    <p:cSldViewPr snapToGrid="0">
      <p:cViewPr>
        <p:scale>
          <a:sx n="66" d="100"/>
          <a:sy n="66" d="100"/>
        </p:scale>
        <p:origin x="787" y="422"/>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26</a:t>
            </a:fld>
            <a:endParaRPr lang="en-US"/>
          </a:p>
        </p:txBody>
      </p:sp>
    </p:spTree>
    <p:extLst>
      <p:ext uri="{BB962C8B-B14F-4D97-AF65-F5344CB8AC3E}">
        <p14:creationId xmlns:p14="http://schemas.microsoft.com/office/powerpoint/2010/main" val="342495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tìm từ cần nhấn giọng.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tìm từ cần nhấn giọng.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7554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99706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42</a:t>
            </a:fld>
            <a:endParaRPr lang="en-US"/>
          </a:p>
        </p:txBody>
      </p:sp>
    </p:spTree>
    <p:extLst>
      <p:ext uri="{BB962C8B-B14F-4D97-AF65-F5344CB8AC3E}">
        <p14:creationId xmlns:p14="http://schemas.microsoft.com/office/powerpoint/2010/main" val="38251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24271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9</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11</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14</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17</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19</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22</a:t>
            </a:fld>
            <a:endParaRPr lang="en-US"/>
          </a:p>
        </p:txBody>
      </p:sp>
    </p:spTree>
    <p:extLst>
      <p:ext uri="{BB962C8B-B14F-4D97-AF65-F5344CB8AC3E}">
        <p14:creationId xmlns:p14="http://schemas.microsoft.com/office/powerpoint/2010/main" val="2857079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2024/8/22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2024/8/22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2024/8/22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8/22/2024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2569F-9AA2-4440-A7AE-4B70B05107FF}"/>
              </a:ext>
            </a:extLst>
          </p:cNvPr>
          <p:cNvSpPr>
            <a:spLocks noGrp="1"/>
          </p:cNvSpPr>
          <p:nvPr>
            <p:ph type="dt" sz="half" idx="10"/>
          </p:nvPr>
        </p:nvSpPr>
        <p:spPr/>
        <p:txBody>
          <a:bodyPr/>
          <a:lstStyle/>
          <a:p>
            <a:fld id="{D119E34F-6D4D-44FA-9068-21642AD9CE05}" type="datetimeFigureOut">
              <a:rPr lang="en-US" smtClean="0"/>
              <a:t>8/22/2024</a:t>
            </a:fld>
            <a:endParaRPr lang="en-US"/>
          </a:p>
        </p:txBody>
      </p:sp>
      <p:sp>
        <p:nvSpPr>
          <p:cNvPr id="3" name="Footer Placeholder 2">
            <a:extLst>
              <a:ext uri="{FF2B5EF4-FFF2-40B4-BE49-F238E27FC236}">
                <a16:creationId xmlns:a16="http://schemas.microsoft.com/office/drawing/2014/main" id="{5D2F8AA8-F6CD-480F-A989-4E57932EB2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6B7AD-522E-41AF-AE72-DA501BD57D68}"/>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16284151"/>
      </p:ext>
    </p:extLst>
  </p:cSld>
  <p:clrMapOvr>
    <a:masterClrMapping/>
  </p:clrMapOvr>
  <p:transition spd="slow">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8/22/2024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8.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1875F6F-E94E-4170-B5D8-B2BCA0C877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B37E459-C5B6-4AF0-86D6-56ABDAD482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A7EB358-7869-4B49-8885-7123D5E973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2024/8/22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8AB129E-1910-4BCB-AAA5-102FFA5E3D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E21C05C-57FB-4423-ADA6-9A00102A15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8/22/2024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 id="2147483727" r:id="rId2"/>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72032B-4BED-41D2-9C10-9296FFE837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7.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7.pn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40.png"/><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66.emf"/></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emf"/></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9.jpe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emf"/></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9.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gif"/><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9.png"/><Relationship Id="rId7" Type="http://schemas.openxmlformats.org/officeDocument/2006/relationships/image" Target="../media/image75.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7.png"/><Relationship Id="rId5" Type="http://schemas.openxmlformats.org/officeDocument/2006/relationships/image" Target="../media/image18.png"/><Relationship Id="rId10" Type="http://schemas.openxmlformats.org/officeDocument/2006/relationships/image" Target="../media/image33.PNG"/><Relationship Id="rId4" Type="http://schemas.openxmlformats.org/officeDocument/2006/relationships/image" Target="../media/image75.gif"/><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8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1.png"/><Relationship Id="rId5" Type="http://schemas.openxmlformats.org/officeDocument/2006/relationships/image" Target="../media/image80.gif"/><Relationship Id="rId10" Type="http://schemas.openxmlformats.org/officeDocument/2006/relationships/image" Target="../media/image83.png"/><Relationship Id="rId4" Type="http://schemas.openxmlformats.org/officeDocument/2006/relationships/image" Target="../media/image9.png"/><Relationship Id="rId9"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85.svg"/></Relationships>
</file>

<file path=ppt/slides/_rels/slide3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8.png"/><Relationship Id="rId7" Type="http://schemas.openxmlformats.org/officeDocument/2006/relationships/image" Target="../media/image86.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81.png"/><Relationship Id="rId4" Type="http://schemas.microsoft.com/office/2007/relationships/hdphoto" Target="../media/hdphoto3.wdp"/><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5.sv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89.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53.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sv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4" y="1896052"/>
            <a:ext cx="526243" cy="5262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3" y="2922177"/>
            <a:ext cx="526244" cy="5262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3685180"/>
            <a:ext cx="526245" cy="526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4558001"/>
            <a:ext cx="526243" cy="52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F729E816-8A48-32AD-6F52-B3065312E046}"/>
              </a:ext>
            </a:extLst>
          </p:cNvPr>
          <p:cNvSpPr txBox="1"/>
          <p:nvPr/>
        </p:nvSpPr>
        <p:spPr>
          <a:xfrm>
            <a:off x="476250" y="409575"/>
            <a:ext cx="11220449" cy="5940088"/>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id="{99AA67E4-70E3-F879-40FA-40C3FF28E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5424" y="1526740"/>
            <a:ext cx="6133565" cy="405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66" y="1682706"/>
            <a:ext cx="6259893" cy="389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id="{314CA662-E107-DF58-C8BB-0D0EEA7DDB8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3089749" y="680323"/>
            <a:ext cx="5425885" cy="914325"/>
          </a:xfrm>
          <a:prstGeom prst="rect">
            <a:avLst/>
          </a:prstGeom>
        </p:spPr>
      </p:pic>
      <p:sp>
        <p:nvSpPr>
          <p:cNvPr id="5" name="TextBox 4">
            <a:extLst>
              <a:ext uri="{FF2B5EF4-FFF2-40B4-BE49-F238E27FC236}">
                <a16:creationId xmlns:a16="http://schemas.microsoft.com/office/drawing/2014/main" id="{B8E83F48-824B-41F8-BAB9-9BE0D669E5E3}"/>
              </a:ext>
            </a:extLst>
          </p:cNvPr>
          <p:cNvSpPr txBox="1"/>
          <p:nvPr/>
        </p:nvSpPr>
        <p:spPr>
          <a:xfrm>
            <a:off x="1150098" y="1472740"/>
            <a:ext cx="9655829"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Bỗng em Bống nói: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Ơ, em bịt tai lại nghe tiếng gió lạ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thì nghe được gì? – Tôi hỏi Bống.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Nghe “u... u... u...” – Văn cười.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nghe thấy “vui, vui, vui, vui...”.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Còn tớ nghe thấy “cười, cười, cười, cười...”.</a:t>
            </a:r>
          </a:p>
          <a:p>
            <a:pPr algn="just"/>
            <a:r>
              <a:rPr lang="en-US" sz="240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348545" y="558415"/>
            <a:ext cx="5425885" cy="914325"/>
          </a:xfrm>
          <a:prstGeom prst="rect">
            <a:avLst/>
          </a:prstGeom>
        </p:spPr>
      </p:pic>
      <p:sp>
        <p:nvSpPr>
          <p:cNvPr id="5" name="TextBox 4">
            <a:extLst>
              <a:ext uri="{FF2B5EF4-FFF2-40B4-BE49-F238E27FC236}">
                <a16:creationId xmlns:a16="http://schemas.microsoft.com/office/drawing/2014/main" id="{B8E83F48-824B-41F8-BAB9-9BE0D669E5E3}"/>
              </a:ext>
            </a:extLst>
          </p:cNvPr>
          <p:cNvSpPr txBox="1"/>
          <p:nvPr/>
        </p:nvSpPr>
        <p:spPr>
          <a:xfrm>
            <a:off x="1150098" y="1472740"/>
            <a:ext cx="9655829"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Bỗng em Bống nói: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Ơ, em bịt tai lại nghe tiếng gió </a:t>
            </a:r>
            <a:r>
              <a:rPr lang="vi-VN" sz="2400" dirty="0">
                <a:solidFill>
                  <a:srgbClr val="FF0000"/>
                </a:solidFill>
                <a:latin typeface="Cambria" panose="02040503050406030204" pitchFamily="18" charset="0"/>
                <a:ea typeface="Cambria" panose="02040503050406030204" pitchFamily="18" charset="0"/>
              </a:rPr>
              <a:t>lạ lắm</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thì nghe được gì? – Tôi hỏi Bống.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lại rồi </a:t>
            </a:r>
            <a:r>
              <a:rPr lang="vi-VN" sz="2400" dirty="0">
                <a:solidFill>
                  <a:srgbClr val="FF0000"/>
                </a:solidFill>
                <a:latin typeface="Cambria" panose="02040503050406030204" pitchFamily="18" charset="0"/>
                <a:ea typeface="Cambria" panose="02040503050406030204" pitchFamily="18" charset="0"/>
              </a:rPr>
              <a:t>mở </a:t>
            </a:r>
            <a:r>
              <a:rPr lang="vi-VN" sz="2400" dirty="0">
                <a:latin typeface="Cambria" panose="02040503050406030204" pitchFamily="18" charset="0"/>
                <a:ea typeface="Cambria" panose="02040503050406030204" pitchFamily="18" charset="0"/>
              </a:rPr>
              <a:t>ra và cứ </a:t>
            </a:r>
            <a:r>
              <a:rPr lang="vi-VN" sz="2400" dirty="0">
                <a:solidFill>
                  <a:srgbClr val="FF0000"/>
                </a:solidFill>
                <a:latin typeface="Cambria" panose="02040503050406030204" pitchFamily="18" charset="0"/>
                <a:ea typeface="Cambria" panose="02040503050406030204" pitchFamily="18" charset="0"/>
              </a:rPr>
              <a:t>lặp lại</a:t>
            </a:r>
            <a:r>
              <a:rPr lang="vi-VN" sz="2400" dirty="0">
                <a:latin typeface="Cambria" panose="02040503050406030204" pitchFamily="18" charset="0"/>
                <a:ea typeface="Cambria" panose="02040503050406030204" pitchFamily="18" charset="0"/>
              </a:rPr>
              <a:t> như thế. Anh thử xem,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Đúng rồi</a:t>
            </a:r>
            <a:r>
              <a:rPr lang="vi-VN" sz="2400" dirty="0">
                <a:latin typeface="Cambria" panose="02040503050406030204" pitchFamily="18" charset="0"/>
                <a:ea typeface="Cambria" panose="02040503050406030204" pitchFamily="18" charset="0"/>
              </a:rPr>
              <a:t>, tớ cũng nghe thấy tiếng gió thổi hay lắm. – Điệp </a:t>
            </a:r>
            <a:r>
              <a:rPr lang="vi-VN" sz="2400" dirty="0">
                <a:solidFill>
                  <a:srgbClr val="FF0000"/>
                </a:solidFill>
                <a:latin typeface="Cambria" panose="02040503050406030204" pitchFamily="18" charset="0"/>
                <a:ea typeface="Cambria" panose="02040503050406030204" pitchFamily="18" charset="0"/>
              </a:rPr>
              <a:t>reo lên</a:t>
            </a:r>
            <a:r>
              <a:rPr lang="vi-VN" sz="2400" dirty="0">
                <a:latin typeface="Cambria" panose="02040503050406030204" pitchFamily="18" charset="0"/>
                <a:ea typeface="Cambria" panose="02040503050406030204" pitchFamily="18" charset="0"/>
              </a:rPr>
              <a:t>. Vừa nói, nó vừa lấy tay bịt hai tai rồi mở ra như Bống chỉ. Cả hội tụ lại, lần lượt đưa hai bàn tay lên bịt tai.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Nghe “</a:t>
            </a:r>
            <a:r>
              <a:rPr lang="vi-VN" sz="2400" dirty="0">
                <a:solidFill>
                  <a:srgbClr val="FF0000"/>
                </a:solidFill>
                <a:latin typeface="Cambria" panose="02040503050406030204" pitchFamily="18" charset="0"/>
                <a:ea typeface="Cambria" panose="02040503050406030204" pitchFamily="18" charset="0"/>
              </a:rPr>
              <a:t>u... u... u...</a:t>
            </a:r>
            <a:r>
              <a:rPr lang="vi-VN" sz="2400" dirty="0">
                <a:latin typeface="Cambria" panose="02040503050406030204" pitchFamily="18" charset="0"/>
                <a:ea typeface="Cambria" panose="02040503050406030204" pitchFamily="18" charset="0"/>
              </a:rPr>
              <a:t>” – Văn cười.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Không, phải thật </a:t>
            </a:r>
            <a:r>
              <a:rPr lang="vi-VN" sz="2400" dirty="0">
                <a:solidFill>
                  <a:srgbClr val="FF0000"/>
                </a:solidFill>
                <a:latin typeface="Cambria" panose="02040503050406030204" pitchFamily="18" charset="0"/>
                <a:ea typeface="Cambria" panose="02040503050406030204" pitchFamily="18" charset="0"/>
              </a:rPr>
              <a:t>im lặng</a:t>
            </a:r>
            <a:r>
              <a:rPr lang="vi-VN" sz="2400" dirty="0">
                <a:latin typeface="Cambria" panose="02040503050406030204" pitchFamily="18" charset="0"/>
                <a:ea typeface="Cambria" panose="02040503050406030204" pitchFamily="18" charset="0"/>
              </a:rPr>
              <a:t>, đầu mình nghĩ gì sẽ nghe tiếng gió nói ra như thế. – Thành </a:t>
            </a:r>
            <a:r>
              <a:rPr lang="vi-VN" sz="2400" dirty="0">
                <a:solidFill>
                  <a:srgbClr val="FF0000"/>
                </a:solidFill>
                <a:latin typeface="Cambria" panose="02040503050406030204" pitchFamily="18" charset="0"/>
                <a:ea typeface="Cambria" panose="02040503050406030204" pitchFamily="18" charset="0"/>
              </a:rPr>
              <a:t>nhíu mày</a:t>
            </a:r>
            <a:r>
              <a:rPr lang="vi-VN" sz="2400" dirty="0">
                <a:latin typeface="Cambria" panose="02040503050406030204" pitchFamily="18" charset="0"/>
                <a:ea typeface="Cambria" panose="02040503050406030204" pitchFamily="18" charset="0"/>
              </a:rPr>
              <a:t> như đang tập trung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nghe thấy “</a:t>
            </a:r>
            <a:r>
              <a:rPr lang="vi-VN" sz="2400" dirty="0">
                <a:solidFill>
                  <a:srgbClr val="FF0000"/>
                </a:solidFill>
                <a:latin typeface="Cambria" panose="02040503050406030204" pitchFamily="18" charset="0"/>
                <a:ea typeface="Cambria" panose="02040503050406030204" pitchFamily="18" charset="0"/>
              </a:rPr>
              <a:t>vui, vui, vui, vui.</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Còn tớ nghe thấy “</a:t>
            </a:r>
            <a:r>
              <a:rPr lang="vi-VN" sz="2400" dirty="0">
                <a:solidFill>
                  <a:srgbClr val="FF0000"/>
                </a:solidFill>
                <a:latin typeface="Cambria" panose="02040503050406030204" pitchFamily="18" charset="0"/>
                <a:ea typeface="Cambria" panose="02040503050406030204" pitchFamily="18" charset="0"/>
              </a:rPr>
              <a:t>cười, cười, cười, cười</a:t>
            </a:r>
            <a:r>
              <a:rPr lang="vi-VN" sz="2400" dirty="0">
                <a:latin typeface="Cambria" panose="02040503050406030204" pitchFamily="18" charset="0"/>
                <a:ea typeface="Cambria" panose="02040503050406030204" pitchFamily="18" charset="0"/>
              </a:rPr>
              <a:t>...”.</a:t>
            </a:r>
          </a:p>
          <a:p>
            <a:pPr algn="just"/>
            <a:r>
              <a:rPr lang="en-US" sz="240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B1AB3F97-6D8C-4869-91B2-1B26500D00B7}"/>
              </a:ext>
            </a:extLst>
          </p:cNvPr>
          <p:cNvGrpSpPr/>
          <p:nvPr/>
        </p:nvGrpSpPr>
        <p:grpSpPr>
          <a:xfrm>
            <a:off x="7086600" y="476842"/>
            <a:ext cx="4564625" cy="1686021"/>
            <a:chOff x="7086600" y="476842"/>
            <a:chExt cx="4564625" cy="1686021"/>
          </a:xfrm>
        </p:grpSpPr>
        <p:sp>
          <p:nvSpPr>
            <p:cNvPr id="3" name="Speech Bubble: Rectangle with Corners Rounded 2">
              <a:extLst>
                <a:ext uri="{FF2B5EF4-FFF2-40B4-BE49-F238E27FC236}">
                  <a16:creationId xmlns:a16="http://schemas.microsoft.com/office/drawing/2014/main" id="{D10D33B9-B979-4BF9-9DA7-684128F64E36}"/>
                </a:ext>
              </a:extLst>
            </p:cNvPr>
            <p:cNvSpPr/>
            <p:nvPr/>
          </p:nvSpPr>
          <p:spPr>
            <a:xfrm>
              <a:off x="7086600" y="476842"/>
              <a:ext cx="4564625" cy="1686021"/>
            </a:xfrm>
            <a:prstGeom prst="wedgeRoundRectCallout">
              <a:avLst>
                <a:gd name="adj1" fmla="val -34947"/>
                <a:gd name="adj2" fmla="val 674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A7F173-AE23-4B98-BB4A-B413905AB4F4}"/>
                </a:ext>
              </a:extLst>
            </p:cNvPr>
            <p:cNvSpPr txBox="1"/>
            <p:nvPr/>
          </p:nvSpPr>
          <p:spPr>
            <a:xfrm>
              <a:off x="7261663" y="558415"/>
              <a:ext cx="4069025" cy="1569660"/>
            </a:xfrm>
            <a:prstGeom prst="rect">
              <a:avLst/>
            </a:prstGeom>
            <a:noFill/>
          </p:spPr>
          <p:txBody>
            <a:bodyPr wrap="square" rtlCol="0">
              <a:spAutoFit/>
            </a:bodyPr>
            <a:lstStyle/>
            <a:p>
              <a:pPr lvl="0" algn="just">
                <a:defRPr/>
              </a:pPr>
              <a:r>
                <a:rPr lang="en-US" sz="2400" dirty="0">
                  <a:solidFill>
                    <a:schemeClr val="bg1"/>
                  </a:solidFill>
                  <a:latin typeface="Cambria" panose="02040503050406030204" pitchFamily="18" charset="0"/>
                  <a:ea typeface="Cambria" panose="02040503050406030204" pitchFamily="18" charset="0"/>
                </a:rPr>
                <a:t>G</a:t>
              </a:r>
              <a:r>
                <a:rPr lang="vi-VN" sz="2400" dirty="0">
                  <a:solidFill>
                    <a:schemeClr val="bg1"/>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1400" b="0" i="1" u="none" strike="noStrike" kern="1200" cap="none" spc="0" normalizeH="0" baseline="0" noProof="0" dirty="0">
                <a:ln>
                  <a:noFill/>
                </a:ln>
                <a:solidFill>
                  <a:schemeClr val="bg1"/>
                </a:solidFill>
                <a:effectLst/>
                <a:uLnTx/>
                <a:uFillTx/>
                <a:latin typeface="等线" panose="020F0502020204030204"/>
              </a:endParaRPr>
            </a:p>
          </p:txBody>
        </p:sp>
      </p:grpSp>
    </p:spTree>
    <p:extLst>
      <p:ext uri="{BB962C8B-B14F-4D97-AF65-F5344CB8AC3E}">
        <p14:creationId xmlns:p14="http://schemas.microsoft.com/office/powerpoint/2010/main" val="19596291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sp>
        <p:nvSpPr>
          <p:cNvPr id="3" name="TextBox 2">
            <a:extLst>
              <a:ext uri="{FF2B5EF4-FFF2-40B4-BE49-F238E27FC236}">
                <a16:creationId xmlns:a16="http://schemas.microsoft.com/office/drawing/2014/main" id="{2DC6E5A9-53EF-44F9-BC65-84EAA11C3EFD}"/>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a:solidFill>
                  <a:srgbClr val="FF0000"/>
                </a:solidFill>
                <a:effectLst>
                  <a:outerShdw blurRad="50800" dist="38100" dir="2700000" algn="tl" rotWithShape="0">
                    <a:prstClr val="black">
                      <a:alpha val="40000"/>
                    </a:prstClr>
                  </a:outerShdw>
                </a:effectLst>
                <a:latin typeface="#9Slide01 Tieu de ngan" panose="00000800000000000000" pitchFamily="2" charset="0"/>
              </a:rPr>
              <a:t>THI ĐỌC DIỄN CẢM</a:t>
            </a:r>
          </a:p>
        </p:txBody>
      </p:sp>
    </p:spTree>
    <p:extLst>
      <p:ext uri="{BB962C8B-B14F-4D97-AF65-F5344CB8AC3E}">
        <p14:creationId xmlns:p14="http://schemas.microsoft.com/office/powerpoint/2010/main" val="3459913738"/>
      </p:ext>
    </p:extLst>
  </p:cSld>
  <p:clrMapOvr>
    <a:masterClrMapping/>
  </p:clrMapOvr>
  <p:transition spd="slow">
    <p:pull/>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106161" y="153876"/>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4"/>
          <a:stretch>
            <a:fillRect/>
          </a:stretch>
        </p:blipFill>
        <p:spPr>
          <a:xfrm>
            <a:off x="3018561" y="76907"/>
            <a:ext cx="6154877" cy="1553805"/>
          </a:xfrm>
          <a:prstGeom prst="rect">
            <a:avLst/>
          </a:prstGeom>
        </p:spPr>
      </p:pic>
      <p:sp>
        <p:nvSpPr>
          <p:cNvPr id="18" name="TextBox 17">
            <a:extLst>
              <a:ext uri="{FF2B5EF4-FFF2-40B4-BE49-F238E27FC236}">
                <a16:creationId xmlns:a16="http://schemas.microsoft.com/office/drawing/2014/main" id="{D9975756-137F-4093-A274-675163B81D8F}"/>
              </a:ext>
            </a:extLst>
          </p:cNvPr>
          <p:cNvSpPr txBox="1"/>
          <p:nvPr/>
        </p:nvSpPr>
        <p:spPr>
          <a:xfrm>
            <a:off x="1565031" y="1484726"/>
            <a:ext cx="10626969" cy="4188381"/>
          </a:xfrm>
          <a:prstGeom prst="roundRect">
            <a:avLst/>
          </a:prstGeom>
          <a:noFill/>
        </p:spPr>
        <p:txBody>
          <a:bodyPr wrap="square" rtlCol="0">
            <a:spAutoFit/>
          </a:bodyPr>
          <a:lstStyle/>
          <a:p>
            <a:r>
              <a:rPr lang="en-US" sz="6000">
                <a:solidFill>
                  <a:srgbClr val="C23433"/>
                </a:solidFill>
                <a:latin typeface="Cambria" panose="02040503050406030204" pitchFamily="18" charset="0"/>
                <a:ea typeface="Cambria" panose="02040503050406030204" pitchFamily="18" charset="0"/>
              </a:rPr>
              <a:t>-Đọc </a:t>
            </a:r>
            <a:r>
              <a:rPr lang="en-US" sz="6000" dirty="0" err="1">
                <a:solidFill>
                  <a:srgbClr val="C23433"/>
                </a:solidFill>
                <a:latin typeface="Cambria" panose="02040503050406030204" pitchFamily="18" charset="0"/>
                <a:ea typeface="Cambria" panose="02040503050406030204" pitchFamily="18" charset="0"/>
              </a:rPr>
              <a:t>lại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bài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và</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trả</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lời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câu</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hỏi</a:t>
            </a:r>
            <a:r>
              <a:rPr lang="en-US" sz="6000" dirty="0">
                <a:solidFill>
                  <a:srgbClr val="C23433"/>
                </a:solidFill>
                <a:latin typeface="Cambria" panose="02040503050406030204" pitchFamily="18" charset="0"/>
                <a:ea typeface="Cambria" panose="02040503050406030204" pitchFamily="18" charset="0"/>
              </a:rPr>
              <a:t>.</a:t>
            </a:r>
          </a:p>
          <a:p>
            <a:r>
              <a:rPr lang="en-US" sz="6000">
                <a:solidFill>
                  <a:srgbClr val="C23433"/>
                </a:solidFill>
                <a:latin typeface="Cambria" panose="02040503050406030204" pitchFamily="18" charset="0"/>
                <a:ea typeface="Cambria" panose="02040503050406030204" pitchFamily="18" charset="0"/>
              </a:rPr>
              <a:t>-Ôn </a:t>
            </a:r>
            <a:r>
              <a:rPr lang="en-US" sz="6000" err="1">
                <a:solidFill>
                  <a:srgbClr val="C23433"/>
                </a:solidFill>
                <a:latin typeface="Cambria" panose="02040503050406030204" pitchFamily="18" charset="0"/>
                <a:ea typeface="Cambria" panose="02040503050406030204" pitchFamily="18" charset="0"/>
              </a:rPr>
              <a:t>luyện</a:t>
            </a:r>
            <a:r>
              <a:rPr lang="en-US" sz="6000">
                <a:solidFill>
                  <a:srgbClr val="C23433"/>
                </a:solidFill>
                <a:latin typeface="Cambria" panose="02040503050406030204" pitchFamily="18" charset="0"/>
                <a:ea typeface="Cambria" panose="02040503050406030204" pitchFamily="18" charset="0"/>
              </a:rPr>
              <a:t> về Danh từ, Động </a:t>
            </a:r>
            <a:r>
              <a:rPr lang="en-US" sz="6000" dirty="0" err="1">
                <a:solidFill>
                  <a:srgbClr val="C23433"/>
                </a:solidFill>
                <a:latin typeface="Cambria" panose="02040503050406030204" pitchFamily="18" charset="0"/>
                <a:ea typeface="Cambria" panose="02040503050406030204" pitchFamily="18" charset="0"/>
              </a:rPr>
              <a:t>từ</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và</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Tính</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từ</a:t>
            </a:r>
            <a:endParaRPr lang="en-US" sz="6000" dirty="0">
              <a:solidFill>
                <a:srgbClr val="C23433"/>
              </a:solidFill>
              <a:latin typeface="Cambria" panose="02040503050406030204" pitchFamily="18" charset="0"/>
              <a:ea typeface="Cambria" panose="02040503050406030204" pitchFamily="18" charset="0"/>
            </a:endParaRPr>
          </a:p>
          <a:p>
            <a:r>
              <a:rPr lang="en-US" sz="6000">
                <a:solidFill>
                  <a:srgbClr val="C23433"/>
                </a:solidFill>
                <a:latin typeface="Cambria" panose="02040503050406030204" pitchFamily="18" charset="0"/>
                <a:ea typeface="Cambria" panose="02040503050406030204" pitchFamily="18" charset="0"/>
              </a:rPr>
              <a:t>-Chuẩn </a:t>
            </a:r>
            <a:r>
              <a:rPr lang="en-US" sz="6000" dirty="0" err="1">
                <a:solidFill>
                  <a:srgbClr val="C23433"/>
                </a:solidFill>
                <a:latin typeface="Cambria" panose="02040503050406030204" pitchFamily="18" charset="0"/>
                <a:ea typeface="Cambria" panose="02040503050406030204" pitchFamily="18" charset="0"/>
              </a:rPr>
              <a:t>bị</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bài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sau</a:t>
            </a:r>
            <a:r>
              <a:rPr lang="en-US" sz="6000" dirty="0">
                <a:solidFill>
                  <a:srgbClr val="C2343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4"/>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8" name="Freeform 28">
            <a:extLst>
              <a:ext uri="{FF2B5EF4-FFF2-40B4-BE49-F238E27FC236}">
                <a16:creationId xmlns:a16="http://schemas.microsoft.com/office/drawing/2014/main" id="{0329F0D8-FBBD-4A98-8EF8-40A931D55784}"/>
              </a:ext>
            </a:extLst>
          </p:cNvPr>
          <p:cNvSpPr/>
          <p:nvPr/>
        </p:nvSpPr>
        <p:spPr>
          <a:xfrm>
            <a:off x="1673961" y="701832"/>
            <a:ext cx="9363999" cy="3870791"/>
          </a:xfrm>
          <a:custGeom>
            <a:avLst/>
            <a:gdLst/>
            <a:ahLst/>
            <a:cxnLst/>
            <a:rect l="l" t="t" r="r" b="b"/>
            <a:pathLst>
              <a:path w="2075541" h="964335">
                <a:moveTo>
                  <a:pt x="40005" y="0"/>
                </a:moveTo>
                <a:lnTo>
                  <a:pt x="2035536" y="0"/>
                </a:lnTo>
                <a:cubicBezTo>
                  <a:pt x="2046146" y="0"/>
                  <a:pt x="2056321" y="4215"/>
                  <a:pt x="2063824" y="11717"/>
                </a:cubicBezTo>
                <a:cubicBezTo>
                  <a:pt x="2071326" y="19219"/>
                  <a:pt x="2075541" y="29395"/>
                  <a:pt x="2075541" y="40005"/>
                </a:cubicBezTo>
                <a:lnTo>
                  <a:pt x="2075541" y="924330"/>
                </a:lnTo>
                <a:cubicBezTo>
                  <a:pt x="2075541" y="934940"/>
                  <a:pt x="2071326" y="945115"/>
                  <a:pt x="2063824" y="952618"/>
                </a:cubicBezTo>
                <a:cubicBezTo>
                  <a:pt x="2056321" y="960120"/>
                  <a:pt x="2046146" y="964335"/>
                  <a:pt x="2035536" y="964335"/>
                </a:cubicBezTo>
                <a:lnTo>
                  <a:pt x="40005" y="964335"/>
                </a:lnTo>
                <a:cubicBezTo>
                  <a:pt x="29395" y="964335"/>
                  <a:pt x="19219" y="960120"/>
                  <a:pt x="11717" y="952618"/>
                </a:cubicBezTo>
                <a:cubicBezTo>
                  <a:pt x="4215" y="945115"/>
                  <a:pt x="0" y="934940"/>
                  <a:pt x="0" y="924330"/>
                </a:cubicBezTo>
                <a:lnTo>
                  <a:pt x="0" y="40005"/>
                </a:lnTo>
                <a:cubicBezTo>
                  <a:pt x="0" y="29395"/>
                  <a:pt x="4215" y="19219"/>
                  <a:pt x="11717" y="11717"/>
                </a:cubicBezTo>
                <a:cubicBezTo>
                  <a:pt x="19219" y="4215"/>
                  <a:pt x="29395" y="0"/>
                  <a:pt x="40005" y="0"/>
                </a:cubicBezTo>
                <a:close/>
              </a:path>
            </a:pathLst>
          </a:custGeom>
          <a:solidFill>
            <a:srgbClr val="FAF9F0"/>
          </a:solidFill>
          <a:ln w="95250" cap="rnd">
            <a:solidFill>
              <a:srgbClr val="FFCB7C"/>
            </a:solidFill>
            <a:prstDash val="solid"/>
            <a:round/>
          </a:ln>
        </p:spPr>
        <p:txBody>
          <a:bodyPr/>
          <a:lstStyle/>
          <a:p>
            <a:endParaRPr lang="en-US" sz="1600"/>
          </a:p>
        </p:txBody>
      </p:sp>
      <p:sp>
        <p:nvSpPr>
          <p:cNvPr id="10" name="TextBox 9">
            <a:extLst>
              <a:ext uri="{FF2B5EF4-FFF2-40B4-BE49-F238E27FC236}">
                <a16:creationId xmlns:a16="http://schemas.microsoft.com/office/drawing/2014/main" id="{3E924C7C-861F-48D4-AB26-985B9FAA210F}"/>
              </a:ext>
            </a:extLst>
          </p:cNvPr>
          <p:cNvSpPr txBox="1"/>
          <p:nvPr/>
        </p:nvSpPr>
        <p:spPr>
          <a:xfrm>
            <a:off x="1750393" y="1504853"/>
            <a:ext cx="9287567" cy="2308324"/>
          </a:xfrm>
          <a:prstGeom prst="rect">
            <a:avLst/>
          </a:prstGeom>
          <a:noFill/>
        </p:spPr>
        <p:txBody>
          <a:bodyPr wrap="square" rtlCol="0">
            <a:spAutoFit/>
          </a:bodyPr>
          <a:lstStyle/>
          <a:p>
            <a:r>
              <a:rPr lang="en-US" sz="14400">
                <a:solidFill>
                  <a:schemeClr val="bg2">
                    <a:lumMod val="50000"/>
                  </a:schemeClr>
                </a:solidFill>
                <a:latin typeface="#9Slide07 Cadena" panose="02000503000000020004" pitchFamily="2" charset="0"/>
              </a:rPr>
              <a:t>KHÁM PHÁ</a:t>
            </a: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772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artoon of a child pointing&#10;&#10;Description automatically generated">
            <a:extLst>
              <a:ext uri="{FF2B5EF4-FFF2-40B4-BE49-F238E27FC236}">
                <a16:creationId xmlns:a16="http://schemas.microsoft.com/office/drawing/2014/main"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id="{C0E50E14-3D4D-C33F-F220-93680F168F2A}"/>
              </a:ext>
            </a:extLst>
          </p:cNvPr>
          <p:cNvPicPr>
            <a:picLocks noChangeAspect="1"/>
          </p:cNvPicPr>
          <p:nvPr/>
        </p:nvPicPr>
        <p:blipFill>
          <a:blip r:embed="rId8"/>
          <a:stretch>
            <a:fillRect/>
          </a:stretch>
        </p:blipFill>
        <p:spPr>
          <a:xfrm>
            <a:off x="4568312" y="779388"/>
            <a:ext cx="3544102" cy="1485997"/>
          </a:xfrm>
          <a:prstGeom prst="rect">
            <a:avLst/>
          </a:prstGeom>
        </p:spPr>
      </p:pic>
      <p:pic>
        <p:nvPicPr>
          <p:cNvPr id="23" name="Picture 22">
            <a:extLst>
              <a:ext uri="{FF2B5EF4-FFF2-40B4-BE49-F238E27FC236}">
                <a16:creationId xmlns:a16="http://schemas.microsoft.com/office/drawing/2014/main"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8A45D014-391A-AB76-6160-36D9C3FE7ACF}"/>
              </a:ext>
            </a:extLst>
          </p:cNvPr>
          <p:cNvPicPr>
            <a:picLocks noChangeAspect="1"/>
          </p:cNvPicPr>
          <p:nvPr/>
        </p:nvPicPr>
        <p:blipFill>
          <a:blip r:embed="rId10">
            <a:alphaModFix amt="47000"/>
            <a:extLst>
              <a:ext uri="{28A0092B-C50C-407E-A947-70E740481C1C}">
                <a14:useLocalDpi xmlns:a14="http://schemas.microsoft.com/office/drawing/2010/main" val="0"/>
              </a:ext>
            </a:extLst>
          </a:blip>
          <a:stretch>
            <a:fillRect/>
          </a:stretch>
        </p:blipFill>
        <p:spPr>
          <a:xfrm>
            <a:off x="8904806" y="3833480"/>
            <a:ext cx="3024520" cy="3024520"/>
          </a:xfrm>
          <a:prstGeom prst="ellipse">
            <a:avLst/>
          </a:prstGeom>
          <a:noFill/>
          <a:ln>
            <a:noFill/>
          </a:ln>
          <a:effectLst>
            <a:softEdge rad="112500"/>
          </a:effectLst>
        </p:spPr>
      </p:pic>
    </p:spTree>
    <p:extLst>
      <p:ext uri="{BB962C8B-B14F-4D97-AF65-F5344CB8AC3E}">
        <p14:creationId xmlns:p14="http://schemas.microsoft.com/office/powerpoint/2010/main" val="206112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221</TotalTime>
  <Words>2475</Words>
  <Application>Microsoft Office PowerPoint</Application>
  <PresentationFormat>Widescreen</PresentationFormat>
  <Paragraphs>202</Paragraphs>
  <Slides>42</Slides>
  <Notes>16</Notes>
  <HiddenSlides>0</HiddenSlides>
  <MMClips>1</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42</vt:i4>
      </vt:variant>
    </vt:vector>
  </HeadingPairs>
  <TitlesOfParts>
    <vt:vector size="69" baseType="lpstr">
      <vt:lpstr>等线</vt:lpstr>
      <vt:lpstr>等线 Light</vt:lpstr>
      <vt:lpstr>宋体</vt:lpstr>
      <vt:lpstr>Yu Mincho</vt:lpstr>
      <vt:lpstr>#9Slide01 Tieu de ngan</vt:lpstr>
      <vt:lpstr>#9Slide05 Phobia</vt:lpstr>
      <vt:lpstr>#9Slide07 Cadena</vt:lpstr>
      <vt:lpstr>Arial</vt:lpstr>
      <vt:lpstr>Arial-BoldMT</vt:lpstr>
      <vt:lpstr>Arial-ItalicMT</vt:lpstr>
      <vt:lpstr>ArialMT</vt:lpstr>
      <vt:lpstr>Calibri</vt:lpstr>
      <vt:lpstr>Calibri Light</vt:lpstr>
      <vt:lpstr>Cambria</vt:lpstr>
      <vt:lpstr>Roboto</vt:lpstr>
      <vt:lpstr>Segoe UI Historic</vt:lpstr>
      <vt:lpstr>SVN-Poky's</vt:lpstr>
      <vt:lpstr>Times New Roman</vt:lpstr>
      <vt:lpstr>Wingdings</vt:lpstr>
      <vt:lpstr>字魂105号-简雅黑</vt:lpstr>
      <vt:lpstr>方正静蕾简体</vt:lpstr>
      <vt:lpstr>Office 主题</vt: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9Slide</cp:lastModifiedBy>
  <cp:revision>64</cp:revision>
  <dcterms:created xsi:type="dcterms:W3CDTF">2024-05-02T01:59:28Z</dcterms:created>
  <dcterms:modified xsi:type="dcterms:W3CDTF">2024-08-22T08:59:01Z</dcterms:modified>
  <cp:category>9Slide.vn</cp:category>
</cp:coreProperties>
</file>