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60" r:id="rId2"/>
    <p:sldMasterId id="2147483672" r:id="rId3"/>
    <p:sldMasterId id="2147483684" r:id="rId4"/>
  </p:sldMasterIdLst>
  <p:notesMasterIdLst>
    <p:notesMasterId r:id="rId44"/>
  </p:notesMasterIdLst>
  <p:sldIdLst>
    <p:sldId id="258" r:id="rId5"/>
    <p:sldId id="278" r:id="rId6"/>
    <p:sldId id="378" r:id="rId7"/>
    <p:sldId id="260" r:id="rId8"/>
    <p:sldId id="256" r:id="rId9"/>
    <p:sldId id="257" r:id="rId10"/>
    <p:sldId id="284" r:id="rId11"/>
    <p:sldId id="259" r:id="rId12"/>
    <p:sldId id="279" r:id="rId13"/>
    <p:sldId id="271" r:id="rId14"/>
    <p:sldId id="270" r:id="rId15"/>
    <p:sldId id="273" r:id="rId16"/>
    <p:sldId id="280" r:id="rId17"/>
    <p:sldId id="281" r:id="rId18"/>
    <p:sldId id="282" r:id="rId19"/>
    <p:sldId id="283" r:id="rId20"/>
    <p:sldId id="285" r:id="rId21"/>
    <p:sldId id="287" r:id="rId22"/>
    <p:sldId id="288" r:id="rId23"/>
    <p:sldId id="289" r:id="rId24"/>
    <p:sldId id="286" r:id="rId25"/>
    <p:sldId id="290" r:id="rId26"/>
    <p:sldId id="4412" r:id="rId27"/>
    <p:sldId id="4411" r:id="rId28"/>
    <p:sldId id="291" r:id="rId29"/>
    <p:sldId id="292" r:id="rId30"/>
    <p:sldId id="293" r:id="rId31"/>
    <p:sldId id="297" r:id="rId32"/>
    <p:sldId id="376" r:id="rId33"/>
    <p:sldId id="377" r:id="rId34"/>
    <p:sldId id="294" r:id="rId35"/>
    <p:sldId id="295" r:id="rId36"/>
    <p:sldId id="296" r:id="rId37"/>
    <p:sldId id="277" r:id="rId38"/>
    <p:sldId id="4414" r:id="rId39"/>
    <p:sldId id="4416" r:id="rId40"/>
    <p:sldId id="4415" r:id="rId41"/>
    <p:sldId id="4413" r:id="rId42"/>
    <p:sldId id="4410" r:id="rId4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28" userDrawn="1">
          <p15:clr>
            <a:srgbClr val="A4A3A4"/>
          </p15:clr>
        </p15:guide>
        <p15:guide id="2" pos="38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60" d="100"/>
          <a:sy n="60" d="100"/>
        </p:scale>
        <p:origin x="554" y="22"/>
      </p:cViewPr>
      <p:guideLst>
        <p:guide orient="horz" pos="2128"/>
        <p:guide pos="38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a:t>
            </a:fld>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endParaRPr dirty="0"/>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15</a:t>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17</a:t>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vi-VN" dirty="0"/>
              <a:t>Thiết kế: Hương Thảo - 0972115126</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panose="020B0604020202020204"/>
                <a:ea typeface="Arial" panose="020B0604020202020204"/>
                <a:cs typeface="Arial" panose="020B0604020202020204"/>
                <a:sym typeface="Arial" panose="020B0604020202020204"/>
              </a:rPr>
              <a:t>18</a:t>
            </a:fld>
            <a:endPar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28</a:t>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31</a:t>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vi-VN" dirty="0"/>
              <a:t>Thiết kế: Hương Thảo - 0972115126</a:t>
            </a:r>
          </a:p>
          <a:p>
            <a:pPr marL="0" lvl="0" indent="0" algn="l" rtl="0">
              <a:spcBef>
                <a:spcPts val="0"/>
              </a:spcBef>
              <a:spcAft>
                <a:spcPts val="0"/>
              </a:spcAft>
              <a:buNone/>
            </a:pPr>
            <a:endParaRPr dirty="0"/>
          </a:p>
        </p:txBody>
      </p:sp>
      <p:sp>
        <p:nvSpPr>
          <p:cNvPr id="316" name="Google Shape;31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vi-VN" dirty="0"/>
              <a:t>Thiết kế: Hương Thảo - 0972115126</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panose="020B0604020202020204"/>
                <a:ea typeface="Arial" panose="020B0604020202020204"/>
                <a:cs typeface="Arial" panose="020B0604020202020204"/>
                <a:sym typeface="Arial" panose="020B0604020202020204"/>
              </a:rPr>
              <a:t>3</a:t>
            </a:fld>
            <a:endParaRPr kumimoji="0" lang="en-US" sz="12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vi-VN" dirty="0"/>
              <a:t>Thiết kế: Hương Thảo - 0972115126</a:t>
            </a:r>
          </a:p>
          <a:p>
            <a:pPr marL="0" lvl="0" indent="0" algn="l" rtl="0">
              <a:spcBef>
                <a:spcPts val="0"/>
              </a:spcBef>
              <a:spcAft>
                <a:spcPts val="0"/>
              </a:spcAft>
              <a:buNone/>
            </a:pPr>
            <a:endParaRPr dirty="0"/>
          </a:p>
        </p:txBody>
      </p:sp>
      <p:sp>
        <p:nvSpPr>
          <p:cNvPr id="316" name="Google Shape;31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vi-VN" dirty="0"/>
              <a:t>Thiết kế: Hương Thảo - 0972115126</a:t>
            </a:r>
          </a:p>
          <a:p>
            <a:pPr marL="0" lvl="0" indent="0" algn="l" rtl="0">
              <a:spcBef>
                <a:spcPts val="0"/>
              </a:spcBef>
              <a:spcAft>
                <a:spcPts val="0"/>
              </a:spcAft>
              <a:buNone/>
            </a:pPr>
            <a:endParaRPr dirty="0"/>
          </a:p>
        </p:txBody>
      </p:sp>
      <p:sp>
        <p:nvSpPr>
          <p:cNvPr id="316" name="Google Shape;31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vi-VN" dirty="0"/>
              <a:t>Thiết kế: Hương Thảo - 0972115126</a:t>
            </a:r>
          </a:p>
          <a:p>
            <a:pPr marL="0" lvl="0" indent="0" algn="l" rtl="0">
              <a:spcBef>
                <a:spcPts val="0"/>
              </a:spcBef>
              <a:spcAft>
                <a:spcPts val="0"/>
              </a:spcAft>
              <a:buNone/>
            </a:pPr>
            <a:endParaRPr dirty="0"/>
          </a:p>
        </p:txBody>
      </p:sp>
      <p:sp>
        <p:nvSpPr>
          <p:cNvPr id="316" name="Google Shape;31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vi-VN" dirty="0"/>
              <a:t>Thiết kế: Hương Thảo - 0972115126</a:t>
            </a:r>
          </a:p>
          <a:p>
            <a:pPr marL="0" lvl="0" indent="0" algn="l" rtl="0">
              <a:spcBef>
                <a:spcPts val="0"/>
              </a:spcBef>
              <a:spcAft>
                <a:spcPts val="0"/>
              </a:spcAft>
              <a:buNone/>
            </a:pPr>
            <a:endParaRPr dirty="0"/>
          </a:p>
        </p:txBody>
      </p:sp>
      <p:sp>
        <p:nvSpPr>
          <p:cNvPr id="316" name="Google Shape;31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vi-VN" dirty="0"/>
              <a:t>Thiết kế: Hương Thảo - 0972115126</a:t>
            </a:r>
          </a:p>
          <a:p>
            <a:pPr marL="0" lvl="0" indent="0" algn="l" rtl="0">
              <a:spcBef>
                <a:spcPts val="0"/>
              </a:spcBef>
              <a:spcAft>
                <a:spcPts val="0"/>
              </a:spcAft>
              <a:buNone/>
            </a:pPr>
            <a:endParaRPr dirty="0"/>
          </a:p>
        </p:txBody>
      </p:sp>
      <p:sp>
        <p:nvSpPr>
          <p:cNvPr id="117" name="Google Shape;11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7</a:t>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vi-VN" dirty="0"/>
              <a:t>Thiết kế: Hương Thảo - 0972115126</a:t>
            </a:r>
          </a:p>
          <a:p>
            <a:pPr marL="0" lvl="0" indent="0" algn="l" rtl="0">
              <a:spcBef>
                <a:spcPts val="0"/>
              </a:spcBef>
              <a:spcAft>
                <a:spcPts val="0"/>
              </a:spcAft>
              <a:buNone/>
            </a:pPr>
            <a:endParaRPr dirty="0"/>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9</a:t>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6" name="Google Shape;16;p25"/>
          <p:cNvPicPr preferRelativeResize="0"/>
          <p:nvPr/>
        </p:nvPicPr>
        <p:blipFill rotWithShape="1">
          <a:blip r:embed="rId4"/>
          <a:srcRect/>
          <a:stretch>
            <a:fill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srcRect/>
          <a:stretch>
            <a:fill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04" name="Google Shape;104;p36"/>
          <p:cNvPicPr preferRelativeResize="0"/>
          <p:nvPr/>
        </p:nvPicPr>
        <p:blipFill rotWithShape="1">
          <a:blip r:embed="rId4"/>
          <a:srcRect/>
          <a:stretch>
            <a:fill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12" name="Google Shape;112;p37" descr="图片包含 运输&#10;&#10;描述已自动生成"/>
          <p:cNvPicPr preferRelativeResize="0"/>
          <p:nvPr/>
        </p:nvPicPr>
        <p:blipFill rotWithShape="1">
          <a:blip r:embed="rId4"/>
          <a:srcRect/>
          <a:stretch>
            <a:fill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srcRect t="47924"/>
          <a:stretch>
            <a:fillRect/>
          </a:stretch>
        </p:blipFill>
        <p:spPr>
          <a:xfrm flipH="1">
            <a:off x="0" y="3286627"/>
            <a:ext cx="12192000" cy="3571050"/>
          </a:xfrm>
          <a:prstGeom prst="rect">
            <a:avLst/>
          </a:prstGeom>
          <a:noFill/>
          <a:ln>
            <a:noFill/>
          </a:ln>
        </p:spPr>
      </p:pic>
    </p:spTree>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6" name="Google Shape;16;p25"/>
          <p:cNvPicPr preferRelativeResize="0"/>
          <p:nvPr/>
        </p:nvPicPr>
        <p:blipFill rotWithShape="1">
          <a:blip r:embed="rId4"/>
          <a:srcRect/>
          <a:stretch>
            <a:fill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srcRect/>
          <a:stretch>
            <a:fill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grpSp>
      <p:pic>
        <p:nvPicPr>
          <p:cNvPr id="28" name="Google Shape;28;p26" descr="图片包含 植物, 仙人掌&#10;&#10;描述已自动生成"/>
          <p:cNvPicPr preferRelativeResize="0"/>
          <p:nvPr/>
        </p:nvPicPr>
        <p:blipFill rotWithShape="1">
          <a:blip r:embed="rId3"/>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35" name="Google Shape;35;p27" descr="图片包含 植物, 仙人掌&#10;&#10;描述已自动生成"/>
          <p:cNvPicPr preferRelativeResize="0"/>
          <p:nvPr/>
        </p:nvPicPr>
        <p:blipFill rotWithShape="1">
          <a:blip r:embed="rId4"/>
          <a:srcRect t="47924"/>
          <a:stretch>
            <a:fillRect/>
          </a:stretch>
        </p:blipFill>
        <p:spPr>
          <a:xfrm>
            <a:off x="0" y="4609707"/>
            <a:ext cx="12192000" cy="2247970"/>
          </a:xfrm>
          <a:prstGeom prst="rect">
            <a:avLst/>
          </a:prstGeom>
          <a:noFill/>
          <a:ln>
            <a:noFill/>
          </a:ln>
        </p:spPr>
      </p:pic>
    </p:spTree>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42" name="Google Shape;42;p28"/>
          <p:cNvPicPr preferRelativeResize="0"/>
          <p:nvPr/>
        </p:nvPicPr>
        <p:blipFill rotWithShape="1">
          <a:blip r:embed="rId4"/>
          <a:srcRect/>
          <a:stretch>
            <a:fill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67" name="Google Shape;67;p31"/>
          <p:cNvPicPr preferRelativeResize="0"/>
          <p:nvPr/>
        </p:nvPicPr>
        <p:blipFill rotWithShape="1">
          <a:blip r:embed="rId4"/>
          <a:srcRect/>
          <a:stretch>
            <a:fill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srcRect/>
          <a:stretch>
            <a:fill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75" name="Google Shape;75;p32"/>
          <p:cNvPicPr preferRelativeResize="0"/>
          <p:nvPr/>
        </p:nvPicPr>
        <p:blipFill rotWithShape="1">
          <a:blip r:embed="rId3"/>
          <a:srcRect/>
          <a:stretch>
            <a:fill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srcRect t="47924"/>
          <a:stretch>
            <a:fillRect/>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srcRect/>
          <a:stretch>
            <a:fill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89" name="Google Shape;89;p34" descr="图片包含 运输&#10;&#10;描述已自动生成"/>
          <p:cNvPicPr preferRelativeResize="0"/>
          <p:nvPr/>
        </p:nvPicPr>
        <p:blipFill rotWithShape="1">
          <a:blip r:embed="rId3"/>
          <a:srcRect/>
          <a:stretch>
            <a:fill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grpSp>
      <p:pic>
        <p:nvPicPr>
          <p:cNvPr id="28" name="Google Shape;28;p26" descr="图片包含 植物, 仙人掌&#10;&#10;描述已自动生成"/>
          <p:cNvPicPr preferRelativeResize="0"/>
          <p:nvPr/>
        </p:nvPicPr>
        <p:blipFill rotWithShape="1">
          <a:blip r:embed="rId3"/>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97" name="Google Shape;97;p35"/>
          <p:cNvPicPr preferRelativeResize="0"/>
          <p:nvPr/>
        </p:nvPicPr>
        <p:blipFill rotWithShape="1">
          <a:blip r:embed="rId4"/>
          <a:srcRect/>
          <a:stretch>
            <a:fill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04" name="Google Shape;104;p36"/>
          <p:cNvPicPr preferRelativeResize="0"/>
          <p:nvPr/>
        </p:nvPicPr>
        <p:blipFill rotWithShape="1">
          <a:blip r:embed="rId4"/>
          <a:srcRect/>
          <a:stretch>
            <a:fill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12" name="Google Shape;112;p37" descr="图片包含 运输&#10;&#10;描述已自动生成"/>
          <p:cNvPicPr preferRelativeResize="0"/>
          <p:nvPr/>
        </p:nvPicPr>
        <p:blipFill rotWithShape="1">
          <a:blip r:embed="rId4"/>
          <a:srcRect/>
          <a:stretch>
            <a:fill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srcRect t="47924"/>
          <a:stretch>
            <a:fillRect/>
          </a:stretch>
        </p:blipFill>
        <p:spPr>
          <a:xfrm flipH="1">
            <a:off x="0" y="3286627"/>
            <a:ext cx="12192000" cy="3571050"/>
          </a:xfrm>
          <a:prstGeom prst="rect">
            <a:avLst/>
          </a:prstGeom>
          <a:noFill/>
          <a:ln>
            <a:noFill/>
          </a:ln>
        </p:spPr>
      </p:pic>
    </p:spTree>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8AE6BD-C4C9-4EC9-A9B3-FE42EF4571DE}" type="datetimeFigureOut">
              <a:rPr lang="en-US" smtClean="0"/>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8AE6BD-C4C9-4EC9-A9B3-FE42EF4571DE}" type="datetimeFigureOut">
              <a:rPr lang="en-US" smtClean="0"/>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AE6BD-C4C9-4EC9-A9B3-FE42EF4571DE}" type="datetimeFigureOut">
              <a:rPr lang="en-US" smtClean="0"/>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8AE6BD-C4C9-4EC9-A9B3-FE42EF4571DE}" type="datetimeFigureOut">
              <a:rPr lang="en-US" smtClean="0"/>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8AE6BD-C4C9-4EC9-A9B3-FE42EF4571DE}" type="datetimeFigureOut">
              <a:rPr lang="en-US" smtClean="0"/>
              <a:t>9/17/2024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8AE6BD-C4C9-4EC9-A9B3-FE42EF4571DE}" type="datetimeFigureOut">
              <a:rPr lang="en-US" smtClean="0"/>
              <a:t>9/17/2024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8AE6BD-C4C9-4EC9-A9B3-FE42EF4571DE}" type="datetimeFigureOut">
              <a:rPr lang="en-US" smtClean="0"/>
              <a:t>9/17/2024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35" name="Google Shape;35;p27" descr="图片包含 植物, 仙人掌&#10;&#10;描述已自动生成"/>
          <p:cNvPicPr preferRelativeResize="0"/>
          <p:nvPr/>
        </p:nvPicPr>
        <p:blipFill rotWithShape="1">
          <a:blip r:embed="rId4"/>
          <a:srcRect t="47924"/>
          <a:stretch>
            <a:fillRect/>
          </a:stretch>
        </p:blipFill>
        <p:spPr>
          <a:xfrm>
            <a:off x="0" y="4609707"/>
            <a:ext cx="12192000" cy="2247970"/>
          </a:xfrm>
          <a:prstGeom prst="rect">
            <a:avLst/>
          </a:prstGeom>
          <a:noFill/>
          <a:ln>
            <a:noFill/>
          </a:ln>
        </p:spPr>
      </p:pic>
    </p:spTree>
  </p:cSld>
  <p:clrMapOvr>
    <a:masterClrMapping/>
  </p:clrMapOvr>
  <p:transition spd="slow">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8AE6BD-C4C9-4EC9-A9B3-FE42EF4571DE}" type="datetimeFigureOut">
              <a:rPr lang="en-US" smtClean="0"/>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8AE6BD-C4C9-4EC9-A9B3-FE42EF4571DE}" type="datetimeFigureOut">
              <a:rPr lang="en-US" smtClean="0"/>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8AE6BD-C4C9-4EC9-A9B3-FE42EF4571DE}" type="datetimeFigureOut">
              <a:rPr lang="en-US" smtClean="0"/>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8AE6BD-C4C9-4EC9-A9B3-FE42EF4571DE}" type="datetimeFigureOut">
              <a:rPr lang="en-US" smtClean="0"/>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697F36E-A47A-4D45-8559-5E0803DB9047}" type="datetimeFigureOut">
              <a:rPr lang="zh-CN" altLang="en-US" smtClean="0"/>
              <a:t>2024/9/17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0"/>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3" y="0"/>
            <a:ext cx="2080857" cy="1878281"/>
          </a:xfrm>
          <a:prstGeom prst="rect">
            <a:avLst/>
          </a:prstGeom>
        </p:spPr>
      </p:pic>
      <p:pic>
        <p:nvPicPr>
          <p:cNvPr id="12" name="图片 11"/>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0" y="910413"/>
            <a:ext cx="12191999" cy="5947587"/>
          </a:xfrm>
          <a:prstGeom prst="rect">
            <a:avLst/>
          </a:prstGeom>
        </p:spPr>
      </p:pic>
      <p:sp>
        <p:nvSpPr>
          <p:cNvPr id="13" name="矩形 12"/>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0"/>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3" y="0"/>
            <a:ext cx="2080857" cy="1878281"/>
          </a:xfrm>
          <a:prstGeom prst="rect">
            <a:avLst/>
          </a:prstGeom>
        </p:spPr>
      </p:pic>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0" y="910413"/>
            <a:ext cx="12191999" cy="5947587"/>
          </a:xfrm>
          <a:prstGeom prst="rect">
            <a:avLst/>
          </a:prstGeom>
        </p:spPr>
      </p:pic>
      <p:sp>
        <p:nvSpPr>
          <p:cNvPr id="11" name="矩形 10"/>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2697F36E-A47A-4D45-8559-5E0803DB9047}" type="datetimeFigureOut">
              <a:rPr lang="zh-CN" altLang="en-US" smtClean="0"/>
              <a:t>2024/9/17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2697F36E-A47A-4D45-8559-5E0803DB9047}" type="datetimeFigureOut">
              <a:rPr lang="zh-CN" altLang="en-US" smtClean="0"/>
              <a:t>2024/9/17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697F36E-A47A-4D45-8559-5E0803DB9047}" type="datetimeFigureOut">
              <a:rPr lang="zh-CN" altLang="en-US" smtClean="0"/>
              <a:t>2024/9/17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42" name="Google Shape;42;p28"/>
          <p:cNvPicPr preferRelativeResize="0"/>
          <p:nvPr/>
        </p:nvPicPr>
        <p:blipFill rotWithShape="1">
          <a:blip r:embed="rId4"/>
          <a:srcRect/>
          <a:stretch>
            <a:fill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cSld>
  <p:clrMapOvr>
    <a:masterClrMapping/>
  </p:clrMapOvr>
  <p:transition spd="slow">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697F36E-A47A-4D45-8559-5E0803DB9047}" type="datetimeFigureOut">
              <a:rPr lang="zh-CN" altLang="en-US" smtClean="0"/>
              <a:t>2024/9/17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697F36E-A47A-4D45-8559-5E0803DB9047}" type="datetimeFigureOut">
              <a:rPr lang="zh-CN" altLang="en-US" smtClean="0"/>
              <a:t>2024/9/17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697F36E-A47A-4D45-8559-5E0803DB9047}" type="datetimeFigureOut">
              <a:rPr lang="zh-CN" altLang="en-US" smtClean="0"/>
              <a:t>2024/9/17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697F36E-A47A-4D45-8559-5E0803DB9047}" type="datetimeFigureOut">
              <a:rPr lang="zh-CN" altLang="en-US" smtClean="0"/>
              <a:t>2024/9/17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697F36E-A47A-4D45-8559-5E0803DB9047}" type="datetimeFigureOut">
              <a:rPr lang="zh-CN" altLang="en-US" smtClean="0"/>
              <a:t>2024/9/17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67" name="Google Shape;67;p31"/>
          <p:cNvPicPr preferRelativeResize="0"/>
          <p:nvPr/>
        </p:nvPicPr>
        <p:blipFill rotWithShape="1">
          <a:blip r:embed="rId4"/>
          <a:srcRect/>
          <a:stretch>
            <a:fill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srcRect/>
          <a:stretch>
            <a:fill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75" name="Google Shape;75;p32"/>
          <p:cNvPicPr preferRelativeResize="0"/>
          <p:nvPr/>
        </p:nvPicPr>
        <p:blipFill rotWithShape="1">
          <a:blip r:embed="rId3"/>
          <a:srcRect/>
          <a:stretch>
            <a:fill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srcRect t="47924"/>
          <a:stretch>
            <a:fillRect/>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srcRect/>
          <a:stretch>
            <a:fill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89" name="Google Shape;89;p34" descr="图片包含 运输&#10;&#10;描述已自动生成"/>
          <p:cNvPicPr preferRelativeResize="0"/>
          <p:nvPr/>
        </p:nvPicPr>
        <p:blipFill rotWithShape="1">
          <a:blip r:embed="rId3"/>
          <a:srcRect/>
          <a:stretch>
            <a:fill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97" name="Google Shape;97;p35"/>
          <p:cNvPicPr preferRelativeResize="0"/>
          <p:nvPr/>
        </p:nvPicPr>
        <p:blipFill rotWithShape="1">
          <a:blip r:embed="rId4"/>
          <a:srcRect/>
          <a:stretch>
            <a:fill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AE6BD-C4C9-4EC9-A9B3-FE42EF4571DE}" type="datetimeFigureOut">
              <a:rPr lang="en-US" smtClean="0"/>
              <a:t>9/17/2024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81389-269E-4CFB-87A5-138DCDB91D6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2024/9/17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sv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7.sv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7.sv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7.sv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42.png"/><Relationship Id="rId4" Type="http://schemas.openxmlformats.org/officeDocument/2006/relationships/image" Target="../media/image41.sv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45.png"/><Relationship Id="rId4" Type="http://schemas.openxmlformats.org/officeDocument/2006/relationships/image" Target="../media/image44.sv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14.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microsoft.com/office/2007/relationships/hdphoto" Target="../media/hdphoto6.wdp"/><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50.sv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sv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slideLayout" Target="../slideLayouts/slideLayout24.xml"/><Relationship Id="rId5" Type="http://schemas.openxmlformats.org/officeDocument/2006/relationships/image" Target="../media/image57.wmf"/><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grpSp>
        <p:nvGrpSpPr>
          <p:cNvPr id="157" name="Google Shape;157;p3"/>
          <p:cNvGrpSpPr/>
          <p:nvPr/>
        </p:nvGrpSpPr>
        <p:grpSpPr>
          <a:xfrm>
            <a:off x="1645920" y="1853328"/>
            <a:ext cx="5846283" cy="3069731"/>
            <a:chOff x="6895230" y="1807758"/>
            <a:chExt cx="3189683" cy="3200958"/>
          </a:xfrm>
        </p:grpSpPr>
        <p:sp>
          <p:nvSpPr>
            <p:cNvPr id="158" name="Google Shape;158;p3"/>
            <p:cNvSpPr/>
            <p:nvPr/>
          </p:nvSpPr>
          <p:spPr>
            <a:xfrm>
              <a:off x="7968796" y="2461050"/>
              <a:ext cx="2116117" cy="2537323"/>
            </a:xfrm>
            <a:custGeom>
              <a:avLst/>
              <a:gdLst/>
              <a:ahLst/>
              <a:cxnLst/>
              <a:rect l="l" t="t" r="r" b="b"/>
              <a:pathLst>
                <a:path w="804" h="964" extrusionOk="0">
                  <a:moveTo>
                    <a:pt x="764" y="744"/>
                  </a:moveTo>
                  <a:cubicBezTo>
                    <a:pt x="764" y="843"/>
                    <a:pt x="683" y="924"/>
                    <a:pt x="584" y="924"/>
                  </a:cubicBezTo>
                  <a:cubicBezTo>
                    <a:pt x="0" y="924"/>
                    <a:pt x="0" y="924"/>
                    <a:pt x="0" y="924"/>
                  </a:cubicBezTo>
                  <a:cubicBezTo>
                    <a:pt x="0" y="964"/>
                    <a:pt x="0" y="964"/>
                    <a:pt x="0" y="964"/>
                  </a:cubicBezTo>
                  <a:cubicBezTo>
                    <a:pt x="584" y="964"/>
                    <a:pt x="584" y="964"/>
                    <a:pt x="584" y="964"/>
                  </a:cubicBezTo>
                  <a:cubicBezTo>
                    <a:pt x="705" y="964"/>
                    <a:pt x="804" y="865"/>
                    <a:pt x="804" y="744"/>
                  </a:cubicBezTo>
                  <a:cubicBezTo>
                    <a:pt x="804" y="0"/>
                    <a:pt x="804" y="0"/>
                    <a:pt x="804" y="0"/>
                  </a:cubicBezTo>
                  <a:cubicBezTo>
                    <a:pt x="764" y="0"/>
                    <a:pt x="764" y="0"/>
                    <a:pt x="764" y="0"/>
                  </a:cubicBezTo>
                  <a:lnTo>
                    <a:pt x="764" y="744"/>
                  </a:lnTo>
                  <a:close/>
                </a:path>
              </a:pathLst>
            </a:custGeom>
            <a:solidFill>
              <a:srgbClr val="548135"/>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panose="020B0604020202020204"/>
                <a:ea typeface="Arial" panose="020B0604020202020204"/>
                <a:cs typeface="Arial" panose="020B0604020202020204"/>
                <a:sym typeface="Arial" panose="020B0604020202020204"/>
              </a:endParaRPr>
            </a:p>
          </p:txBody>
        </p:sp>
        <p:sp>
          <p:nvSpPr>
            <p:cNvPr id="159" name="Google Shape;159;p3"/>
            <p:cNvSpPr/>
            <p:nvPr/>
          </p:nvSpPr>
          <p:spPr>
            <a:xfrm>
              <a:off x="6895230" y="1807758"/>
              <a:ext cx="2116117" cy="2580417"/>
            </a:xfrm>
            <a:custGeom>
              <a:avLst/>
              <a:gdLst/>
              <a:ahLst/>
              <a:cxnLst/>
              <a:rect l="l" t="t" r="r" b="b"/>
              <a:pathLst>
                <a:path w="804" h="980" extrusionOk="0">
                  <a:moveTo>
                    <a:pt x="40" y="220"/>
                  </a:moveTo>
                  <a:cubicBezTo>
                    <a:pt x="40" y="121"/>
                    <a:pt x="121" y="40"/>
                    <a:pt x="220" y="40"/>
                  </a:cubicBezTo>
                  <a:cubicBezTo>
                    <a:pt x="804" y="40"/>
                    <a:pt x="804" y="40"/>
                    <a:pt x="804" y="40"/>
                  </a:cubicBezTo>
                  <a:cubicBezTo>
                    <a:pt x="804" y="0"/>
                    <a:pt x="804" y="0"/>
                    <a:pt x="804" y="0"/>
                  </a:cubicBezTo>
                  <a:cubicBezTo>
                    <a:pt x="220" y="0"/>
                    <a:pt x="220" y="0"/>
                    <a:pt x="220" y="0"/>
                  </a:cubicBezTo>
                  <a:cubicBezTo>
                    <a:pt x="99" y="0"/>
                    <a:pt x="0" y="99"/>
                    <a:pt x="0" y="220"/>
                  </a:cubicBezTo>
                  <a:cubicBezTo>
                    <a:pt x="0" y="980"/>
                    <a:pt x="0" y="980"/>
                    <a:pt x="0" y="980"/>
                  </a:cubicBezTo>
                  <a:cubicBezTo>
                    <a:pt x="40" y="980"/>
                    <a:pt x="40" y="980"/>
                    <a:pt x="40" y="980"/>
                  </a:cubicBezTo>
                  <a:lnTo>
                    <a:pt x="40" y="220"/>
                  </a:lnTo>
                  <a:close/>
                </a:path>
              </a:pathLst>
            </a:custGeom>
            <a:solidFill>
              <a:srgbClr val="548135"/>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panose="020B0604020202020204"/>
                <a:ea typeface="Arial" panose="020B0604020202020204"/>
                <a:cs typeface="Arial" panose="020B0604020202020204"/>
                <a:sym typeface="Arial" panose="020B0604020202020204"/>
              </a:endParaRPr>
            </a:p>
          </p:txBody>
        </p:sp>
        <p:sp>
          <p:nvSpPr>
            <p:cNvPr id="160" name="Google Shape;160;p3"/>
            <p:cNvSpPr/>
            <p:nvPr/>
          </p:nvSpPr>
          <p:spPr>
            <a:xfrm rot="10800000">
              <a:off x="9284746" y="1838785"/>
              <a:ext cx="640498" cy="520405"/>
            </a:xfrm>
            <a:prstGeom prst="rect">
              <a:avLst/>
            </a:prstGeom>
          </p:spPr>
          <p:txBody>
            <a:bodyPr>
              <a:prstTxWarp prst="textPlain">
                <a:avLst/>
              </a:prstTxWarp>
            </a:bodyPr>
            <a:lstStyle/>
            <a:p>
              <a:pPr lvl="0" algn="l"/>
              <a:r>
                <a:rPr b="0" i="0">
                  <a:ln>
                    <a:noFill/>
                  </a:ln>
                  <a:solidFill>
                    <a:srgbClr val="548135"/>
                  </a:solidFill>
                  <a:latin typeface="Arial" panose="020B0604020202020204"/>
                </a:rPr>
                <a:t>“</a:t>
              </a:r>
            </a:p>
          </p:txBody>
        </p:sp>
        <p:sp>
          <p:nvSpPr>
            <p:cNvPr id="161" name="Google Shape;161;p3"/>
            <p:cNvSpPr/>
            <p:nvPr/>
          </p:nvSpPr>
          <p:spPr>
            <a:xfrm>
              <a:off x="7054899" y="4488311"/>
              <a:ext cx="640498" cy="520405"/>
            </a:xfrm>
            <a:prstGeom prst="rect">
              <a:avLst/>
            </a:prstGeom>
          </p:spPr>
          <p:txBody>
            <a:bodyPr>
              <a:prstTxWarp prst="textPlain">
                <a:avLst/>
              </a:prstTxWarp>
            </a:bodyPr>
            <a:lstStyle/>
            <a:p>
              <a:pPr lvl="0" algn="l"/>
              <a:r>
                <a:rPr b="0" i="0">
                  <a:ln>
                    <a:noFill/>
                  </a:ln>
                  <a:solidFill>
                    <a:srgbClr val="548135"/>
                  </a:solidFill>
                  <a:latin typeface="Arial" panose="020B0604020202020204"/>
                </a:rPr>
                <a:t>“</a:t>
              </a:r>
            </a:p>
          </p:txBody>
        </p:sp>
      </p:grpSp>
      <p:pic>
        <p:nvPicPr>
          <p:cNvPr id="165" name="Google Shape;165;p3" descr="Cách vẽ một con sóc phim hoạt hình"/>
          <p:cNvPicPr preferRelativeResize="0"/>
          <p:nvPr/>
        </p:nvPicPr>
        <p:blipFill rotWithShape="1">
          <a:blip r:embed="rId3"/>
          <a:srcRect l="49808" t="10914" r="9865" b="4113"/>
          <a:stretch>
            <a:fillRect/>
          </a:stretch>
        </p:blipFill>
        <p:spPr>
          <a:xfrm>
            <a:off x="7540329" y="1662129"/>
            <a:ext cx="4184311" cy="4613879"/>
          </a:xfrm>
          <a:prstGeom prst="rect">
            <a:avLst/>
          </a:prstGeom>
          <a:noFill/>
          <a:ln>
            <a:noFill/>
          </a:ln>
        </p:spPr>
      </p:pic>
      <p:pic>
        <p:nvPicPr>
          <p:cNvPr id="2" name="Picture 1"/>
          <p:cNvPicPr>
            <a:picLocks noChangeAspect="1"/>
          </p:cNvPicPr>
          <p:nvPr/>
        </p:nvPicPr>
        <p:blipFill>
          <a:blip r:embed="rId4"/>
          <a:stretch>
            <a:fillRect/>
          </a:stretch>
        </p:blipFill>
        <p:spPr>
          <a:xfrm>
            <a:off x="1878341" y="2547031"/>
            <a:ext cx="5590517" cy="186553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57"/>
                                        </p:tgtEl>
                                        <p:attrNameLst>
                                          <p:attrName>style.visibility</p:attrName>
                                        </p:attrNameLst>
                                      </p:cBhvr>
                                      <p:to>
                                        <p:strVal val="visible"/>
                                      </p:to>
                                    </p:set>
                                    <p:animEffect transition="in" filter="barn(inVertical)">
                                      <p:cBhvr>
                                        <p:cTn id="10"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grpSp>
        <p:nvGrpSpPr>
          <p:cNvPr id="2" name="Group 1"/>
          <p:cNvGrpSpPr/>
          <p:nvPr/>
        </p:nvGrpSpPr>
        <p:grpSpPr>
          <a:xfrm>
            <a:off x="832191" y="2199477"/>
            <a:ext cx="3709329" cy="1047658"/>
            <a:chOff x="892967" y="2103140"/>
            <a:chExt cx="10089994" cy="802640"/>
          </a:xfrm>
        </p:grpSpPr>
        <p:sp>
          <p:nvSpPr>
            <p:cNvPr id="3" name="Rectangle: Rounded Corners 2"/>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1908965" y="2186135"/>
              <a:ext cx="855877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loanh</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quanh</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p:cNvSpPr txBox="1"/>
          <p:nvPr/>
        </p:nvSpPr>
        <p:spPr>
          <a:xfrm>
            <a:off x="3242636" y="715229"/>
            <a:ext cx="5577513" cy="1088172"/>
          </a:xfrm>
          <a:prstGeom prst="roundRect">
            <a:avLst>
              <a:gd name="adj" fmla="val 41531"/>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grpSp>
        <p:nvGrpSpPr>
          <p:cNvPr id="7" name="Group 6"/>
          <p:cNvGrpSpPr/>
          <p:nvPr/>
        </p:nvGrpSpPr>
        <p:grpSpPr>
          <a:xfrm>
            <a:off x="5265406" y="2170175"/>
            <a:ext cx="2673009" cy="1047658"/>
            <a:chOff x="892967" y="2103140"/>
            <a:chExt cx="10089994" cy="802640"/>
          </a:xfrm>
        </p:grpSpPr>
        <p:sp>
          <p:nvSpPr>
            <p:cNvPr id="8" name="Rectangle: Rounded Corners 7"/>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nấm</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dại</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3" name="Group 12"/>
          <p:cNvGrpSpPr/>
          <p:nvPr/>
        </p:nvGrpSpPr>
        <p:grpSpPr>
          <a:xfrm>
            <a:off x="8526766" y="2170175"/>
            <a:ext cx="2673009" cy="1047658"/>
            <a:chOff x="892967" y="2103140"/>
            <a:chExt cx="10089994" cy="802640"/>
          </a:xfrm>
        </p:grpSpPr>
        <p:sp>
          <p:nvSpPr>
            <p:cNvPr id="14" name="Rectangle: Rounded Corners 13"/>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lúp</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xúp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oup 15"/>
          <p:cNvGrpSpPr/>
          <p:nvPr/>
        </p:nvGrpSpPr>
        <p:grpSpPr>
          <a:xfrm>
            <a:off x="3040366" y="3531615"/>
            <a:ext cx="2673009" cy="1047658"/>
            <a:chOff x="892967" y="2103140"/>
            <a:chExt cx="10089994" cy="802640"/>
          </a:xfrm>
        </p:grpSpPr>
        <p:sp>
          <p:nvSpPr>
            <p:cNvPr id="17" name="Rectangle: Rounded Corners 16"/>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lâu</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đài</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9" name="Group 18"/>
          <p:cNvGrpSpPr/>
          <p:nvPr/>
        </p:nvGrpSpPr>
        <p:grpSpPr>
          <a:xfrm>
            <a:off x="6474446" y="3511295"/>
            <a:ext cx="3157234" cy="1554880"/>
            <a:chOff x="892967" y="2103140"/>
            <a:chExt cx="10089994" cy="1191237"/>
          </a:xfrm>
        </p:grpSpPr>
        <p:sp>
          <p:nvSpPr>
            <p:cNvPr id="20" name="Rectangle: Rounded Corners 19"/>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908965" y="2186135"/>
              <a:ext cx="8057994" cy="11082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kern="1200" dirty="0" err="1">
                  <a:solidFill>
                    <a:prstClr val="black"/>
                  </a:solidFill>
                  <a:latin typeface="Calibri" panose="020F0502020204030204" pitchFamily="34" charset="0"/>
                  <a:ea typeface="+mn-ea"/>
                  <a:cs typeface="Calibri" panose="020F0502020204030204" pitchFamily="34" charset="0"/>
                </a:rPr>
                <a:t>ánh</a:t>
              </a:r>
              <a:r>
                <a:rPr lang="en-US" sz="4400" kern="1200" dirty="0">
                  <a:solidFill>
                    <a:prstClr val="black"/>
                  </a:solidFill>
                  <a:latin typeface="Calibri" panose="020F0502020204030204" pitchFamily="34" charset="0"/>
                  <a:ea typeface="+mn-ea"/>
                  <a:cs typeface="Calibri" panose="020F0502020204030204" pitchFamily="34" charset="0"/>
                </a:rPr>
                <a:t> </a:t>
              </a:r>
              <a:r>
                <a:rPr lang="en-US" sz="4400" kern="1200" dirty="0" err="1">
                  <a:solidFill>
                    <a:prstClr val="black"/>
                  </a:solidFill>
                  <a:latin typeface="Calibri" panose="020F0502020204030204" pitchFamily="34" charset="0"/>
                  <a:ea typeface="+mn-ea"/>
                  <a:cs typeface="Calibri" panose="020F0502020204030204" pitchFamily="34" charset="0"/>
                </a:rPr>
                <a:t>nắng</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 name="TextBox 1"/>
          <p:cNvSpPr txBox="1"/>
          <p:nvPr/>
        </p:nvSpPr>
        <p:spPr>
          <a:xfrm>
            <a:off x="3262956" y="197069"/>
            <a:ext cx="5577513" cy="1088172"/>
          </a:xfrm>
          <a:prstGeom prst="roundRect">
            <a:avLst>
              <a:gd name="adj" fmla="val 41531"/>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Luyện đọc 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3" name="TextBox 2"/>
          <p:cNvSpPr txBox="1"/>
          <p:nvPr/>
        </p:nvSpPr>
        <p:spPr>
          <a:xfrm>
            <a:off x="1026160" y="1536928"/>
            <a:ext cx="10220960" cy="1200329"/>
          </a:xfrm>
          <a:prstGeom prst="rect">
            <a:avLst/>
          </a:prstGeom>
          <a:noFill/>
        </p:spPr>
        <p:txBody>
          <a:bodyPr wrap="square" rtlCol="0">
            <a:spAutoFit/>
          </a:bodyPr>
          <a:lstStyle/>
          <a:p>
            <a:pPr algn="just"/>
            <a:r>
              <a:rPr lang="en-US" sz="3600" dirty="0">
                <a:effectLst/>
                <a:latin typeface="Calibri" panose="020F0502020204030204" pitchFamily="34" charset="0"/>
                <a:ea typeface="Calibri" panose="020F0502020204030204" pitchFamily="34" charset="0"/>
                <a:cs typeface="Calibri" panose="020F0502020204030204" pitchFamily="34" charset="0"/>
              </a:rPr>
              <a:t>    </a:t>
            </a:r>
            <a:r>
              <a:rPr lang="vi-VN" sz="3600" dirty="0">
                <a:effectLst/>
                <a:latin typeface="Calibri" panose="020F0502020204030204" pitchFamily="34" charset="0"/>
                <a:ea typeface="Calibri" panose="020F0502020204030204" pitchFamily="34" charset="0"/>
                <a:cs typeface="Calibri" panose="020F0502020204030204" pitchFamily="34" charset="0"/>
              </a:rPr>
              <a:t>Tôi có cảm giác</a:t>
            </a:r>
            <a:r>
              <a:rPr lang="en-US"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3600" dirty="0">
                <a:effectLst/>
                <a:latin typeface="Calibri" panose="020F0502020204030204" pitchFamily="34" charset="0"/>
                <a:ea typeface="Calibri" panose="020F0502020204030204" pitchFamily="34" charset="0"/>
                <a:cs typeface="Calibri" panose="020F0502020204030204" pitchFamily="34" charset="0"/>
              </a:rPr>
              <a:t> mình là một người </a:t>
            </a:r>
            <a:r>
              <a:rPr lang="vi-VN" sz="3600" b="1" dirty="0">
                <a:effectLst/>
                <a:latin typeface="Calibri" panose="020F0502020204030204" pitchFamily="34" charset="0"/>
                <a:ea typeface="Calibri" panose="020F0502020204030204" pitchFamily="34" charset="0"/>
                <a:cs typeface="Calibri" panose="020F0502020204030204" pitchFamily="34" charset="0"/>
              </a:rPr>
              <a:t>khổng lồ</a:t>
            </a:r>
            <a:r>
              <a:rPr lang="en-US"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3600" dirty="0">
                <a:effectLst/>
                <a:latin typeface="Calibri" panose="020F0502020204030204" pitchFamily="34" charset="0"/>
                <a:ea typeface="Calibri" panose="020F0502020204030204" pitchFamily="34" charset="0"/>
                <a:cs typeface="Calibri" panose="020F0502020204030204" pitchFamily="34" charset="0"/>
              </a:rPr>
              <a:t> đi lạc vào kinh đô của vương quốc những người </a:t>
            </a:r>
            <a:r>
              <a:rPr lang="vi-VN" sz="3600" b="1" dirty="0">
                <a:effectLst/>
                <a:latin typeface="Calibri" panose="020F0502020204030204" pitchFamily="34" charset="0"/>
                <a:ea typeface="Calibri" panose="020F0502020204030204" pitchFamily="34" charset="0"/>
                <a:cs typeface="Calibri" panose="020F0502020204030204" pitchFamily="34" charset="0"/>
              </a:rPr>
              <a:t>tí hon</a:t>
            </a:r>
            <a:r>
              <a:rPr lang="vi-VN" sz="3600" dirty="0">
                <a:effectLst/>
                <a:latin typeface="Calibri" panose="020F0502020204030204" pitchFamily="34" charset="0"/>
                <a:ea typeface="Calibri" panose="020F0502020204030204" pitchFamily="34" charset="0"/>
                <a:cs typeface="Calibri" panose="020F0502020204030204" pitchFamily="34" charset="0"/>
              </a:rPr>
              <a:t>.</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600" dirty="0">
              <a:solidFill>
                <a:srgbClr val="FF0000"/>
              </a:solidFill>
              <a:latin typeface="Calibri" panose="020F0502020204030204" pitchFamily="34" charset="0"/>
              <a:cs typeface="Calibri" panose="020F0502020204030204" pitchFamily="34" charset="0"/>
            </a:endParaRPr>
          </a:p>
        </p:txBody>
      </p:sp>
      <p:sp>
        <p:nvSpPr>
          <p:cNvPr id="4" name="TextBox 3"/>
          <p:cNvSpPr txBox="1"/>
          <p:nvPr/>
        </p:nvSpPr>
        <p:spPr>
          <a:xfrm>
            <a:off x="1005840" y="2939008"/>
            <a:ext cx="10220960" cy="1615827"/>
          </a:xfrm>
          <a:prstGeom prst="rect">
            <a:avLst/>
          </a:prstGeom>
          <a:noFill/>
        </p:spPr>
        <p:txBody>
          <a:bodyPr wrap="square" rtlCol="0">
            <a:spAutoFit/>
          </a:bodyPr>
          <a:lstStyle/>
          <a:p>
            <a:pPr algn="just"/>
            <a:r>
              <a:rPr lang="en-US" sz="3300" dirty="0">
                <a:latin typeface="Calibri" panose="020F0502020204030204" pitchFamily="34" charset="0"/>
                <a:ea typeface="Calibri" panose="020F0502020204030204" pitchFamily="34" charset="0"/>
                <a:cs typeface="Calibri" panose="020F0502020204030204" pitchFamily="34" charset="0"/>
              </a:rPr>
              <a:t>   </a:t>
            </a:r>
            <a:r>
              <a:rPr lang="vi-VN" sz="3300" dirty="0">
                <a:latin typeface="Calibri" panose="020F0502020204030204" pitchFamily="34" charset="0"/>
                <a:ea typeface="Calibri" panose="020F0502020204030204" pitchFamily="34" charset="0"/>
                <a:cs typeface="Calibri" panose="020F0502020204030204" pitchFamily="34" charset="0"/>
              </a:rPr>
              <a:t>Những con vượn bạc má ôm con </a:t>
            </a:r>
            <a:r>
              <a:rPr lang="vi-VN" sz="3300" b="1" dirty="0">
                <a:latin typeface="Calibri" panose="020F0502020204030204" pitchFamily="34" charset="0"/>
                <a:ea typeface="Calibri" panose="020F0502020204030204" pitchFamily="34" charset="0"/>
                <a:cs typeface="Calibri" panose="020F0502020204030204" pitchFamily="34" charset="0"/>
              </a:rPr>
              <a:t>gọn ghẽ</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b="1" dirty="0">
                <a:latin typeface="Calibri" panose="020F0502020204030204" pitchFamily="34" charset="0"/>
                <a:ea typeface="Calibri" panose="020F0502020204030204" pitchFamily="34" charset="0"/>
                <a:cs typeface="Calibri" panose="020F0502020204030204" pitchFamily="34" charset="0"/>
              </a:rPr>
              <a:t> </a:t>
            </a:r>
            <a:r>
              <a:rPr lang="vi-VN" sz="3300" dirty="0">
                <a:latin typeface="Calibri" panose="020F0502020204030204" pitchFamily="34" charset="0"/>
                <a:ea typeface="Calibri" panose="020F0502020204030204" pitchFamily="34" charset="0"/>
                <a:cs typeface="Calibri" panose="020F0502020204030204" pitchFamily="34" charset="0"/>
              </a:rPr>
              <a:t>chuyền </a:t>
            </a:r>
            <a:r>
              <a:rPr lang="vi-VN" sz="3300" b="1" dirty="0">
                <a:latin typeface="Calibri" panose="020F0502020204030204" pitchFamily="34" charset="0"/>
                <a:ea typeface="Calibri" panose="020F0502020204030204" pitchFamily="34" charset="0"/>
                <a:cs typeface="Calibri" panose="020F0502020204030204" pitchFamily="34" charset="0"/>
              </a:rPr>
              <a:t>nhanh như tia chớp</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dirty="0">
                <a:latin typeface="Calibri" panose="020F0502020204030204" pitchFamily="34" charset="0"/>
                <a:ea typeface="Calibri" panose="020F0502020204030204" pitchFamily="34" charset="0"/>
                <a:cs typeface="Calibri" panose="020F0502020204030204" pitchFamily="34" charset="0"/>
              </a:rPr>
              <a:t>. Những con chồn sóc với chùm lông đuôi </a:t>
            </a:r>
            <a:r>
              <a:rPr lang="vi-VN" sz="3300" b="1" dirty="0">
                <a:latin typeface="Calibri" panose="020F0502020204030204" pitchFamily="34" charset="0"/>
                <a:ea typeface="Calibri" panose="020F0502020204030204" pitchFamily="34" charset="0"/>
                <a:cs typeface="Calibri" panose="020F0502020204030204" pitchFamily="34" charset="0"/>
              </a:rPr>
              <a:t>to đẹp</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b="1" dirty="0">
                <a:latin typeface="Calibri" panose="020F0502020204030204" pitchFamily="34" charset="0"/>
                <a:ea typeface="Calibri" panose="020F0502020204030204" pitchFamily="34" charset="0"/>
                <a:cs typeface="Calibri" panose="020F0502020204030204" pitchFamily="34" charset="0"/>
              </a:rPr>
              <a:t> vút qua</a:t>
            </a:r>
            <a:r>
              <a:rPr lang="vi-VN" sz="3300" dirty="0">
                <a:latin typeface="Calibri" panose="020F0502020204030204" pitchFamily="34" charset="0"/>
                <a:ea typeface="Calibri" panose="020F0502020204030204" pitchFamily="34" charset="0"/>
                <a:cs typeface="Calibri" panose="020F0502020204030204" pitchFamily="34" charset="0"/>
              </a:rPr>
              <a:t> không kịp đưa mắt nhìn theo.</a:t>
            </a:r>
            <a:r>
              <a:rPr lang="en-US" sz="3300"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vi-VN" sz="33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 name="Rectangle: Rounded Corners 1"/>
          <p:cNvSpPr/>
          <p:nvPr/>
        </p:nvSpPr>
        <p:spPr>
          <a:xfrm>
            <a:off x="916864" y="2054755"/>
            <a:ext cx="10570286" cy="3584045"/>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ysClr val="windowText" lastClr="000000"/>
                </a:solidFill>
                <a:latin typeface="Calibri" panose="020F0502020204030204"/>
              </a:rPr>
              <a:t>   </a:t>
            </a:r>
            <a:r>
              <a:rPr lang="vi-VN" sz="2800" dirty="0">
                <a:solidFill>
                  <a:sysClr val="windowText" lastClr="000000"/>
                </a:solidFill>
                <a:latin typeface="Calibri" panose="020F0502020204030204"/>
              </a:rPr>
              <a:t>Loanh quanh trong rừng, chúng tôi đi vào một lối đầy nấm dại, một thành phố nấm lúp xúp dưới bóng cây thưa. Những chiếc nấm to bằng cái ấm tích, màu sặc sỡ rực lên. Mỗi chiếc nấm là một lâu đài kiến trúc tân kì. Tôi có cảm giác mình là một người khổng lồ đi lạc vào kinh đô của vương quốc những người tí hon. Đền đài, miếu mạo, cung điện của họ lúp xúp dưới chân.</a:t>
            </a:r>
          </a:p>
        </p:txBody>
      </p:sp>
      <p:grpSp>
        <p:nvGrpSpPr>
          <p:cNvPr id="3" name="Group 2"/>
          <p:cNvGrpSpPr/>
          <p:nvPr/>
        </p:nvGrpSpPr>
        <p:grpSpPr>
          <a:xfrm>
            <a:off x="30528" y="1312617"/>
            <a:ext cx="2392811" cy="1330326"/>
            <a:chOff x="-605739" y="644431"/>
            <a:chExt cx="2392811" cy="1330326"/>
          </a:xfrm>
        </p:grpSpPr>
        <p:sp>
          <p:nvSpPr>
            <p:cNvPr id="4" name="Rectangle: Rounded Corners 3"/>
            <p:cNvSpPr/>
            <p:nvPr/>
          </p:nvSpPr>
          <p:spPr>
            <a:xfrm>
              <a:off x="-266651" y="800514"/>
              <a:ext cx="1869984" cy="10610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p:cNvSpPr/>
            <p:nvPr/>
          </p:nvSpPr>
          <p:spPr>
            <a:xfrm>
              <a:off x="-531073" y="907915"/>
              <a:ext cx="2241452" cy="796835"/>
            </a:xfrm>
            <a:prstGeom prst="roundRect">
              <a:avLst>
                <a:gd name="adj" fmla="val 50000"/>
              </a:avLst>
            </a:prstGeom>
            <a:solidFill>
              <a:schemeClr val="bg1"/>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rPr>
                <a:t>Đoạn 1:</a:t>
              </a:r>
              <a:endParaRPr kumimoji="0" lang="en-US" sz="3600" b="1" i="0" u="none" strike="noStrike" kern="1200" cap="none" spc="0" normalizeH="0" baseline="0" noProof="0" dirty="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ndParaRPr>
            </a:p>
          </p:txBody>
        </p:sp>
        <p:pic>
          <p:nvPicPr>
            <p:cNvPr id="6" name="Picture 13"/>
            <p:cNvPicPr>
              <a:picLocks noChangeAspect="1"/>
            </p:cNvPicPr>
            <p:nvPr/>
          </p:nvPicPr>
          <p:blipFill>
            <a:blip r:embed="rId3"/>
            <a:srcRect/>
            <a:stretch>
              <a:fillRect/>
            </a:stretch>
          </p:blipFill>
          <p:spPr>
            <a:xfrm>
              <a:off x="-605739" y="644431"/>
              <a:ext cx="2392811" cy="1330326"/>
            </a:xfrm>
            <a:prstGeom prst="rect">
              <a:avLst/>
            </a:prstGeom>
          </p:spPr>
        </p:pic>
      </p:grpSp>
      <p:pic>
        <p:nvPicPr>
          <p:cNvPr id="7" name="Picture 6"/>
          <p:cNvPicPr>
            <a:picLocks noChangeAspect="1"/>
          </p:cNvPicPr>
          <p:nvPr/>
        </p:nvPicPr>
        <p:blipFill>
          <a:blip r:embed="rId4"/>
          <a:stretch>
            <a:fillRect/>
          </a:stretch>
        </p:blipFill>
        <p:spPr>
          <a:xfrm>
            <a:off x="1315639" y="467957"/>
            <a:ext cx="9772735" cy="127417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Rectangle: Rounded Corners 7"/>
          <p:cNvSpPr/>
          <p:nvPr/>
        </p:nvSpPr>
        <p:spPr>
          <a:xfrm>
            <a:off x="843280" y="2275840"/>
            <a:ext cx="10586720" cy="3454399"/>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ysClr val="windowText" lastClr="000000"/>
                </a:solidFill>
                <a:latin typeface="Calibri" panose="020F0502020204030204"/>
              </a:rPr>
              <a:t>    </a:t>
            </a:r>
            <a:r>
              <a:rPr lang="vi-VN" sz="3200" dirty="0">
                <a:solidFill>
                  <a:sysClr val="windowText" lastClr="000000"/>
                </a:solidFill>
                <a:latin typeface="Calibri" panose="020F0502020204030204"/>
              </a:rPr>
              <a:t>Nắng trưa đã rọi xuống đỉnh đầu mà rừng sâu vẫn ẩm lạnh, ánh nắng lọt qua lá trong xanh. Chúng tôi đi đến đâu, rừng rào rào chuyển động đến đấy. Những con vượn bạc má ôm con gọn ghẽ chuyền nhanh như tia chớp. Những con chồn sóc với chùm lông đuôi to đẹp vút qua không kịp đưa mắt nhìn theo.</a:t>
            </a:r>
          </a:p>
        </p:txBody>
      </p:sp>
      <p:grpSp>
        <p:nvGrpSpPr>
          <p:cNvPr id="9" name="Group 8"/>
          <p:cNvGrpSpPr/>
          <p:nvPr/>
        </p:nvGrpSpPr>
        <p:grpSpPr>
          <a:xfrm>
            <a:off x="-91440" y="545464"/>
            <a:ext cx="2395986" cy="1330326"/>
            <a:chOff x="-605739" y="644431"/>
            <a:chExt cx="2395986" cy="1330326"/>
          </a:xfrm>
        </p:grpSpPr>
        <p:sp>
          <p:nvSpPr>
            <p:cNvPr id="10" name="Rectangle: Rounded Corners 9"/>
            <p:cNvSpPr/>
            <p:nvPr/>
          </p:nvSpPr>
          <p:spPr>
            <a:xfrm>
              <a:off x="-266651" y="800514"/>
              <a:ext cx="1869984" cy="10610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p:cNvSpPr/>
            <p:nvPr/>
          </p:nvSpPr>
          <p:spPr>
            <a:xfrm>
              <a:off x="-451205" y="908061"/>
              <a:ext cx="2241452" cy="796835"/>
            </a:xfrm>
            <a:prstGeom prst="roundRect">
              <a:avLst>
                <a:gd name="adj" fmla="val 50000"/>
              </a:avLst>
            </a:prstGeom>
            <a:solidFill>
              <a:schemeClr val="bg1"/>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rPr>
                <a:t>Đoạn 2:</a:t>
              </a:r>
              <a:endParaRPr kumimoji="0" lang="en-US" sz="3600" b="1" i="0" u="none" strike="noStrike" kern="1200" cap="none" spc="0" normalizeH="0" baseline="0" noProof="0" dirty="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endParaRPr>
            </a:p>
          </p:txBody>
        </p:sp>
        <p:pic>
          <p:nvPicPr>
            <p:cNvPr id="12" name="Picture 13"/>
            <p:cNvPicPr>
              <a:picLocks noChangeAspect="1"/>
            </p:cNvPicPr>
            <p:nvPr/>
          </p:nvPicPr>
          <p:blipFill>
            <a:blip r:embed="rId3"/>
            <a:srcRect/>
            <a:stretch>
              <a:fillRect/>
            </a:stretch>
          </p:blipFill>
          <p:spPr>
            <a:xfrm>
              <a:off x="-605739" y="644431"/>
              <a:ext cx="2392811" cy="1330326"/>
            </a:xfrm>
            <a:prstGeom prst="rect">
              <a:avLst/>
            </a:prstGeom>
          </p:spPr>
        </p:pic>
      </p:grpSp>
      <p:pic>
        <p:nvPicPr>
          <p:cNvPr id="13" name="Picture 12"/>
          <p:cNvPicPr>
            <a:picLocks noChangeAspect="1"/>
          </p:cNvPicPr>
          <p:nvPr/>
        </p:nvPicPr>
        <p:blipFill>
          <a:blip r:embed="rId4"/>
          <a:stretch>
            <a:fillRect/>
          </a:stretch>
        </p:blipFill>
        <p:spPr>
          <a:xfrm>
            <a:off x="1828800" y="549237"/>
            <a:ext cx="8924294" cy="116355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 name="Rectangle: Rounded Corners 1"/>
          <p:cNvSpPr/>
          <p:nvPr/>
        </p:nvSpPr>
        <p:spPr>
          <a:xfrm>
            <a:off x="619760" y="1611631"/>
            <a:ext cx="11013440" cy="4453890"/>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ysClr val="windowText" lastClr="000000"/>
                </a:solidFill>
                <a:latin typeface="Calibri" panose="020F0502020204030204"/>
              </a:rPr>
              <a:t>   </a:t>
            </a:r>
            <a:r>
              <a:rPr lang="vi-VN" sz="3200" dirty="0">
                <a:solidFill>
                  <a:sysClr val="windowText" lastClr="000000"/>
                </a:solidFill>
                <a:latin typeface="Calibri" panose="020F0502020204030204"/>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p>
          <a:p>
            <a:pPr lvl="0" algn="just">
              <a:defRPr/>
            </a:pPr>
            <a:r>
              <a:rPr lang="vi-VN" sz="3200" dirty="0">
                <a:solidFill>
                  <a:sysClr val="windowText" lastClr="000000"/>
                </a:solidFill>
                <a:latin typeface="Calibri" panose="020F0502020204030204"/>
              </a:rPr>
              <a:t>   Tôi có cảm giác mình lạc vào một thế giới thần bí.</a:t>
            </a:r>
          </a:p>
        </p:txBody>
      </p:sp>
      <p:grpSp>
        <p:nvGrpSpPr>
          <p:cNvPr id="3" name="Group 2"/>
          <p:cNvGrpSpPr/>
          <p:nvPr/>
        </p:nvGrpSpPr>
        <p:grpSpPr>
          <a:xfrm>
            <a:off x="4738304" y="130324"/>
            <a:ext cx="2392811" cy="1330326"/>
            <a:chOff x="-605739" y="644431"/>
            <a:chExt cx="2392811" cy="1330326"/>
          </a:xfrm>
        </p:grpSpPr>
        <p:sp>
          <p:nvSpPr>
            <p:cNvPr id="4" name="Rectangle: Rounded Corners 3"/>
            <p:cNvSpPr/>
            <p:nvPr/>
          </p:nvSpPr>
          <p:spPr>
            <a:xfrm>
              <a:off x="-266651" y="800514"/>
              <a:ext cx="1869984" cy="10610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p:cNvSpPr/>
            <p:nvPr/>
          </p:nvSpPr>
          <p:spPr>
            <a:xfrm>
              <a:off x="-498415" y="897025"/>
              <a:ext cx="2241452" cy="796835"/>
            </a:xfrm>
            <a:prstGeom prst="roundRect">
              <a:avLst>
                <a:gd name="adj" fmla="val 50000"/>
              </a:avLst>
            </a:prstGeom>
            <a:solidFill>
              <a:schemeClr val="bg1"/>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rPr>
                <a:t>Đoạn 3:</a:t>
              </a:r>
              <a:endParaRPr kumimoji="0" lang="en-US" sz="3600" b="1" i="0" u="none" strike="noStrike" kern="1200" cap="none" spc="0" normalizeH="0" baseline="0" noProof="0" dirty="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endParaRPr>
            </a:p>
          </p:txBody>
        </p:sp>
        <p:pic>
          <p:nvPicPr>
            <p:cNvPr id="6" name="Picture 13"/>
            <p:cNvPicPr>
              <a:picLocks noChangeAspect="1"/>
            </p:cNvPicPr>
            <p:nvPr/>
          </p:nvPicPr>
          <p:blipFill>
            <a:blip r:embed="rId3"/>
            <a:srcRect/>
            <a:stretch>
              <a:fillRect/>
            </a:stretch>
          </p:blipFill>
          <p:spPr>
            <a:xfrm>
              <a:off x="-605739" y="644431"/>
              <a:ext cx="2392811" cy="1330326"/>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5" name="Hình ảnh 16" descr="Ảnh có chứa văn bản&#10;&#10;Mô tả được tạo tự động"/>
          <p:cNvPicPr>
            <a:picLocks noChangeAspect="1"/>
          </p:cNvPicPr>
          <p:nvPr/>
        </p:nvPicPr>
        <p:blipFill>
          <a:blip r:embed="rId3"/>
          <a:stretch>
            <a:fillRect/>
          </a:stretch>
        </p:blipFill>
        <p:spPr>
          <a:xfrm>
            <a:off x="1584509" y="1539168"/>
            <a:ext cx="4002918" cy="2284789"/>
          </a:xfrm>
          <a:prstGeom prst="rect">
            <a:avLst/>
          </a:prstGeom>
        </p:spPr>
      </p:pic>
      <p:pic>
        <p:nvPicPr>
          <p:cNvPr id="16" name="Hình ảnh 18" descr="Ảnh có chứa văn bản&#10;&#10;Mô tả được tạo tự động"/>
          <p:cNvPicPr>
            <a:picLocks noChangeAspect="1"/>
          </p:cNvPicPr>
          <p:nvPr/>
        </p:nvPicPr>
        <p:blipFill>
          <a:blip r:embed="rId4"/>
          <a:stretch>
            <a:fillRect/>
          </a:stretch>
        </p:blipFill>
        <p:spPr>
          <a:xfrm>
            <a:off x="5187170" y="3630238"/>
            <a:ext cx="5089670" cy="2102599"/>
          </a:xfrm>
          <a:prstGeom prst="rect">
            <a:avLst/>
          </a:prstGeom>
        </p:spPr>
      </p:pic>
      <p:grpSp>
        <p:nvGrpSpPr>
          <p:cNvPr id="17" name="Nhóm 30"/>
          <p:cNvGrpSpPr/>
          <p:nvPr/>
        </p:nvGrpSpPr>
        <p:grpSpPr>
          <a:xfrm>
            <a:off x="1829320" y="3866990"/>
            <a:ext cx="3056071" cy="1936910"/>
            <a:chOff x="-1231307" y="3615772"/>
            <a:chExt cx="3056071" cy="1936910"/>
          </a:xfrm>
        </p:grpSpPr>
        <p:sp>
          <p:nvSpPr>
            <p:cNvPr id="18" name="Hình chữ nhật: Góc Tròn 29"/>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Hình ảnh 27"/>
            <p:cNvPicPr>
              <a:picLocks noChangeAspect="1"/>
            </p:cNvPicPr>
            <p:nvPr/>
          </p:nvPicPr>
          <p:blipFill>
            <a:blip r:embed="rId5"/>
            <a:stretch>
              <a:fillRect/>
            </a:stretch>
          </p:blipFill>
          <p:spPr>
            <a:xfrm>
              <a:off x="-1231307" y="3615772"/>
              <a:ext cx="3056071" cy="1936910"/>
            </a:xfrm>
            <a:prstGeom prst="rect">
              <a:avLst/>
            </a:prstGeom>
          </p:spPr>
        </p:pic>
      </p:grpSp>
      <p:sp>
        <p:nvSpPr>
          <p:cNvPr id="20" name="TextBox 3"/>
          <p:cNvSpPr txBox="1"/>
          <p:nvPr/>
        </p:nvSpPr>
        <p:spPr>
          <a:xfrm>
            <a:off x="1653579" y="599383"/>
            <a:ext cx="8985730" cy="769441"/>
          </a:xfrm>
          <a:prstGeom prst="rect">
            <a:avLst/>
          </a:prstGeom>
          <a:noFill/>
        </p:spPr>
        <p:txBody>
          <a:bodyPr wrap="square" rtlCol="0">
            <a:spAutoFit/>
          </a:bodyPr>
          <a:lstStyle/>
          <a:p>
            <a:pPr algn="ctr"/>
            <a:r>
              <a:rPr lang="vi-VN"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TRONG NHÓM</a:t>
            </a:r>
            <a:endPar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8" descr="Ảnh có chứa văn bản&#10;&#10;Mô tả được tạo tự động"/>
          <p:cNvPicPr>
            <a:picLocks noChangeAspect="1"/>
          </p:cNvPicPr>
          <p:nvPr/>
        </p:nvPicPr>
        <p:blipFill>
          <a:blip r:embed="rId2"/>
          <a:stretch>
            <a:fillRect/>
          </a:stretch>
        </p:blipFill>
        <p:spPr>
          <a:xfrm>
            <a:off x="1483224" y="1851593"/>
            <a:ext cx="6193574" cy="2558634"/>
          </a:xfrm>
          <a:prstGeom prst="rect">
            <a:avLst/>
          </a:prstGeom>
        </p:spPr>
      </p:pic>
      <p:pic>
        <p:nvPicPr>
          <p:cNvPr id="3" name="Hình ảnh 2" descr="Ảnh có chứa văn bản, trong nhà&#10;&#10;Mô tả được tạo tự động"/>
          <p:cNvPicPr>
            <a:picLocks noChangeAspect="1"/>
          </p:cNvPicPr>
          <p:nvPr/>
        </p:nvPicPr>
        <p:blipFill>
          <a:blip r:embed="rId3"/>
          <a:stretch>
            <a:fillRect/>
          </a:stretch>
        </p:blipFill>
        <p:spPr>
          <a:xfrm>
            <a:off x="6277411" y="3711686"/>
            <a:ext cx="3889199" cy="2275151"/>
          </a:xfrm>
          <a:prstGeom prst="rect">
            <a:avLst/>
          </a:prstGeom>
        </p:spPr>
      </p:pic>
      <p:sp>
        <p:nvSpPr>
          <p:cNvPr id="4" name="TextBox 3"/>
          <p:cNvSpPr txBox="1"/>
          <p:nvPr/>
        </p:nvSpPr>
        <p:spPr>
          <a:xfrm>
            <a:off x="1371464" y="609600"/>
            <a:ext cx="8985730" cy="769441"/>
          </a:xfrm>
          <a:prstGeom prst="rect">
            <a:avLst/>
          </a:prstGeom>
          <a:noFill/>
        </p:spPr>
        <p:txBody>
          <a:bodyPr wrap="square" rtlCol="0">
            <a:spAutoFit/>
          </a:bodyPr>
          <a:lstStyle/>
          <a:p>
            <a:pPr algn="ctr"/>
            <a:r>
              <a:rPr lang="vi-VN"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endPar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04720" y="659452"/>
            <a:ext cx="7861164" cy="619854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p:cNvPicPr>
            <a:picLocks noChangeAspect="1"/>
          </p:cNvPicPr>
          <p:nvPr/>
        </p:nvPicPr>
        <p:blipFill>
          <a:blip r:embed="rId3"/>
          <a:stretch>
            <a:fillRect/>
          </a:stretch>
        </p:blipFill>
        <p:spPr>
          <a:xfrm>
            <a:off x="37355" y="3295361"/>
            <a:ext cx="3397771" cy="3631252"/>
          </a:xfrm>
          <a:prstGeom prst="rect">
            <a:avLst/>
          </a:prstGeom>
        </p:spPr>
      </p:pic>
      <p:sp>
        <p:nvSpPr>
          <p:cNvPr id="4" name="TextBox 3"/>
          <p:cNvSpPr txBox="1"/>
          <p:nvPr/>
        </p:nvSpPr>
        <p:spPr>
          <a:xfrm>
            <a:off x="3435126" y="2228671"/>
            <a:ext cx="8336031" cy="830997"/>
          </a:xfrm>
          <a:prstGeom prst="rect">
            <a:avLst/>
          </a:prstGeom>
          <a:noFill/>
        </p:spPr>
        <p:txBody>
          <a:bodyPr wrap="square" rtlCol="0">
            <a:spAutoFit/>
          </a:bodyPr>
          <a:lstStyle/>
          <a:p>
            <a:pPr marL="685800" lvl="0" indent="-685800" algn="just">
              <a:buFont typeface="Arial" panose="020B0604020202020204" pitchFamily="34" charset="0"/>
              <a:buChar char="•"/>
            </a:pPr>
            <a:r>
              <a:rPr lang="en-US" sz="4800" b="1" dirty="0">
                <a:solidFill>
                  <a:srgbClr val="0070C0"/>
                </a:solidFill>
                <a:latin typeface="Calibri" panose="020F0502020204030204"/>
              </a:rPr>
              <a:t>Tân </a:t>
            </a:r>
            <a:r>
              <a:rPr lang="en-US" sz="4800" b="1" dirty="0" err="1">
                <a:solidFill>
                  <a:srgbClr val="0070C0"/>
                </a:solidFill>
                <a:latin typeface="Calibri" panose="020F0502020204030204"/>
              </a:rPr>
              <a:t>kì</a:t>
            </a:r>
            <a:r>
              <a:rPr lang="vi-VN" sz="4800" b="1" dirty="0">
                <a:solidFill>
                  <a:srgbClr val="0070C0"/>
                </a:solidFill>
                <a:latin typeface="Calibri" panose="020F0502020204030204"/>
              </a:rPr>
              <a:t>: </a:t>
            </a:r>
            <a:r>
              <a:rPr lang="en-US" sz="4800" b="1" dirty="0" err="1">
                <a:solidFill>
                  <a:srgbClr val="FF0000"/>
                </a:solidFill>
                <a:latin typeface="Calibri" panose="020F0502020204030204"/>
              </a:rPr>
              <a:t>mới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lạ</a:t>
            </a:r>
            <a:r>
              <a:rPr lang="en-US" sz="4800" b="1" dirty="0">
                <a:solidFill>
                  <a:srgbClr val="FF0000"/>
                </a:solidFill>
                <a:latin typeface="Calibri" panose="020F0502020204030204"/>
              </a:rPr>
              <a:t>.</a:t>
            </a:r>
            <a:endParaRPr lang="vi-VN" sz="4800" b="1" dirty="0">
              <a:solidFill>
                <a:srgbClr val="FF0000"/>
              </a:solidFill>
              <a:latin typeface="Calibri" panose="020F0502020204030204"/>
            </a:endParaRPr>
          </a:p>
        </p:txBody>
      </p:sp>
      <p:pic>
        <p:nvPicPr>
          <p:cNvPr id="5" name="Picture 4"/>
          <p:cNvPicPr>
            <a:picLocks noChangeAspect="1"/>
          </p:cNvPicPr>
          <p:nvPr/>
        </p:nvPicPr>
        <p:blipFill>
          <a:blip r:embed="rId4"/>
          <a:stretch>
            <a:fillRect/>
          </a:stretch>
        </p:blipFill>
        <p:spPr>
          <a:xfrm>
            <a:off x="1632649" y="780117"/>
            <a:ext cx="9925148" cy="126807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p:cNvPicPr>
            <a:picLocks noChangeAspect="1"/>
          </p:cNvPicPr>
          <p:nvPr/>
        </p:nvPicPr>
        <p:blipFill>
          <a:blip r:embed="rId2"/>
          <a:stretch>
            <a:fillRect/>
          </a:stretch>
        </p:blipFill>
        <p:spPr>
          <a:xfrm>
            <a:off x="37355" y="3295361"/>
            <a:ext cx="3397771" cy="3631252"/>
          </a:xfrm>
          <a:prstGeom prst="rect">
            <a:avLst/>
          </a:prstGeom>
        </p:spPr>
      </p:pic>
      <p:sp>
        <p:nvSpPr>
          <p:cNvPr id="4" name="TextBox 3"/>
          <p:cNvSpPr txBox="1"/>
          <p:nvPr/>
        </p:nvSpPr>
        <p:spPr>
          <a:xfrm>
            <a:off x="3272567" y="2238831"/>
            <a:ext cx="7791674" cy="2308324"/>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en-US" sz="4800" b="1" i="0" u="none" strike="noStrike" kern="0" cap="none" spc="0" normalizeH="0" baseline="0" noProof="0" dirty="0" err="1">
                <a:ln>
                  <a:noFill/>
                </a:ln>
                <a:solidFill>
                  <a:srgbClr val="0070C0"/>
                </a:solidFill>
                <a:effectLst/>
                <a:uLnTx/>
                <a:uFillTx/>
                <a:latin typeface="Calibri" panose="020F0502020204030204"/>
                <a:cs typeface="Arial" panose="020B0604020202020204"/>
                <a:sym typeface="Arial" panose="020B0604020202020204"/>
              </a:rPr>
              <a:t>Rừng</a:t>
            </a:r>
            <a:r>
              <a:rPr kumimoji="0" lang="en-US" sz="4800" b="1" i="0" u="none" strike="noStrike" kern="0" cap="none" spc="0" normalizeH="0" baseline="0" noProof="0" dirty="0">
                <a:ln>
                  <a:noFill/>
                </a:ln>
                <a:solidFill>
                  <a:srgbClr val="0070C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baseline="0" noProof="0" dirty="0" err="1">
                <a:ln>
                  <a:noFill/>
                </a:ln>
                <a:solidFill>
                  <a:srgbClr val="0070C0"/>
                </a:solidFill>
                <a:effectLst/>
                <a:uLnTx/>
                <a:uFillTx/>
                <a:latin typeface="Calibri" panose="020F0502020204030204"/>
                <a:cs typeface="Arial" panose="020B0604020202020204"/>
                <a:sym typeface="Arial" panose="020B0604020202020204"/>
              </a:rPr>
              <a:t>khộp</a:t>
            </a:r>
            <a:r>
              <a:rPr kumimoji="0" lang="vi-VN" sz="4800" b="1" i="0" u="none" strike="noStrike" kern="0" cap="none" spc="0" normalizeH="0" baseline="0" noProof="0" dirty="0">
                <a:ln>
                  <a:noFill/>
                </a:ln>
                <a:solidFill>
                  <a:srgbClr val="0070C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baseline="0" noProof="0" dirty="0" err="1">
                <a:ln>
                  <a:noFill/>
                </a:ln>
                <a:solidFill>
                  <a:srgbClr val="FF0000"/>
                </a:solidFill>
                <a:effectLst/>
                <a:uLnTx/>
                <a:uFillTx/>
                <a:latin typeface="Calibri" panose="020F0502020204030204"/>
                <a:cs typeface="Arial" panose="020B0604020202020204"/>
                <a:sym typeface="Arial" panose="020B0604020202020204"/>
              </a:rPr>
              <a:t>còn</a:t>
            </a:r>
            <a:r>
              <a:rPr kumimoji="0" lang="en-US" sz="4800" b="1" i="0" u="none" strike="noStrike" kern="0" cap="none" spc="0" normalizeH="0" noProof="0" dirty="0">
                <a:ln>
                  <a:noFill/>
                </a:ln>
                <a:solidFill>
                  <a:srgbClr val="FF000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panose="020B0604020202020204"/>
                <a:sym typeface="Arial" panose="020B0604020202020204"/>
              </a:rPr>
              <a:t>gọi</a:t>
            </a:r>
            <a:r>
              <a:rPr kumimoji="0" lang="en-US" sz="4800" b="1" i="0" u="none" strike="noStrike" kern="0" cap="none" spc="0" normalizeH="0" noProof="0" dirty="0">
                <a:ln>
                  <a:noFill/>
                </a:ln>
                <a:solidFill>
                  <a:srgbClr val="FF000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panose="020B0604020202020204"/>
                <a:sym typeface="Arial" panose="020B0604020202020204"/>
              </a:rPr>
              <a:t>là</a:t>
            </a:r>
            <a:r>
              <a:rPr kumimoji="0" lang="en-US" sz="4800" b="1" i="0" u="none" strike="noStrike" kern="0" cap="none" spc="0" normalizeH="0" noProof="0" dirty="0">
                <a:ln>
                  <a:noFill/>
                </a:ln>
                <a:solidFill>
                  <a:srgbClr val="FF000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panose="020B0604020202020204"/>
                <a:sym typeface="Arial" panose="020B0604020202020204"/>
              </a:rPr>
              <a:t>rừng</a:t>
            </a:r>
            <a:r>
              <a:rPr kumimoji="0" lang="en-US" sz="4800" b="1" i="0" u="none" strike="noStrike" kern="0" cap="none" spc="0" normalizeH="0" noProof="0" dirty="0">
                <a:ln>
                  <a:noFill/>
                </a:ln>
                <a:solidFill>
                  <a:srgbClr val="FF000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panose="020B0604020202020204"/>
                <a:sym typeface="Arial" panose="020B0604020202020204"/>
              </a:rPr>
              <a:t>thư</a:t>
            </a:r>
            <a:r>
              <a:rPr lang="en-US" sz="4800" b="1" dirty="0">
                <a:solidFill>
                  <a:srgbClr val="FF0000"/>
                </a:solidFill>
                <a:latin typeface="Calibri" panose="020F0502020204030204"/>
              </a:rPr>
              <a:t>a </a:t>
            </a:r>
            <a:r>
              <a:rPr lang="en-US" sz="4800" b="1" dirty="0" err="1">
                <a:solidFill>
                  <a:srgbClr val="FF0000"/>
                </a:solidFill>
                <a:latin typeface="Calibri" panose="020F0502020204030204"/>
              </a:rPr>
              <a:t>với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những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cây</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lá</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rộng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rụng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lá</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vào</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mùa</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khô</a:t>
            </a:r>
            <a:r>
              <a:rPr lang="en-US" sz="4800" b="1" dirty="0">
                <a:solidFill>
                  <a:srgbClr val="FF0000"/>
                </a:solidFill>
                <a:latin typeface="Calibri" panose="020F0502020204030204"/>
              </a:rPr>
              <a:t>.</a:t>
            </a:r>
            <a:endParaRPr kumimoji="0" lang="vi-VN" sz="4800" b="1" i="0" u="none" strike="noStrike" kern="0" cap="none" spc="0" normalizeH="0" baseline="0" noProof="0" dirty="0">
              <a:ln>
                <a:noFill/>
              </a:ln>
              <a:solidFill>
                <a:srgbClr val="FF0000"/>
              </a:solidFill>
              <a:effectLst/>
              <a:uLnTx/>
              <a:uFillTx/>
              <a:latin typeface="Calibri" panose="020F0502020204030204"/>
              <a:cs typeface="Arial" panose="020B0604020202020204"/>
              <a:sym typeface="Arial" panose="020B0604020202020204"/>
            </a:endParaRPr>
          </a:p>
        </p:txBody>
      </p:sp>
      <p:pic>
        <p:nvPicPr>
          <p:cNvPr id="5" name="Picture 4"/>
          <p:cNvPicPr>
            <a:picLocks noChangeAspect="1"/>
          </p:cNvPicPr>
          <p:nvPr/>
        </p:nvPicPr>
        <p:blipFill>
          <a:blip r:embed="rId3"/>
          <a:stretch>
            <a:fillRect/>
          </a:stretch>
        </p:blipFill>
        <p:spPr>
          <a:xfrm>
            <a:off x="1632649" y="780117"/>
            <a:ext cx="9925148" cy="1268078"/>
          </a:xfrm>
          <a:prstGeom prst="rect">
            <a:avLst/>
          </a:prstGeom>
        </p:spPr>
      </p:pic>
      <p:pic>
        <p:nvPicPr>
          <p:cNvPr id="1028" name="Picture 4" descr="Mê hoặc rừng khộp mùa thay lá - Vĩnh Long On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BÀI HÁT TA ĐI VÀO RỪNG XANH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p:cNvPicPr>
            <a:picLocks noChangeAspect="1"/>
          </p:cNvPicPr>
          <p:nvPr/>
        </p:nvPicPr>
        <p:blipFill>
          <a:blip r:embed="rId2"/>
          <a:stretch>
            <a:fillRect/>
          </a:stretch>
        </p:blipFill>
        <p:spPr>
          <a:xfrm>
            <a:off x="37355" y="3295361"/>
            <a:ext cx="3397771" cy="3631252"/>
          </a:xfrm>
          <a:prstGeom prst="rect">
            <a:avLst/>
          </a:prstGeom>
        </p:spPr>
      </p:pic>
      <p:sp>
        <p:nvSpPr>
          <p:cNvPr id="4" name="TextBox 3"/>
          <p:cNvSpPr txBox="1"/>
          <p:nvPr/>
        </p:nvSpPr>
        <p:spPr>
          <a:xfrm>
            <a:off x="3435127" y="2228671"/>
            <a:ext cx="7568154" cy="3046988"/>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en-US" sz="4800" b="1" i="0" u="none" strike="noStrike" kern="0" cap="none" spc="0" normalizeH="0" baseline="0" noProof="0" dirty="0" err="1">
                <a:ln>
                  <a:noFill/>
                </a:ln>
                <a:solidFill>
                  <a:srgbClr val="0070C0"/>
                </a:solidFill>
                <a:effectLst/>
                <a:uLnTx/>
                <a:uFillTx/>
                <a:latin typeface="Calibri" panose="020F0502020204030204"/>
                <a:cs typeface="Arial" panose="020B0604020202020204"/>
                <a:sym typeface="Arial" panose="020B0604020202020204"/>
              </a:rPr>
              <a:t>Mang</a:t>
            </a:r>
            <a:r>
              <a:rPr kumimoji="0" lang="en-US" sz="4800" b="1" i="0" u="none" strike="noStrike" kern="0" cap="none" spc="0" normalizeH="0" baseline="0" noProof="0" dirty="0">
                <a:ln>
                  <a:noFill/>
                </a:ln>
                <a:solidFill>
                  <a:srgbClr val="0070C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baseline="0" noProof="0" dirty="0" err="1">
                <a:ln>
                  <a:noFill/>
                </a:ln>
                <a:solidFill>
                  <a:srgbClr val="0070C0"/>
                </a:solidFill>
                <a:effectLst/>
                <a:uLnTx/>
                <a:uFillTx/>
                <a:latin typeface="Calibri" panose="020F0502020204030204"/>
                <a:cs typeface="Arial" panose="020B0604020202020204"/>
                <a:sym typeface="Arial" panose="020B0604020202020204"/>
              </a:rPr>
              <a:t>hoẵng</a:t>
            </a:r>
            <a:r>
              <a:rPr kumimoji="0" lang="en-US" sz="4800" b="1" i="0" u="none" strike="noStrike" kern="0" cap="none" spc="0" normalizeH="0" baseline="0" noProof="0" dirty="0">
                <a:ln>
                  <a:noFill/>
                </a:ln>
                <a:solidFill>
                  <a:srgbClr val="0070C0"/>
                </a:solidFill>
                <a:effectLst/>
                <a:uLnTx/>
                <a:uFillTx/>
                <a:latin typeface="Calibri" panose="020F0502020204030204"/>
                <a:cs typeface="Arial" panose="020B0604020202020204"/>
                <a:sym typeface="Arial" panose="020B0604020202020204"/>
              </a:rPr>
              <a:t>)</a:t>
            </a:r>
            <a:r>
              <a:rPr kumimoji="0" lang="vi-VN" sz="4800" b="1" i="0" u="none" strike="noStrike" kern="0" cap="none" spc="0" normalizeH="0" baseline="0" noProof="0" dirty="0">
                <a:ln>
                  <a:noFill/>
                </a:ln>
                <a:solidFill>
                  <a:srgbClr val="0070C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baseline="0" noProof="0" dirty="0" err="1">
                <a:ln>
                  <a:noFill/>
                </a:ln>
                <a:solidFill>
                  <a:srgbClr val="FF0000"/>
                </a:solidFill>
                <a:effectLst/>
                <a:uLnTx/>
                <a:uFillTx/>
                <a:latin typeface="Calibri" panose="020F0502020204030204"/>
                <a:cs typeface="Arial" panose="020B0604020202020204"/>
                <a:sym typeface="Arial" panose="020B0604020202020204"/>
              </a:rPr>
              <a:t>loài</a:t>
            </a:r>
            <a:r>
              <a:rPr kumimoji="0" lang="en-US" sz="4800" b="1" i="0" u="none" strike="noStrike" kern="0" cap="none" spc="0" normalizeH="0" noProof="0" dirty="0">
                <a:ln>
                  <a:noFill/>
                </a:ln>
                <a:solidFill>
                  <a:srgbClr val="FF000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panose="020B0604020202020204"/>
                <a:sym typeface="Arial" panose="020B0604020202020204"/>
              </a:rPr>
              <a:t>thú</a:t>
            </a:r>
            <a:r>
              <a:rPr kumimoji="0" lang="en-US" sz="4800" b="1" i="0" u="none" strike="noStrike" kern="0" cap="none" spc="0" normalizeH="0" noProof="0" dirty="0">
                <a:ln>
                  <a:noFill/>
                </a:ln>
                <a:solidFill>
                  <a:srgbClr val="FF000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panose="020B0604020202020204"/>
                <a:sym typeface="Arial" panose="020B0604020202020204"/>
              </a:rPr>
              <a:t>cùng</a:t>
            </a:r>
            <a:r>
              <a:rPr kumimoji="0" lang="en-US" sz="4800" b="1" i="0" u="none" strike="noStrike" kern="0" cap="none" spc="0" normalizeH="0" noProof="0" dirty="0">
                <a:ln>
                  <a:noFill/>
                </a:ln>
                <a:solidFill>
                  <a:srgbClr val="FF000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panose="020B0604020202020204"/>
                <a:sym typeface="Arial" panose="020B0604020202020204"/>
              </a:rPr>
              <a:t>họ</a:t>
            </a:r>
            <a:r>
              <a:rPr kumimoji="0" lang="en-US" sz="4800" b="1" i="0" u="none" strike="noStrike" kern="0" cap="none" spc="0" normalizeH="0" noProof="0" dirty="0">
                <a:ln>
                  <a:noFill/>
                </a:ln>
                <a:solidFill>
                  <a:srgbClr val="FF000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panose="020B0604020202020204"/>
                <a:sym typeface="Arial" panose="020B0604020202020204"/>
              </a:rPr>
              <a:t>với</a:t>
            </a:r>
            <a:r>
              <a:rPr kumimoji="0" lang="en-US" sz="4800" b="1" i="0" u="none" strike="noStrike" kern="0" cap="none" spc="0" normalizeH="0" noProof="0" dirty="0">
                <a:ln>
                  <a:noFill/>
                </a:ln>
                <a:solidFill>
                  <a:srgbClr val="FF000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panose="020B0604020202020204"/>
                <a:sym typeface="Arial" panose="020B0604020202020204"/>
              </a:rPr>
              <a:t>hươu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nai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sừng</a:t>
            </a:r>
            <a:r>
              <a:rPr lang="en-US" sz="4800" b="1" dirty="0">
                <a:solidFill>
                  <a:srgbClr val="FF0000"/>
                </a:solidFill>
                <a:latin typeface="Calibri" panose="020F0502020204030204"/>
              </a:rPr>
              <a:t> nhỏ, </a:t>
            </a:r>
            <a:r>
              <a:rPr lang="en-US" sz="4800" b="1" dirty="0" err="1">
                <a:solidFill>
                  <a:srgbClr val="FF0000"/>
                </a:solidFill>
                <a:latin typeface="Calibri" panose="020F0502020204030204"/>
              </a:rPr>
              <a:t>có</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hai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nhánh</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lông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màu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vàng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đỏ</a:t>
            </a:r>
            <a:r>
              <a:rPr lang="en-US" sz="4800" b="1" dirty="0">
                <a:solidFill>
                  <a:srgbClr val="FF0000"/>
                </a:solidFill>
                <a:latin typeface="Calibri" panose="020F0502020204030204"/>
              </a:rPr>
              <a:t>.</a:t>
            </a:r>
            <a:endParaRPr kumimoji="0" lang="vi-VN" sz="4800" b="1" i="0" u="none" strike="noStrike" kern="0" cap="none" spc="0" normalizeH="0" baseline="0" noProof="0" dirty="0">
              <a:ln>
                <a:noFill/>
              </a:ln>
              <a:solidFill>
                <a:srgbClr val="FF0000"/>
              </a:solidFill>
              <a:effectLst/>
              <a:uLnTx/>
              <a:uFillTx/>
              <a:latin typeface="Calibri" panose="020F0502020204030204"/>
              <a:cs typeface="Arial" panose="020B0604020202020204"/>
              <a:sym typeface="Arial" panose="020B0604020202020204"/>
            </a:endParaRPr>
          </a:p>
        </p:txBody>
      </p:sp>
      <p:pic>
        <p:nvPicPr>
          <p:cNvPr id="5" name="Picture 4"/>
          <p:cNvPicPr>
            <a:picLocks noChangeAspect="1"/>
          </p:cNvPicPr>
          <p:nvPr/>
        </p:nvPicPr>
        <p:blipFill>
          <a:blip r:embed="rId3"/>
          <a:stretch>
            <a:fillRect/>
          </a:stretch>
        </p:blipFill>
        <p:spPr>
          <a:xfrm>
            <a:off x="1632649" y="780117"/>
            <a:ext cx="9925148" cy="1268078"/>
          </a:xfrm>
          <a:prstGeom prst="rect">
            <a:avLst/>
          </a:prstGeom>
        </p:spPr>
      </p:pic>
      <p:pic>
        <p:nvPicPr>
          <p:cNvPr id="2050" name="Picture 2" descr="Mang (thú) – Wikipedia tiếng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323381"/>
            <a:ext cx="10987789" cy="1515579"/>
          </a:xfrm>
          <a:prstGeom prst="rect">
            <a:avLst/>
          </a:prstGeom>
        </p:spPr>
      </p:pic>
      <p:pic>
        <p:nvPicPr>
          <p:cNvPr id="3" name="Picture 4" descr="Clip nghệ thuật số - hình mẫu phim hoạt hình số 1 png tải về - Miễn phí  trong suốt điện Thoại Di động Phụ Kiện png Tải về."/>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46434" y="397141"/>
            <a:ext cx="10032766" cy="1077218"/>
          </a:xfrm>
          <a:prstGeom prst="rect">
            <a:avLst/>
          </a:prstGeom>
          <a:noFill/>
        </p:spPr>
        <p:txBody>
          <a:bodyPr wrap="square" rtlCol="0">
            <a:spAutoFit/>
          </a:bodyPr>
          <a:lstStyle/>
          <a:p>
            <a:pPr algn="just"/>
            <a:r>
              <a:rPr lang="vi-VN" sz="3200" b="1" dirty="0">
                <a:latin typeface="Calibri" panose="020F0502020204030204" pitchFamily="34" charset="0"/>
                <a:cs typeface="Calibri" panose="020F0502020204030204" pitchFamily="34" charset="0"/>
              </a:rPr>
              <a:t>Vì sao những người đi rừng có cảm giác đi lạc vào kinh đô của vương quốc những người tí hon?</a:t>
            </a:r>
          </a:p>
        </p:txBody>
      </p:sp>
      <p:sp>
        <p:nvSpPr>
          <p:cNvPr id="29" name="TextBox 28"/>
          <p:cNvSpPr txBox="1"/>
          <p:nvPr/>
        </p:nvSpPr>
        <p:spPr>
          <a:xfrm>
            <a:off x="1107440" y="1889760"/>
            <a:ext cx="6248400" cy="3970318"/>
          </a:xfrm>
          <a:prstGeom prst="rect">
            <a:avLst/>
          </a:prstGeom>
          <a:noFill/>
        </p:spPr>
        <p:txBody>
          <a:bodyPr wrap="square" rtlCol="0">
            <a:spAutoFit/>
          </a:bodyPr>
          <a:lstStyle/>
          <a:p>
            <a:pPr algn="just" rtl="0">
              <a:spcBef>
                <a:spcPts val="0"/>
              </a:spcBef>
              <a:spcAft>
                <a:spcPts val="500"/>
              </a:spcAft>
            </a:pPr>
            <a:r>
              <a:rPr lang="en-US" sz="2800" b="1" dirty="0">
                <a:solidFill>
                  <a:srgbClr val="FF0000"/>
                </a:solidFill>
                <a:latin typeface="Calibri" panose="020F0502020204030204" pitchFamily="34" charset="0"/>
                <a:cs typeface="Calibri" panose="020F0502020204030204" pitchFamily="34" charset="0"/>
              </a:rPr>
              <a:t>   N</a:t>
            </a:r>
            <a:r>
              <a:rPr lang="vi-VN" sz="2800" b="1" i="0" u="none" strike="noStrike" dirty="0">
                <a:solidFill>
                  <a:srgbClr val="FF0000"/>
                </a:solidFill>
                <a:effectLst/>
                <a:latin typeface="Calibri" panose="020F0502020204030204" pitchFamily="34" charset="0"/>
                <a:cs typeface="Calibri" panose="020F0502020204030204" pitchFamily="34" charset="0"/>
              </a:rPr>
              <a:t>hân vật tôi bị cuốn hút bởi những cây nấm trong rừng, những cây nấm to khác thường (bằng cái ấm tích). Những vạt nấm dại đủ màu sắc rực rỡ, hình dáng của những cây nấm trông như những đền đài, miếu mạo, lâu đài, cung điện... của người tí hon. Nhân vật tôi bỗng dưng trở thành “người khổng lồ” ở vương quốc ấy.</a:t>
            </a:r>
            <a:endParaRPr lang="vi-VN" sz="2000" b="1" dirty="0">
              <a:solidFill>
                <a:srgbClr val="FF0000"/>
              </a:solidFill>
              <a:effectLst/>
              <a:latin typeface="Calibri" panose="020F0502020204030204" pitchFamily="34" charset="0"/>
              <a:cs typeface="Calibri" panose="020F0502020204030204" pitchFamily="34" charset="0"/>
            </a:endParaRPr>
          </a:p>
        </p:txBody>
      </p:sp>
      <p:pic>
        <p:nvPicPr>
          <p:cNvPr id="30" name="Picture 29" descr="A red and white mushrooms with white dots&#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3688" y="2275841"/>
            <a:ext cx="4407242" cy="448056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30" y="173355"/>
            <a:ext cx="10988040" cy="5706110"/>
          </a:xfrm>
          <a:prstGeom prst="rect">
            <a:avLst/>
          </a:prstGeom>
        </p:spPr>
      </p:pic>
      <p:sp>
        <p:nvSpPr>
          <p:cNvPr id="5" name="TextBox 4"/>
          <p:cNvSpPr txBox="1"/>
          <p:nvPr/>
        </p:nvSpPr>
        <p:spPr>
          <a:xfrm>
            <a:off x="1492885" y="1150620"/>
            <a:ext cx="9311005" cy="3228975"/>
          </a:xfrm>
          <a:prstGeom prst="rect">
            <a:avLst/>
          </a:prstGeom>
          <a:noFill/>
        </p:spPr>
        <p:txBody>
          <a:bodyPr wrap="square" rtlCol="0">
            <a:noAutofit/>
          </a:bodyPr>
          <a:lstStyle/>
          <a:p>
            <a:pPr lvl="0" algn="ctr">
              <a:buClrTx/>
              <a:defRPr/>
            </a:pPr>
            <a:r>
              <a:rPr lang="vi-VN" sz="3200" b="1" dirty="0">
                <a:latin typeface="Calibri" panose="020F0502020204030204" pitchFamily="34" charset="0"/>
                <a:cs typeface="Calibri" panose="020F0502020204030204" pitchFamily="34" charset="0"/>
              </a:rPr>
              <a:t>Muông thú trong rừng được miêu tả th</a:t>
            </a:r>
            <a:r>
              <a:rPr lang="en-US" sz="3200" b="1" dirty="0">
                <a:latin typeface="Calibri" panose="020F0502020204030204" pitchFamily="34" charset="0"/>
                <a:cs typeface="Calibri" panose="020F0502020204030204" pitchFamily="34" charset="0"/>
              </a:rPr>
              <a:t>ế</a:t>
            </a:r>
            <a:r>
              <a:rPr lang="vi-VN" sz="3200" b="1" dirty="0">
                <a:latin typeface="Calibri" panose="020F0502020204030204" pitchFamily="34" charset="0"/>
                <a:cs typeface="Calibri" panose="020F0502020204030204" pitchFamily="34" charset="0"/>
              </a:rPr>
              <a:t> nào? </a:t>
            </a:r>
          </a:p>
          <a:p>
            <a:pPr lvl="0" algn="ctr">
              <a:buClrTx/>
              <a:defRPr/>
            </a:pPr>
            <a:r>
              <a:rPr lang="vi-VN" sz="3200" b="1" dirty="0">
                <a:latin typeface="Calibri" panose="020F0502020204030204" pitchFamily="34" charset="0"/>
                <a:cs typeface="Calibri" panose="020F0502020204030204" pitchFamily="34" charset="0"/>
              </a:rPr>
              <a:t>Chi tiết nào cho thấy muông thú trong rừng rất đông?</a:t>
            </a:r>
            <a:r>
              <a:rPr lang="en-US" altLang="vi-VN" sz="3200" b="1" dirty="0">
                <a:latin typeface="Calibri" panose="020F0502020204030204" pitchFamily="34" charset="0"/>
                <a:cs typeface="Calibri" panose="020F0502020204030204" pitchFamily="34" charset="0"/>
              </a:rPr>
              <a:t> </a:t>
            </a:r>
          </a:p>
          <a:p>
            <a:pPr lvl="0" algn="ctr">
              <a:buClrTx/>
              <a:defRPr/>
            </a:pPr>
            <a:r>
              <a:rPr lang="vi-VN" sz="3200" b="1" dirty="0">
                <a:latin typeface="Calibri" panose="020F0502020204030204" pitchFamily="34" charset="0"/>
                <a:cs typeface="Calibri" panose="020F0502020204030204" pitchFamily="34" charset="0"/>
              </a:rPr>
              <a:t>Chi tiết nào cho thấy muông thú trong rừng thoắt ẩn, thoắt hiện?</a:t>
            </a:r>
            <a:r>
              <a:rPr lang="en-US" altLang="vi-VN" sz="3200" b="1" dirty="0">
                <a:latin typeface="Calibri" panose="020F0502020204030204" pitchFamily="34" charset="0"/>
                <a:cs typeface="Calibri" panose="020F0502020204030204" pitchFamily="34" charset="0"/>
              </a:rPr>
              <a:t> </a:t>
            </a:r>
          </a:p>
          <a:p>
            <a:pPr lvl="0" algn="ctr">
              <a:buClrTx/>
              <a:defRPr/>
            </a:pPr>
            <a:r>
              <a:rPr lang="vi-VN" sz="3200" b="1" dirty="0">
                <a:latin typeface="Calibri" panose="020F0502020204030204" pitchFamily="34" charset="0"/>
                <a:cs typeface="Calibri" panose="020F0502020204030204" pitchFamily="34" charset="0"/>
              </a:rPr>
              <a:t>Theo em, sự có mặt của chúng mang lại vẻ đẹp gì cho rừng?</a:t>
            </a:r>
            <a:endParaRPr kumimoji="0" lang="en-US" sz="7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2" descr="Clip nghệ thuật số - số 2 png tải về - Miễn phí trong suốt Khu Vực png Tải  về."/>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385643"/>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
          <p:cNvSpPr txBox="1"/>
          <p:nvPr/>
        </p:nvSpPr>
        <p:spPr>
          <a:xfrm flipH="1">
            <a:off x="2262505" y="1958340"/>
            <a:ext cx="1624965" cy="1556385"/>
          </a:xfrm>
          <a:prstGeom prst="rect">
            <a:avLst/>
          </a:prstGeom>
          <a:noFill/>
        </p:spPr>
        <p:txBody>
          <a:bodyPr wrap="square" rtlCol="0">
            <a:noAutofit/>
          </a:bodyPr>
          <a:lstStyle/>
          <a:p>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594360"/>
          </a:xfrm>
          <a:prstGeom prst="rect">
            <a:avLst/>
          </a:prstGeom>
        </p:spPr>
      </p:pic>
      <p:sp>
        <p:nvSpPr>
          <p:cNvPr id="5" name="TextBox 4"/>
          <p:cNvSpPr txBox="1"/>
          <p:nvPr/>
        </p:nvSpPr>
        <p:spPr>
          <a:xfrm>
            <a:off x="1384263" y="385643"/>
            <a:ext cx="9608857" cy="1077218"/>
          </a:xfrm>
          <a:prstGeom prst="rect">
            <a:avLst/>
          </a:prstGeom>
          <a:noFill/>
        </p:spPr>
        <p:txBody>
          <a:bodyPr wrap="square" rtlCol="0">
            <a:spAutoFit/>
          </a:bodyPr>
          <a:lstStyle/>
          <a:p>
            <a:pPr lvl="0" algn="ctr">
              <a:buClrTx/>
              <a:defRPr/>
            </a:pPr>
            <a:r>
              <a:rPr lang="vi-VN" sz="3200" b="1" dirty="0">
                <a:latin typeface="Calibri" panose="020F0502020204030204" pitchFamily="34" charset="0"/>
                <a:cs typeface="Calibri" panose="020F0502020204030204" pitchFamily="34" charset="0"/>
              </a:rPr>
              <a:t>Muông thú trong rừng được miêu tả th</a:t>
            </a:r>
            <a:r>
              <a:rPr lang="en-US" sz="3200" b="1" dirty="0">
                <a:latin typeface="Calibri" panose="020F0502020204030204" pitchFamily="34" charset="0"/>
                <a:cs typeface="Calibri" panose="020F0502020204030204" pitchFamily="34" charset="0"/>
              </a:rPr>
              <a:t>ế</a:t>
            </a:r>
            <a:r>
              <a:rPr lang="vi-VN" sz="3200" b="1" dirty="0">
                <a:latin typeface="Calibri" panose="020F0502020204030204" pitchFamily="34" charset="0"/>
                <a:cs typeface="Calibri" panose="020F0502020204030204" pitchFamily="34" charset="0"/>
              </a:rPr>
              <a:t> nào? Theo em, sự có mặt của chúng mang lại vẻ đẹp gì cho rừng?</a:t>
            </a:r>
            <a:endParaRPr kumimoji="0" lang="en-US" sz="7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2" descr="Clip nghệ thuật số - số 2 png tải về - Miễn phí trong suốt Khu Vực png Tải  về."/>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194508"/>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75360" y="1889760"/>
            <a:ext cx="6802120" cy="3969385"/>
          </a:xfrm>
          <a:prstGeom prst="rect">
            <a:avLst/>
          </a:prstGeom>
          <a:noFill/>
        </p:spPr>
        <p:txBody>
          <a:bodyPr wrap="square" rtlCol="0">
            <a:spAutoFit/>
          </a:bodyPr>
          <a:lstStyle/>
          <a:p>
            <a:pPr algn="just"/>
            <a:r>
              <a:rPr lang="en-US"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8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Muông thú trong rừng được miêu tả: </a:t>
            </a:r>
            <a:r>
              <a:rPr lang="vi-VN" sz="280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Những con vật thấy người lạ vào rừng, chúng chạy, nhảy, chuyền cành </a:t>
            </a:r>
            <a:r>
              <a:rPr lang="en-US" altLang="vi-VN" sz="280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thoắt ẩn, thoắt hiện</a:t>
            </a:r>
            <a:r>
              <a:rPr lang="vi-VN" sz="280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khiến cây rừng như chuyển động.</a:t>
            </a:r>
            <a:r>
              <a:rPr lang="en-US" altLang="vi-VN" sz="280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800" dirty="0">
                <a:effectLst/>
                <a:latin typeface="Calibri" panose="020F0502020204030204" pitchFamily="34" charset="0"/>
                <a:ea typeface="Cambria" panose="02040503050406030204" pitchFamily="18" charset="0"/>
                <a:cs typeface="Calibri" panose="020F0502020204030204" pitchFamily="34" charset="0"/>
                <a:sym typeface="+mn-ea"/>
              </a:rPr>
              <a:t>Mấy con mang vàng hệt như màu lá đang ăn cỏ non.</a:t>
            </a:r>
            <a:endParaRPr lang="vi-VN" sz="2800" i="0" dirty="0">
              <a:solidFill>
                <a:srgbClr val="000000"/>
              </a:solidFill>
              <a:effectLst/>
              <a:latin typeface="Calibri" panose="020F0502020204030204" pitchFamily="34" charset="0"/>
              <a:ea typeface="Cambria" panose="02040503050406030204" pitchFamily="18" charset="0"/>
              <a:cs typeface="Calibri" panose="020F0502020204030204" pitchFamily="34" charset="0"/>
            </a:endParaRPr>
          </a:p>
          <a:p>
            <a:pPr algn="just"/>
            <a:r>
              <a:rPr lang="vi-VN" sz="2800" b="1" dirty="0">
                <a:latin typeface="Calibri" panose="020F0502020204030204" pitchFamily="34" charset="0"/>
                <a:cs typeface="Calibri" panose="020F0502020204030204" pitchFamily="34" charset="0"/>
                <a:sym typeface="+mn-ea"/>
              </a:rPr>
              <a:t>Chi tiết nào cho thấy muông thú trong rừng rất đông</a:t>
            </a:r>
            <a:r>
              <a:rPr lang="en-US" altLang="vi-VN" sz="2800" b="1" dirty="0">
                <a:latin typeface="Calibri" panose="020F0502020204030204" pitchFamily="34" charset="0"/>
                <a:cs typeface="Calibri" panose="020F0502020204030204" pitchFamily="34" charset="0"/>
                <a:sym typeface="+mn-ea"/>
              </a:rPr>
              <a:t>: </a:t>
            </a:r>
            <a:r>
              <a:rPr lang="vi-VN" sz="28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Chúng tôi đi đến đâu, rừng rào rào chuyển động đến đấy</a:t>
            </a:r>
            <a:r>
              <a:rPr lang="en-US" altLang="vi-VN" sz="28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t>
            </a:r>
          </a:p>
        </p:txBody>
      </p:sp>
      <p:pic>
        <p:nvPicPr>
          <p:cNvPr id="11" name="Picture 10"/>
          <p:cNvPicPr>
            <a:picLocks noChangeAspect="1"/>
          </p:cNvPicPr>
          <p:nvPr/>
        </p:nvPicPr>
        <p:blipFill>
          <a:blip r:embed="rId7"/>
          <a:stretch>
            <a:fillRect/>
          </a:stretch>
        </p:blipFill>
        <p:spPr>
          <a:xfrm>
            <a:off x="7955280" y="2168525"/>
            <a:ext cx="3336925" cy="31623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594360"/>
          </a:xfrm>
          <a:prstGeom prst="rect">
            <a:avLst/>
          </a:prstGeom>
        </p:spPr>
      </p:pic>
      <p:sp>
        <p:nvSpPr>
          <p:cNvPr id="5" name="TextBox 4"/>
          <p:cNvSpPr txBox="1"/>
          <p:nvPr/>
        </p:nvSpPr>
        <p:spPr>
          <a:xfrm>
            <a:off x="1384263" y="385643"/>
            <a:ext cx="9608857" cy="1077218"/>
          </a:xfrm>
          <a:prstGeom prst="rect">
            <a:avLst/>
          </a:prstGeom>
          <a:noFill/>
        </p:spPr>
        <p:txBody>
          <a:bodyPr wrap="square" rtlCol="0">
            <a:spAutoFit/>
          </a:bodyPr>
          <a:lstStyle/>
          <a:p>
            <a:pPr lvl="0" algn="ctr">
              <a:buClrTx/>
              <a:defRPr/>
            </a:pPr>
            <a:r>
              <a:rPr lang="vi-VN" sz="3200" b="1" dirty="0">
                <a:latin typeface="Calibri" panose="020F0502020204030204" pitchFamily="34" charset="0"/>
                <a:cs typeface="Calibri" panose="020F0502020204030204" pitchFamily="34" charset="0"/>
              </a:rPr>
              <a:t>Muông thú trong rừng được miêu tả th</a:t>
            </a:r>
            <a:r>
              <a:rPr lang="en-US" sz="3200" b="1" dirty="0">
                <a:latin typeface="Calibri" panose="020F0502020204030204" pitchFamily="34" charset="0"/>
                <a:cs typeface="Calibri" panose="020F0502020204030204" pitchFamily="34" charset="0"/>
              </a:rPr>
              <a:t>ế</a:t>
            </a:r>
            <a:r>
              <a:rPr lang="vi-VN" sz="3200" b="1" dirty="0">
                <a:latin typeface="Calibri" panose="020F0502020204030204" pitchFamily="34" charset="0"/>
                <a:cs typeface="Calibri" panose="020F0502020204030204" pitchFamily="34" charset="0"/>
              </a:rPr>
              <a:t> nào? Theo em, sự có mặt của chúng mang lại vẻ đẹp gì cho rừng?</a:t>
            </a:r>
            <a:endParaRPr kumimoji="0" lang="en-US" sz="7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2" descr="Clip nghệ thuật số - số 2 png tải về - Miễn phí trong suốt Khu Vực png Tải  về."/>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75360" y="1857375"/>
            <a:ext cx="6299200" cy="2676525"/>
          </a:xfrm>
          <a:prstGeom prst="rect">
            <a:avLst/>
          </a:prstGeom>
          <a:noFill/>
        </p:spPr>
        <p:txBody>
          <a:bodyPr wrap="square" rtlCol="0">
            <a:spAutoFit/>
          </a:bodyPr>
          <a:lstStyle/>
          <a:p>
            <a:pPr algn="just"/>
            <a:r>
              <a:rPr lang="en-US"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800" b="1" dirty="0">
                <a:latin typeface="Calibri" panose="020F0502020204030204" pitchFamily="34" charset="0"/>
                <a:cs typeface="Calibri" panose="020F0502020204030204" pitchFamily="34" charset="0"/>
                <a:sym typeface="+mn-ea"/>
              </a:rPr>
              <a:t>Chi tiết nào cho thấy muông thú trong rừng thoắt ẩn, thoắt hiện</a:t>
            </a:r>
            <a:r>
              <a:rPr lang="vi-VN" sz="28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8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Những con vượn bạc má ôm con gọn ghẽ chuyền nhanh như tia chớp. Những con chồn sóc với chùm lông đuôi to đẹp vút qua không kịp đưa mắt nhìn theo. </a:t>
            </a:r>
            <a:endParaRPr lang="en-US" sz="2800" dirty="0">
              <a:latin typeface="Calibri" panose="020F0502020204030204" pitchFamily="34" charset="0"/>
              <a:ea typeface="Cambria" panose="02040503050406030204" pitchFamily="18" charset="0"/>
              <a:cs typeface="Calibri" panose="020F0502020204030204" pitchFamily="34" charset="0"/>
            </a:endParaRPr>
          </a:p>
        </p:txBody>
      </p:sp>
      <p:pic>
        <p:nvPicPr>
          <p:cNvPr id="11" name="Picture 10"/>
          <p:cNvPicPr>
            <a:picLocks noChangeAspect="1"/>
          </p:cNvPicPr>
          <p:nvPr/>
        </p:nvPicPr>
        <p:blipFill>
          <a:blip r:embed="rId7"/>
          <a:stretch>
            <a:fillRect/>
          </a:stretch>
        </p:blipFill>
        <p:spPr>
          <a:xfrm>
            <a:off x="7463155" y="2535237"/>
            <a:ext cx="3829050" cy="1685925"/>
          </a:xfrm>
          <a:prstGeom prst="rect">
            <a:avLst/>
          </a:prstGeom>
        </p:spPr>
      </p:pic>
      <p:sp>
        <p:nvSpPr>
          <p:cNvPr id="12" name="TextBox 11"/>
          <p:cNvSpPr txBox="1"/>
          <p:nvPr/>
        </p:nvSpPr>
        <p:spPr>
          <a:xfrm>
            <a:off x="1066800" y="4409440"/>
            <a:ext cx="9276080" cy="1077218"/>
          </a:xfrm>
          <a:prstGeom prst="rect">
            <a:avLst/>
          </a:prstGeom>
          <a:noFill/>
        </p:spPr>
        <p:txBody>
          <a:bodyPr wrap="square" rtlCol="0">
            <a:spAutoFit/>
          </a:bodyPr>
          <a:lstStyle/>
          <a:p>
            <a:pPr algn="just"/>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=&gt;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Muông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thú</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thoắt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ẩn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thoắt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hiện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làm</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cho</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cảnh</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rừng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thêm</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sống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động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bất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ngờ</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bí</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ẩn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3" name="TextBox 2"/>
          <p:cNvSpPr txBox="1"/>
          <p:nvPr/>
        </p:nvSpPr>
        <p:spPr>
          <a:xfrm>
            <a:off x="1252183" y="336650"/>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Vì sao cảnh vật rừng khộp được gọi là “giang sơn vàng rợi"?</a:t>
            </a:r>
          </a:p>
        </p:txBody>
      </p:sp>
      <p:pic>
        <p:nvPicPr>
          <p:cNvPr id="4" name="Picture 2" descr="Mua Miếng Sứ Trang Trí In Hình Những Con Số Ngộ Nghĩnh Đáng Yêu - Mẫu008 |  Tiki"/>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a:fillRect/>
          </a:stretch>
        </p:blipFill>
        <p:spPr bwMode="auto">
          <a:xfrm>
            <a:off x="0" y="334843"/>
            <a:ext cx="1657192" cy="19228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p:cNvSpPr/>
          <p:nvPr/>
        </p:nvSpPr>
        <p:spPr>
          <a:xfrm>
            <a:off x="670560" y="2251711"/>
            <a:ext cx="11013440" cy="4453890"/>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ysClr val="windowText" lastClr="000000"/>
                </a:solidFill>
                <a:latin typeface="Calibri" panose="020F0502020204030204"/>
              </a:rPr>
              <a:t>   </a:t>
            </a:r>
            <a:r>
              <a:rPr lang="vi-VN" sz="3200" dirty="0">
                <a:solidFill>
                  <a:sysClr val="windowText" lastClr="000000"/>
                </a:solidFill>
                <a:latin typeface="Calibri" panose="020F0502020204030204"/>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p>
          <a:p>
            <a:pPr lvl="0" algn="just">
              <a:defRPr/>
            </a:pPr>
            <a:r>
              <a:rPr lang="vi-VN" sz="3200" dirty="0">
                <a:solidFill>
                  <a:sysClr val="windowText" lastClr="000000"/>
                </a:solidFill>
                <a:latin typeface="Calibri" panose="020F0502020204030204"/>
              </a:rPr>
              <a:t>   Tôi có cảm giác mình lạc vào một thế giới thần bí.</a:t>
            </a:r>
          </a:p>
        </p:txBody>
      </p:sp>
      <p:sp>
        <p:nvSpPr>
          <p:cNvPr id="9" name="Rectangle 8"/>
          <p:cNvSpPr/>
          <p:nvPr/>
        </p:nvSpPr>
        <p:spPr>
          <a:xfrm>
            <a:off x="2753360" y="3484880"/>
            <a:ext cx="184912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p:cNvSpPr/>
          <p:nvPr/>
        </p:nvSpPr>
        <p:spPr>
          <a:xfrm>
            <a:off x="975360" y="4003040"/>
            <a:ext cx="324104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p:cNvSpPr/>
          <p:nvPr/>
        </p:nvSpPr>
        <p:spPr>
          <a:xfrm>
            <a:off x="4297680" y="4003040"/>
            <a:ext cx="338328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p:cNvSpPr/>
          <p:nvPr/>
        </p:nvSpPr>
        <p:spPr>
          <a:xfrm>
            <a:off x="2976880" y="4541520"/>
            <a:ext cx="397256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p:cNvSpPr/>
          <p:nvPr/>
        </p:nvSpPr>
        <p:spPr>
          <a:xfrm>
            <a:off x="955040" y="5069840"/>
            <a:ext cx="397256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Box 16"/>
          <p:cNvSpPr txBox="1"/>
          <p:nvPr/>
        </p:nvSpPr>
        <p:spPr>
          <a:xfrm>
            <a:off x="1158240" y="2712720"/>
            <a:ext cx="10129520" cy="2862322"/>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Nơi đây được gọi là “giang sơn vàng rợi” vì có sự cộng hưởng (kết hợp, tụ hội) của nhiều sắc vàng trong một không gian rộng lớn: lá vàng trên cây, lá vàng rụng dưới gốc, những con mang có bộ lông vàng nâu quyện hoà với ánh nắng vàng,...</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arn(inVertical)">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8" grpId="1" animBg="1"/>
      <p:bldP spid="9" grpId="0" animBg="1"/>
      <p:bldP spid="9" grpId="1" animBg="1"/>
      <p:bldP spid="11" grpId="0" animBg="1"/>
      <p:bldP spid="11" grpId="1" animBg="1"/>
      <p:bldP spid="12" grpId="0" animBg="1"/>
      <p:bldP spid="12" grpId="1" animBg="1"/>
      <p:bldP spid="15" grpId="0" animBg="1"/>
      <p:bldP spid="15" grpId="1" animBg="1"/>
      <p:bldP spid="16" grpId="0" animBg="1"/>
      <p:bldP spid="16" grpId="1"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3" name="TextBox 2"/>
          <p:cNvSpPr txBox="1"/>
          <p:nvPr/>
        </p:nvSpPr>
        <p:spPr>
          <a:xfrm>
            <a:off x="1288130" y="391341"/>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Dựa vào nội dung đã tìm hiểu, em hãy đặt tên cho mỗi đoạn trong bài.</a:t>
            </a:r>
            <a:endParaRPr lang="en-US" sz="3600" b="1" dirty="0">
              <a:latin typeface="Calibri" panose="020F0502020204030204" pitchFamily="34" charset="0"/>
              <a:cs typeface="Calibri" panose="020F0502020204030204" pitchFamily="34" charset="0"/>
            </a:endParaRPr>
          </a:p>
        </p:txBody>
      </p:sp>
      <p:pic>
        <p:nvPicPr>
          <p:cNvPr id="4" name="Picture 2" descr="Bài Không Tên Số 4 🕊 - Song Lyrics and Music by Tone Nữ / 🎻 Vũ Thành An /  Bài Không Tên Số 4 arranged by 166NhaUyen on Smule Social Singing app"/>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21714" y="354920"/>
            <a:ext cx="1351486" cy="13514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10"/>
          <p:cNvGraphicFramePr>
            <a:graphicFrameLocks noGrp="1"/>
          </p:cNvGraphicFramePr>
          <p:nvPr/>
        </p:nvGraphicFramePr>
        <p:xfrm>
          <a:off x="1838960" y="2040466"/>
          <a:ext cx="9113520" cy="3191932"/>
        </p:xfrm>
        <a:graphic>
          <a:graphicData uri="http://schemas.openxmlformats.org/drawingml/2006/table">
            <a:tbl>
              <a:tblPr firstRow="1" bandRow="1">
                <a:tableStyleId>{5C22544A-7EE6-4342-B048-85BDC9FD1C3A}</a:tableStyleId>
              </a:tblPr>
              <a:tblGrid>
                <a:gridCol w="1764601">
                  <a:extLst>
                    <a:ext uri="{9D8B030D-6E8A-4147-A177-3AD203B41FA5}">
                      <a16:colId xmlns:a16="http://schemas.microsoft.com/office/drawing/2014/main" val="20000"/>
                    </a:ext>
                  </a:extLst>
                </a:gridCol>
                <a:gridCol w="7348919">
                  <a:extLst>
                    <a:ext uri="{9D8B030D-6E8A-4147-A177-3AD203B41FA5}">
                      <a16:colId xmlns:a16="http://schemas.microsoft.com/office/drawing/2014/main" val="20001"/>
                    </a:ext>
                  </a:extLst>
                </a:gridCol>
              </a:tblGrid>
              <a:tr h="797983">
                <a:tc>
                  <a:txBody>
                    <a:bodyPr/>
                    <a:lstStyle/>
                    <a:p>
                      <a:pPr algn="ctr"/>
                      <a:r>
                        <a:rPr lang="en-US" sz="3600" dirty="0" err="1">
                          <a:solidFill>
                            <a:srgbClr val="002060"/>
                          </a:solidFill>
                          <a:latin typeface="Calibri" panose="020F0502020204030204" pitchFamily="34" charset="0"/>
                          <a:cs typeface="Calibri" panose="020F0502020204030204" pitchFamily="34" charset="0"/>
                        </a:rPr>
                        <a:t>Đoạn</a:t>
                      </a:r>
                      <a:endParaRPr lang="en-US" sz="36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600" dirty="0" err="1">
                          <a:solidFill>
                            <a:srgbClr val="002060"/>
                          </a:solidFill>
                          <a:latin typeface="Calibri" panose="020F0502020204030204" pitchFamily="34" charset="0"/>
                          <a:cs typeface="Calibri" panose="020F0502020204030204" pitchFamily="34" charset="0"/>
                        </a:rPr>
                        <a:t>Đặt</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tên</a:t>
                      </a:r>
                      <a:endParaRPr lang="en-US" sz="36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797983">
                <a:tc>
                  <a:txBody>
                    <a:bodyPr/>
                    <a:lstStyle/>
                    <a:p>
                      <a:pPr algn="ctr"/>
                      <a:r>
                        <a:rPr lang="en-US" sz="3200" dirty="0">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97983">
                <a:tc>
                  <a:txBody>
                    <a:bodyPr/>
                    <a:lstStyle/>
                    <a:p>
                      <a:pPr algn="ctr"/>
                      <a:r>
                        <a:rPr lang="en-US" sz="3200" dirty="0">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97983">
                <a:tc>
                  <a:txBody>
                    <a:bodyPr/>
                    <a:lstStyle/>
                    <a:p>
                      <a:pPr algn="ctr"/>
                      <a:r>
                        <a:rPr lang="en-US" sz="3200" dirty="0">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1" name="TextBox 10"/>
          <p:cNvSpPr txBox="1"/>
          <p:nvPr/>
        </p:nvSpPr>
        <p:spPr>
          <a:xfrm>
            <a:off x="3647440" y="296672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Những cây nấm rừng/ Thành</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phố</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nấm/</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Vương quốc tí hon...</a:t>
            </a:r>
          </a:p>
        </p:txBody>
      </p:sp>
      <p:sp>
        <p:nvSpPr>
          <p:cNvPr id="12" name="TextBox 11"/>
          <p:cNvSpPr txBox="1"/>
          <p:nvPr/>
        </p:nvSpPr>
        <p:spPr>
          <a:xfrm>
            <a:off x="3799840" y="374904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Muông thú trong rừng/</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Nhịp sống rừng xanh/</a:t>
            </a:r>
          </a:p>
        </p:txBody>
      </p:sp>
      <p:sp>
        <p:nvSpPr>
          <p:cNvPr id="13" name="TextBox 12"/>
          <p:cNvSpPr txBox="1"/>
          <p:nvPr/>
        </p:nvSpPr>
        <p:spPr>
          <a:xfrm>
            <a:off x="3810000" y="451104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Giang sơn vàng rơi/</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Cánh rừng thơ mộng/...</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aster Bunny Rabbit Sign Background Cartoon Hình minh họa Sẵn có - Tải  xuống Hình ảnh Ngay bây giờ - Thỏ Phục Sinh, Nhìn trộm, Phục sinh - i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751872" y="389898"/>
            <a:ext cx="11239839" cy="1015663"/>
            <a:chOff x="751872" y="389898"/>
            <a:chExt cx="11239839" cy="1015663"/>
          </a:xfrm>
        </p:grpSpPr>
        <p:sp>
          <p:nvSpPr>
            <p:cNvPr id="4" name="Rectangle: Rounded Corners 8"/>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Nội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chính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grpSp>
      <p:sp>
        <p:nvSpPr>
          <p:cNvPr id="7" name="TextBox 6"/>
          <p:cNvSpPr txBox="1"/>
          <p:nvPr/>
        </p:nvSpPr>
        <p:spPr>
          <a:xfrm>
            <a:off x="3813885" y="2602762"/>
            <a:ext cx="6640755" cy="2527935"/>
          </a:xfrm>
          <a:prstGeom prst="rect">
            <a:avLst/>
          </a:prstGeom>
          <a:noFill/>
        </p:spPr>
        <p:txBody>
          <a:bodyPr wrap="square">
            <a:spAutoFit/>
          </a:bodyPr>
          <a:lstStyle/>
          <a:p>
            <a:pPr algn="just">
              <a:lnSpc>
                <a:spcPct val="110000"/>
              </a:lnSpc>
            </a:pPr>
            <a:r>
              <a:rPr lang="en-US" sz="3600" i="1" dirty="0"/>
              <a:t>   </a:t>
            </a:r>
            <a:r>
              <a:rPr lang="vi-VN" sz="3600" i="1" dirty="0"/>
              <a:t>Bài đọc cho thấy vẻ đẹp kì thú của rừng xanh và cảm xúc yêu mến rừng, yêu mến thiên nhiên của tác giả.</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943236" y="0"/>
            <a:ext cx="8590008" cy="6773243"/>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ea typeface="+mn-ea"/>
              <a:cs typeface="+mn-cs"/>
            </a:endParaRPr>
          </a:p>
        </p:txBody>
      </p:sp>
      <p:sp>
        <p:nvSpPr>
          <p:cNvPr id="26" name="Rectangle: Rounded Corners 25"/>
          <p:cNvSpPr/>
          <p:nvPr/>
        </p:nvSpPr>
        <p:spPr>
          <a:xfrm>
            <a:off x="3034406" y="3012598"/>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ea typeface="+mn-ea"/>
              <a:cs typeface="+mn-cs"/>
            </a:endParaRPr>
          </a:p>
        </p:txBody>
      </p:sp>
      <p:pic>
        <p:nvPicPr>
          <p:cNvPr id="2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3463" y="2395881"/>
            <a:ext cx="4176291" cy="949903"/>
          </a:xfrm>
          <a:prstGeom prst="rect">
            <a:avLst/>
          </a:prstGeom>
        </p:spPr>
      </p:pic>
      <p:sp>
        <p:nvSpPr>
          <p:cNvPr id="28" name="TextBox 27"/>
          <p:cNvSpPr txBox="1"/>
          <p:nvPr/>
        </p:nvSpPr>
        <p:spPr>
          <a:xfrm>
            <a:off x="3141788" y="3189643"/>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mn-lt"/>
                <a:ea typeface="+mn-ea"/>
                <a:cs typeface="+mn-cs"/>
              </a:rPr>
              <a:t>1. </a:t>
            </a:r>
            <a:r>
              <a:rPr kumimoji="0" lang="en-US" sz="3200" b="0" i="0" u="none" strike="noStrike" kern="1200" cap="none" spc="0" normalizeH="0" baseline="0" noProof="0" dirty="0" err="1">
                <a:ln>
                  <a:noFill/>
                </a:ln>
                <a:solidFill>
                  <a:prstClr val="black"/>
                </a:solidFill>
                <a:effectLst/>
                <a:uLnTx/>
                <a:uFillTx/>
                <a:latin typeface="+mn-lt"/>
                <a:ea typeface="+mn-ea"/>
                <a:cs typeface="+mn-cs"/>
              </a:rPr>
              <a:t>Đọc</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đúng</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mn-lt"/>
                <a:ea typeface="+mn-ea"/>
                <a:cs typeface="+mn-cs"/>
              </a:rPr>
              <a:t>2. </a:t>
            </a:r>
            <a:r>
              <a:rPr kumimoji="0" lang="en-US" sz="3200" b="0" i="0" u="none" strike="noStrike" kern="1200" cap="none" spc="0" normalizeH="0" baseline="0" noProof="0" dirty="0" err="1">
                <a:ln>
                  <a:noFill/>
                </a:ln>
                <a:solidFill>
                  <a:prstClr val="black"/>
                </a:solidFill>
                <a:effectLst/>
                <a:uLnTx/>
                <a:uFillTx/>
                <a:latin typeface="+mn-lt"/>
                <a:ea typeface="+mn-ea"/>
                <a:cs typeface="+mn-cs"/>
              </a:rPr>
              <a:t>Đọc</a:t>
            </a:r>
            <a:r>
              <a:rPr kumimoji="0" lang="en-US" sz="3200" b="0" i="0" u="none" strike="noStrike" kern="1200" cap="none" spc="0" normalizeH="0" baseline="0" noProof="0" dirty="0">
                <a:ln>
                  <a:noFill/>
                </a:ln>
                <a:solidFill>
                  <a:prstClr val="black"/>
                </a:solidFill>
                <a:effectLst/>
                <a:uLnTx/>
                <a:uFillTx/>
                <a:latin typeface="+mn-lt"/>
                <a:ea typeface="+mn-ea"/>
                <a:cs typeface="+mn-cs"/>
              </a:rPr>
              <a:t> to </a:t>
            </a:r>
            <a:r>
              <a:rPr kumimoji="0" lang="en-US" sz="3200" b="0" i="0" u="none" strike="noStrike" kern="1200" cap="none" spc="0" normalizeH="0" baseline="0" noProof="0" dirty="0" err="1">
                <a:ln>
                  <a:noFill/>
                </a:ln>
                <a:solidFill>
                  <a:prstClr val="black"/>
                </a:solidFill>
                <a:effectLst/>
                <a:uLnTx/>
                <a:uFillTx/>
                <a:latin typeface="+mn-lt"/>
                <a:ea typeface="+mn-ea"/>
                <a:cs typeface="+mn-cs"/>
              </a:rPr>
              <a:t>rõ</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mn-lt"/>
                <a:ea typeface="+mn-ea"/>
                <a:cs typeface="+mn-cs"/>
              </a:rPr>
              <a:t>3. </a:t>
            </a:r>
            <a:r>
              <a:rPr kumimoji="0" lang="en-US" sz="3200" b="0" i="0" u="none" strike="noStrike" kern="1200" cap="none" spc="0" normalizeH="0" baseline="0" noProof="0" dirty="0" err="1">
                <a:ln>
                  <a:noFill/>
                </a:ln>
                <a:solidFill>
                  <a:prstClr val="black"/>
                </a:solidFill>
                <a:effectLst/>
                <a:uLnTx/>
                <a:uFillTx/>
                <a:latin typeface="+mn-lt"/>
                <a:ea typeface="+mn-ea"/>
                <a:cs typeface="+mn-cs"/>
              </a:rPr>
              <a:t>Ngắt</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nghỉ</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đúng</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nhịp</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thơ</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p:txBody>
      </p:sp>
      <p:grpSp>
        <p:nvGrpSpPr>
          <p:cNvPr id="29" name="Group 28"/>
          <p:cNvGrpSpPr/>
          <p:nvPr/>
        </p:nvGrpSpPr>
        <p:grpSpPr>
          <a:xfrm>
            <a:off x="5193273" y="324124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5244073" y="396401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p:cNvGrpSpPr/>
          <p:nvPr/>
        </p:nvGrpSpPr>
        <p:grpSpPr>
          <a:xfrm>
            <a:off x="7681833" y="473244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p:cNvSpPr txBox="1"/>
          <p:nvPr/>
        </p:nvSpPr>
        <p:spPr>
          <a:xfrm>
            <a:off x="4234471" y="2452674"/>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Tiêu</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chí</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đánh</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giá</a:t>
            </a:r>
            <a:endPar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endParaRPr>
          </a:p>
        </p:txBody>
      </p:sp>
      <p:grpSp>
        <p:nvGrpSpPr>
          <p:cNvPr id="2" name="Group 1"/>
          <p:cNvGrpSpPr/>
          <p:nvPr/>
        </p:nvGrpSpPr>
        <p:grpSpPr>
          <a:xfrm>
            <a:off x="174905" y="470968"/>
            <a:ext cx="2752119" cy="1379620"/>
            <a:chOff x="110736" y="276630"/>
            <a:chExt cx="2752119" cy="1379620"/>
          </a:xfrm>
        </p:grpSpPr>
        <p:pic>
          <p:nvPicPr>
            <p:cNvPr id="3"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736" y="276630"/>
              <a:ext cx="2752119" cy="1379620"/>
            </a:xfrm>
            <a:prstGeom prst="rect">
              <a:avLst/>
            </a:prstGeom>
          </p:spPr>
        </p:pic>
        <p:sp>
          <p:nvSpPr>
            <p:cNvPr id="7" name="TextBox 6"/>
            <p:cNvSpPr txBox="1"/>
            <p:nvPr/>
          </p:nvSpPr>
          <p:spPr>
            <a:xfrm>
              <a:off x="352277" y="504775"/>
              <a:ext cx="22690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ED7D31"/>
                  </a:solidFill>
                  <a:effectLst/>
                  <a:uLnTx/>
                  <a:uFillTx/>
                  <a:latin typeface="+mn-lt"/>
                  <a:ea typeface="LNTH-LuoLuoNotangYuanTi 1" pitchFamily="2" charset="-128"/>
                  <a:cs typeface="LNTH-LuoLuoNotangYuanTi 1" pitchFamily="2" charset="-128"/>
                </a:rPr>
                <a:t>Hoạt</a:t>
              </a:r>
              <a:r>
                <a:rPr kumimoji="0" lang="en-US" sz="3600" b="1" i="0" u="none" strike="noStrike" kern="1200" cap="none" spc="0" normalizeH="0" baseline="0" noProof="0" dirty="0">
                  <a:ln>
                    <a:noFill/>
                  </a:ln>
                  <a:solidFill>
                    <a:srgbClr val="ED7D31"/>
                  </a:solidFill>
                  <a:effectLst/>
                  <a:uLnTx/>
                  <a:uFillTx/>
                  <a:latin typeface="+mn-lt"/>
                  <a:ea typeface="LNTH-LuoLuoNotangYuanTi 1" pitchFamily="2" charset="-128"/>
                  <a:cs typeface="LNTH-LuoLuoNotangYuanTi 1" pitchFamily="2" charset="-128"/>
                </a:rPr>
                <a:t> </a:t>
              </a:r>
              <a:r>
                <a:rPr kumimoji="0" lang="en-US" sz="3600" b="1" i="0" u="none" strike="noStrike" kern="1200" cap="none" spc="0" normalizeH="0" baseline="0" noProof="0" dirty="0" err="1">
                  <a:ln>
                    <a:noFill/>
                  </a:ln>
                  <a:solidFill>
                    <a:srgbClr val="ED7D31"/>
                  </a:solidFill>
                  <a:effectLst/>
                  <a:uLnTx/>
                  <a:uFillTx/>
                  <a:latin typeface="+mn-lt"/>
                  <a:ea typeface="LNTH-LuoLuoNotangYuanTi 1" pitchFamily="2" charset="-128"/>
                  <a:cs typeface="LNTH-LuoLuoNotangYuanTi 1" pitchFamily="2" charset="-128"/>
                </a:rPr>
                <a:t>động</a:t>
              </a:r>
              <a:endParaRPr kumimoji="0" lang="en-US" sz="3600" b="1" i="0" u="none" strike="noStrike" kern="1200" cap="none" spc="0" normalizeH="0" baseline="0" noProof="0" dirty="0">
                <a:ln>
                  <a:noFill/>
                </a:ln>
                <a:solidFill>
                  <a:srgbClr val="ED7D31"/>
                </a:solidFill>
                <a:effectLst/>
                <a:uLnTx/>
                <a:uFillTx/>
                <a:latin typeface="+mn-lt"/>
                <a:ea typeface="LNTH-LuoLuoNotangYuanTi 1" pitchFamily="2" charset="-128"/>
                <a:cs typeface="LNTH-LuoLuoNotangYuanTi 1" pitchFamily="2" charset="-128"/>
              </a:endParaRPr>
            </a:p>
          </p:txBody>
        </p:sp>
      </p:grpSp>
      <p:grpSp>
        <p:nvGrpSpPr>
          <p:cNvPr id="9" name="Group 8"/>
          <p:cNvGrpSpPr/>
          <p:nvPr/>
        </p:nvGrpSpPr>
        <p:grpSpPr>
          <a:xfrm>
            <a:off x="3034406" y="588362"/>
            <a:ext cx="9266300" cy="1112863"/>
            <a:chOff x="3036429" y="338052"/>
            <a:chExt cx="9155571" cy="2338043"/>
          </a:xfrm>
        </p:grpSpPr>
        <p:sp>
          <p:nvSpPr>
            <p:cNvPr id="20" name="TextBox 19"/>
            <p:cNvSpPr txBox="1"/>
            <p:nvPr/>
          </p:nvSpPr>
          <p:spPr>
            <a:xfrm>
              <a:off x="3036429" y="348277"/>
              <a:ext cx="9155571" cy="2327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a:ln w="190500">
                    <a:solidFill>
                      <a:prstClr val="white"/>
                    </a:solidFill>
                  </a:ln>
                  <a:solidFill>
                    <a:prstClr val="white"/>
                  </a:solidFill>
                  <a:effectLst/>
                  <a:uLnTx/>
                  <a:uFillTx/>
                  <a:latin typeface="+mn-lt"/>
                  <a:ea typeface="LNTH-LuoLuoNotangYuanTi 1" pitchFamily="2" charset="-128"/>
                  <a:cs typeface="LNTH-LuoLuoNotangYuanTi 1" pitchFamily="2" charset="-128"/>
                </a:rPr>
                <a:t>THI ĐUA ĐỌC TRƯỚC LÓP</a:t>
              </a:r>
            </a:p>
          </p:txBody>
        </p:sp>
        <p:sp>
          <p:nvSpPr>
            <p:cNvPr id="21" name="TextBox 20"/>
            <p:cNvSpPr txBox="1"/>
            <p:nvPr/>
          </p:nvSpPr>
          <p:spPr>
            <a:xfrm>
              <a:off x="3036429" y="338052"/>
              <a:ext cx="9044835" cy="2327818"/>
            </a:xfrm>
            <a:prstGeom prst="rect">
              <a:avLst/>
            </a:prstGeom>
            <a:noFill/>
          </p:spPr>
          <p:txBody>
            <a:bodyPr wrap="square" rtlCol="0">
              <a:spAutoFit/>
              <a:scene3d>
                <a:camera prst="orthographicFront"/>
                <a:lightRig rig="threePt" dir="t"/>
              </a:scene3d>
              <a:sp3d extrusionH="57150">
                <a:bevelT w="69850" h="69850" prst="divot"/>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T</a:t>
              </a:r>
              <a:r>
                <a:rPr kumimoji="0" lang="en-US" sz="6600" b="0"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H</a:t>
              </a:r>
              <a:r>
                <a:rPr kumimoji="0" lang="en-US" sz="6600" b="0"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I </a:t>
              </a:r>
              <a:r>
                <a:rPr kumimoji="0" lang="en-US" sz="6600" b="0" i="0" u="none" strike="noStrike" kern="1200" cap="none" spc="0" normalizeH="0" baseline="0" noProof="0" dirty="0">
                  <a:ln>
                    <a:solidFill>
                      <a:prstClr val="black"/>
                    </a:solidFill>
                  </a:ln>
                  <a:solidFill>
                    <a:srgbClr val="0070C0"/>
                  </a:solidFill>
                  <a:effectLst/>
                  <a:uLnTx/>
                  <a:uFillTx/>
                  <a:latin typeface="+mn-lt"/>
                  <a:ea typeface="LNTH-LuoLuoNotangYuanTi 1" pitchFamily="2" charset="-128"/>
                  <a:cs typeface="LNTH-LuoLuoNotangYuanTi 1" pitchFamily="2" charset="-128"/>
                </a:rPr>
                <a:t>Đ</a:t>
              </a:r>
              <a:r>
                <a:rPr kumimoji="0" lang="en-US" sz="6600" b="0" i="0" u="none" strike="noStrike" kern="1200" cap="none" spc="0" normalizeH="0" baseline="0" noProof="0" dirty="0">
                  <a:ln>
                    <a:solidFill>
                      <a:prstClr val="black"/>
                    </a:solidFill>
                  </a:ln>
                  <a:solidFill>
                    <a:srgbClr val="FFC000"/>
                  </a:solidFill>
                  <a:effectLst/>
                  <a:uLnTx/>
                  <a:uFillTx/>
                  <a:latin typeface="+mn-lt"/>
                  <a:ea typeface="LNTH-LuoLuoNotangYuanTi 1" pitchFamily="2" charset="-128"/>
                  <a:cs typeface="LNTH-LuoLuoNotangYuanTi 1" pitchFamily="2" charset="-128"/>
                </a:rPr>
                <a:t>U</a:t>
              </a:r>
              <a:r>
                <a:rPr kumimoji="0" lang="en-US" sz="6600" b="0"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A Đ</a:t>
              </a:r>
              <a:r>
                <a:rPr kumimoji="0" lang="en-US" sz="6600" b="0" i="0" u="none" strike="noStrike" kern="1200" cap="none" spc="0" normalizeH="0" baseline="0" noProof="0" dirty="0">
                  <a:ln>
                    <a:solidFill>
                      <a:prstClr val="black"/>
                    </a:solidFill>
                  </a:ln>
                  <a:solidFill>
                    <a:srgbClr val="00FF00"/>
                  </a:solidFill>
                  <a:effectLst/>
                  <a:uLnTx/>
                  <a:uFillTx/>
                  <a:latin typeface="+mn-lt"/>
                  <a:ea typeface="LNTH-LuoLuoNotangYuanTi 1" pitchFamily="2" charset="-128"/>
                  <a:cs typeface="LNTH-LuoLuoNotangYuanTi 1" pitchFamily="2" charset="-128"/>
                </a:rPr>
                <a:t>Ọ</a:t>
              </a:r>
              <a:r>
                <a:rPr kumimoji="0" lang="en-US" sz="6600" b="0" i="0" u="none" strike="noStrike" kern="1200" cap="none" spc="0" normalizeH="0" baseline="0" noProof="0" dirty="0">
                  <a:ln>
                    <a:solidFill>
                      <a:prstClr val="black"/>
                    </a:solidFill>
                  </a:ln>
                  <a:solidFill>
                    <a:srgbClr val="ED7D31">
                      <a:lumMod val="60000"/>
                      <a:lumOff val="40000"/>
                    </a:srgbClr>
                  </a:solidFill>
                  <a:effectLst/>
                  <a:uLnTx/>
                  <a:uFillTx/>
                  <a:latin typeface="+mn-lt"/>
                  <a:ea typeface="LNTH-LuoLuoNotangYuanTi 1" pitchFamily="2" charset="-128"/>
                  <a:cs typeface="LNTH-LuoLuoNotangYuanTi 1" pitchFamily="2" charset="-128"/>
                </a:rPr>
                <a:t>C</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 </a:t>
              </a:r>
              <a:r>
                <a:rPr kumimoji="0" lang="en-US" sz="6600" b="0"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T</a:t>
              </a:r>
              <a:r>
                <a:rPr kumimoji="0" lang="en-US" sz="6600" b="0"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R</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Ư</a:t>
              </a:r>
              <a:r>
                <a:rPr kumimoji="0" lang="en-US" sz="6600" b="0"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Ớ</a:t>
              </a:r>
              <a:r>
                <a:rPr kumimoji="0" lang="en-US" sz="6600" b="0" i="0" u="none" strike="noStrike" kern="1200" cap="none" spc="0" normalizeH="0" baseline="0" noProof="0" dirty="0">
                  <a:ln>
                    <a:solidFill>
                      <a:prstClr val="black"/>
                    </a:solidFill>
                  </a:ln>
                  <a:solidFill>
                    <a:srgbClr val="5B9BD5">
                      <a:lumMod val="20000"/>
                      <a:lumOff val="80000"/>
                    </a:srgbClr>
                  </a:solidFill>
                  <a:effectLst/>
                  <a:uLnTx/>
                  <a:uFillTx/>
                  <a:latin typeface="+mn-lt"/>
                  <a:ea typeface="LNTH-LuoLuoNotangYuanTi 1" pitchFamily="2" charset="-128"/>
                  <a:cs typeface="LNTH-LuoLuoNotangYuanTi 1" pitchFamily="2" charset="-128"/>
                </a:rPr>
                <a:t>C </a:t>
              </a:r>
              <a:r>
                <a:rPr kumimoji="0" lang="en-US" sz="6600" b="0" i="0" u="none" strike="noStrike" kern="1200" cap="none" spc="0" normalizeH="0" baseline="0" noProof="0" dirty="0">
                  <a:ln>
                    <a:solidFill>
                      <a:prstClr val="black"/>
                    </a:solidFill>
                  </a:ln>
                  <a:solidFill>
                    <a:srgbClr val="92D050"/>
                  </a:solidFill>
                  <a:effectLst/>
                  <a:uLnTx/>
                  <a:uFillTx/>
                  <a:latin typeface="+mn-lt"/>
                  <a:ea typeface="LNTH-LuoLuoNotangYuanTi 1" pitchFamily="2" charset="-128"/>
                  <a:cs typeface="LNTH-LuoLuoNotangYuanTi 1" pitchFamily="2" charset="-128"/>
                </a:rPr>
                <a:t>L</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Ớ</a:t>
              </a:r>
              <a:r>
                <a:rPr kumimoji="0" lang="en-US" sz="6600" b="0" i="0" u="none" strike="noStrike" kern="1200" cap="none" spc="0" normalizeH="0" baseline="0" noProof="0" dirty="0">
                  <a:ln>
                    <a:solidFill>
                      <a:prstClr val="black"/>
                    </a:solidFill>
                  </a:ln>
                  <a:solidFill>
                    <a:srgbClr val="FEEA7D"/>
                  </a:solidFill>
                  <a:effectLst/>
                  <a:uLnTx/>
                  <a:uFillTx/>
                  <a:latin typeface="+mn-lt"/>
                  <a:ea typeface="LNTH-LuoLuoNotangYuanTi 1" pitchFamily="2" charset="-128"/>
                  <a:cs typeface="LNTH-LuoLuoNotangYuanTi 1" pitchFamily="2" charset="-128"/>
                </a:rPr>
                <a:t>P</a:t>
              </a:r>
              <a:endPar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endParaRPr>
            </a:p>
          </p:txBody>
        </p:sp>
      </p:grpSp>
      <p:pic>
        <p:nvPicPr>
          <p:cNvPr id="45" name="Picture 20"/>
          <p:cNvPicPr>
            <a:picLocks noChangeAspect="1"/>
          </p:cNvPicPr>
          <p:nvPr/>
        </p:nvPicPr>
        <p:blipFill>
          <a:blip r:embed="rId10"/>
          <a:srcRect/>
          <a:stretch>
            <a:fillRect/>
          </a:stretch>
        </p:blipFill>
        <p:spPr>
          <a:xfrm>
            <a:off x="1175776" y="2930596"/>
            <a:ext cx="1497369" cy="3814953"/>
          </a:xfrm>
          <a:prstGeom prst="rect">
            <a:avLst/>
          </a:prstGeom>
        </p:spPr>
      </p:pic>
      <p:pic>
        <p:nvPicPr>
          <p:cNvPr id="46" name="Picture 19"/>
          <p:cNvPicPr>
            <a:picLocks noChangeAspect="1"/>
          </p:cNvPicPr>
          <p:nvPr/>
        </p:nvPicPr>
        <p:blipFill>
          <a:blip r:embed="rId11"/>
          <a:srcRect/>
          <a:stretch>
            <a:fillRect/>
          </a:stretch>
        </p:blipFill>
        <p:spPr>
          <a:xfrm>
            <a:off x="9360878" y="2916828"/>
            <a:ext cx="1815577" cy="384249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7" presetClass="entr" presetSubtype="0"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par>
                                <p:cTn id="16" presetID="12" presetClass="entr" presetSubtype="4" fill="hold" nodeType="withEffect">
                                  <p:stCondLst>
                                    <p:cond delay="150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p:tgtEl>
                                          <p:spTgt spid="27"/>
                                        </p:tgtEl>
                                        <p:attrNameLst>
                                          <p:attrName>ppt_y</p:attrName>
                                        </p:attrNameLst>
                                      </p:cBhvr>
                                      <p:tavLst>
                                        <p:tav tm="0">
                                          <p:val>
                                            <p:strVal val="#ppt_y+#ppt_h*1.125000"/>
                                          </p:val>
                                        </p:tav>
                                        <p:tav tm="100000">
                                          <p:val>
                                            <p:strVal val="#ppt_y"/>
                                          </p:val>
                                        </p:tav>
                                      </p:tavLst>
                                    </p:anim>
                                    <p:animEffect transition="in" filter="wipe(up)">
                                      <p:cBhvr>
                                        <p:cTn id="19" dur="500"/>
                                        <p:tgtEl>
                                          <p:spTgt spid="27"/>
                                        </p:tgtEl>
                                      </p:cBhvr>
                                    </p:animEffect>
                                  </p:childTnLst>
                                </p:cTn>
                              </p:par>
                              <p:par>
                                <p:cTn id="20" presetID="12" presetClass="entr" presetSubtype="4" fill="hold" grpId="0" nodeType="withEffect">
                                  <p:stCondLst>
                                    <p:cond delay="1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p:tgtEl>
                                          <p:spTgt spid="41"/>
                                        </p:tgtEl>
                                        <p:attrNameLst>
                                          <p:attrName>ppt_y</p:attrName>
                                        </p:attrNameLst>
                                      </p:cBhvr>
                                      <p:tavLst>
                                        <p:tav tm="0">
                                          <p:val>
                                            <p:strVal val="#ppt_y+#ppt_h*1.125000"/>
                                          </p:val>
                                        </p:tav>
                                        <p:tav tm="100000">
                                          <p:val>
                                            <p:strVal val="#ppt_y"/>
                                          </p:val>
                                        </p:tav>
                                      </p:tavLst>
                                    </p:anim>
                                    <p:animEffect transition="in" filter="wipe(up)">
                                      <p:cBhvr>
                                        <p:cTn id="23" dur="500"/>
                                        <p:tgtEl>
                                          <p:spTgt spid="41"/>
                                        </p:tgtEl>
                                      </p:cBhvr>
                                    </p:animEffect>
                                  </p:childTnLst>
                                </p:cTn>
                              </p:par>
                              <p:par>
                                <p:cTn id="24" presetID="42" presetClass="entr" presetSubtype="0" fill="hold" grpId="0" nodeType="withEffect">
                                  <p:stCondLst>
                                    <p:cond delay="225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25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25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225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anim calcmode="lin" valueType="num">
                                      <p:cBhvr>
                                        <p:cTn id="42" dur="1000" fill="hold"/>
                                        <p:tgtEl>
                                          <p:spTgt spid="37"/>
                                        </p:tgtEl>
                                        <p:attrNameLst>
                                          <p:attrName>ppt_x</p:attrName>
                                        </p:attrNameLst>
                                      </p:cBhvr>
                                      <p:tavLst>
                                        <p:tav tm="0">
                                          <p:val>
                                            <p:strVal val="#ppt_x"/>
                                          </p:val>
                                        </p:tav>
                                        <p:tav tm="100000">
                                          <p:val>
                                            <p:strVal val="#ppt_x"/>
                                          </p:val>
                                        </p:tav>
                                      </p:tavLst>
                                    </p:anim>
                                    <p:anim calcmode="lin" valueType="num">
                                      <p:cBhvr>
                                        <p:cTn id="4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0395" y="3226748"/>
            <a:ext cx="3397771" cy="3631252"/>
          </a:xfrm>
          <a:prstGeom prst="rect">
            <a:avLst/>
          </a:prstGeom>
        </p:spPr>
      </p:pic>
      <p:sp>
        <p:nvSpPr>
          <p:cNvPr id="2" name="Speech Bubble: Rectangle with Corners Rounded 32"/>
          <p:cNvSpPr/>
          <p:nvPr/>
        </p:nvSpPr>
        <p:spPr>
          <a:xfrm>
            <a:off x="1117601" y="1524000"/>
            <a:ext cx="7579360" cy="1127761"/>
          </a:xfrm>
          <a:prstGeom prst="wedgeRoundRectCallout">
            <a:avLst>
              <a:gd name="adj1" fmla="val -31557"/>
              <a:gd name="adj2" fmla="val 104842"/>
              <a:gd name="adj3" fmla="val 16667"/>
            </a:avLst>
          </a:prstGeom>
          <a:solidFill>
            <a:srgbClr val="CCFFCC"/>
          </a:solidFill>
          <a:ln w="38100">
            <a:solidFill>
              <a:srgbClr val="002060"/>
            </a:solidFill>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Theo em chúng ta cần làm gì để bảo vệ môi trường sống của chúng ta?</a:t>
            </a:r>
            <a:endParaRPr lang="vi-VN" sz="3200" dirty="0">
              <a:solidFill>
                <a:srgbClr val="0070C0"/>
              </a:solidFill>
              <a:latin typeface="Calibri" panose="020F0502020204030204" pitchFamily="34" charset="0"/>
              <a:cs typeface="Calibri" panose="020F0502020204030204" pitchFamily="34" charset="0"/>
            </a:endParaRPr>
          </a:p>
        </p:txBody>
      </p:sp>
      <p:sp>
        <p:nvSpPr>
          <p:cNvPr id="6" name="Rectangle: Rounded Corners 5"/>
          <p:cNvSpPr/>
          <p:nvPr/>
        </p:nvSpPr>
        <p:spPr>
          <a:xfrm>
            <a:off x="4419600" y="3423920"/>
            <a:ext cx="6248400" cy="202184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i="1" kern="0" dirty="0" err="1">
                <a:solidFill>
                  <a:srgbClr val="002060"/>
                </a:solidFill>
                <a:effectLst/>
                <a:latin typeface="Cambria" panose="02040503050406030204" pitchFamily="18" charset="0"/>
                <a:ea typeface="Cambria" panose="02040503050406030204" pitchFamily="18" charset="0"/>
              </a:rPr>
              <a:t>Chúng</a:t>
            </a:r>
            <a:r>
              <a:rPr lang="en-US" sz="2800" i="1" kern="0" dirty="0">
                <a:solidFill>
                  <a:srgbClr val="002060"/>
                </a:solidFill>
                <a:effectLst/>
                <a:latin typeface="Cambria" panose="02040503050406030204" pitchFamily="18" charset="0"/>
                <a:ea typeface="Cambria" panose="02040503050406030204" pitchFamily="18" charset="0"/>
              </a:rPr>
              <a:t> ta </a:t>
            </a:r>
            <a:r>
              <a:rPr lang="en-US" sz="2800" i="1" kern="0" dirty="0" err="1">
                <a:solidFill>
                  <a:srgbClr val="002060"/>
                </a:solidFill>
                <a:effectLst/>
                <a:latin typeface="Cambria" panose="02040503050406030204" pitchFamily="18" charset="0"/>
                <a:ea typeface="Cambria" panose="02040503050406030204" pitchFamily="18" charset="0"/>
              </a:rPr>
              <a:t>cần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phải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tích</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cực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trồng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cây</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không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vứt</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rác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bừa</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bãi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lên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án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các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hành</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động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chặt</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phá</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rừng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hủy</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hoại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môi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trường</a:t>
            </a:r>
            <a:r>
              <a:rPr lang="en-US" sz="2800" i="1" kern="0" dirty="0">
                <a:solidFill>
                  <a:srgbClr val="002060"/>
                </a:solidFill>
                <a:effectLst/>
                <a:latin typeface="Cambria" panose="02040503050406030204" pitchFamily="18" charset="0"/>
                <a:ea typeface="Cambria" panose="02040503050406030204" pitchFamily="18" charset="0"/>
              </a:rPr>
              <a:t>...</a:t>
            </a:r>
            <a:endParaRPr lang="en-US" sz="2000" dirty="0">
              <a:solidFill>
                <a:srgbClr val="002060"/>
              </a:solidFill>
              <a:latin typeface="Cambria" panose="02040503050406030204" pitchFamily="18" charset="0"/>
              <a:ea typeface="Cambria" panose="020405030504060302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p:cNvSpPr/>
          <p:nvPr/>
        </p:nvSpPr>
        <p:spPr>
          <a:xfrm>
            <a:off x="537583" y="139486"/>
            <a:ext cx="11116833" cy="67185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4" name="TextBox 3"/>
          <p:cNvSpPr txBox="1"/>
          <p:nvPr/>
        </p:nvSpPr>
        <p:spPr>
          <a:xfrm>
            <a:off x="537583" y="0"/>
            <a:ext cx="10771810" cy="2554545"/>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B</a:t>
            </a:r>
            <a:r>
              <a:rPr kumimoji="0" lang="en-US" sz="8000" b="1"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Ì</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0070C0"/>
                </a:solidFill>
                <a:effectLst/>
                <a:uLnTx/>
                <a:uFillTx/>
                <a:latin typeface="+mn-lt"/>
                <a:ea typeface="LNTH-LuoLuoNotangYuanTi 1" pitchFamily="2" charset="-128"/>
                <a:cs typeface="LNTH-LuoLuoNotangYuanTi 1" pitchFamily="2" charset="-128"/>
              </a:rPr>
              <a:t>H </a:t>
            </a:r>
            <a:r>
              <a:rPr kumimoji="0" lang="en-US" sz="8000" b="1" i="0" u="none" strike="noStrike" kern="1200" cap="none" spc="0" normalizeH="0" baseline="0" noProof="0" dirty="0">
                <a:ln>
                  <a:solidFill>
                    <a:prstClr val="black"/>
                  </a:solidFill>
                </a:ln>
                <a:solidFill>
                  <a:srgbClr val="FFC000"/>
                </a:solidFill>
                <a:effectLst/>
                <a:uLnTx/>
                <a:uFillTx/>
                <a:latin typeface="+mn-lt"/>
                <a:ea typeface="LNTH-LuoLuoNotangYuanTi 1" pitchFamily="2" charset="-128"/>
                <a:cs typeface="LNTH-LuoLuoNotangYuanTi 1" pitchFamily="2" charset="-128"/>
              </a:rPr>
              <a:t>C</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00FF00"/>
                </a:solidFill>
                <a:effectLst/>
                <a:uLnTx/>
                <a:uFillTx/>
                <a:latin typeface="+mn-lt"/>
                <a:ea typeface="LNTH-LuoLuoNotangYuanTi 1" pitchFamily="2" charset="-128"/>
                <a:cs typeface="LNTH-LuoLuoNotangYuanTi 1" pitchFamily="2" charset="-128"/>
              </a:rPr>
              <a:t>Ọ</a:t>
            </a:r>
            <a:r>
              <a:rPr kumimoji="0" lang="en-US" sz="8000" b="1" i="0" u="none" strike="noStrike" kern="1200" cap="none" spc="0" normalizeH="0" baseline="0" noProof="0" dirty="0">
                <a:ln>
                  <a:solidFill>
                    <a:prstClr val="black"/>
                  </a:solidFill>
                </a:ln>
                <a:solidFill>
                  <a:srgbClr val="ED7D31">
                    <a:lumMod val="60000"/>
                    <a:lumOff val="40000"/>
                  </a:srgbClr>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 </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Ó</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M </a:t>
            </a:r>
            <a:r>
              <a:rPr kumimoji="0" lang="en-US" sz="8000" b="1" i="0" u="none" strike="noStrike" kern="1200" cap="none" spc="0" normalizeH="0" baseline="0" noProof="0" dirty="0">
                <a:ln>
                  <a:solidFill>
                    <a:prstClr val="black"/>
                  </a:solidFill>
                </a:ln>
                <a:solidFill>
                  <a:srgbClr val="5B9BD5">
                    <a:lumMod val="20000"/>
                    <a:lumOff val="80000"/>
                  </a:srgbClr>
                </a:solidFill>
                <a:effectLst/>
                <a:uLnTx/>
                <a:uFillTx/>
                <a:latin typeface="+mn-lt"/>
                <a:ea typeface="LNTH-LuoLuoNotangYuanTi 1" pitchFamily="2" charset="-128"/>
                <a:cs typeface="LNTH-LuoLuoNotangYuanTi 1" pitchFamily="2" charset="-128"/>
              </a:rPr>
              <a:t>Đ</a:t>
            </a:r>
            <a:r>
              <a:rPr kumimoji="0" lang="en-US" sz="8000" b="1" i="0" u="none" strike="noStrike" kern="1200" cap="none" spc="0" normalizeH="0" baseline="0" noProof="0" dirty="0">
                <a:ln>
                  <a:solidFill>
                    <a:prstClr val="black"/>
                  </a:solidFill>
                </a:ln>
                <a:solidFill>
                  <a:srgbClr val="92D050"/>
                </a:solidFill>
                <a:effectLst/>
                <a:uLnTx/>
                <a:uFillTx/>
                <a:latin typeface="+mn-lt"/>
                <a:ea typeface="LNTH-LuoLuoNotangYuanTi 1" pitchFamily="2" charset="-128"/>
                <a:cs typeface="LNTH-LuoLuoNotangYuanTi 1" pitchFamily="2" charset="-128"/>
              </a:rPr>
              <a:t>Ọ</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C </a:t>
            </a:r>
            <a:r>
              <a:rPr kumimoji="0" lang="en-US" sz="8000" b="1" i="0" u="none" strike="noStrike" kern="1200" cap="none" spc="0" normalizeH="0" baseline="0" noProof="0" dirty="0">
                <a:ln>
                  <a:solidFill>
                    <a:prstClr val="black"/>
                  </a:solidFill>
                </a:ln>
                <a:solidFill>
                  <a:srgbClr val="FEEA7D"/>
                </a:solidFill>
                <a:effectLst/>
                <a:uLnTx/>
                <a:uFillTx/>
                <a:latin typeface="+mn-lt"/>
                <a:ea typeface="LNTH-LuoLuoNotangYuanTi 1" pitchFamily="2" charset="-128"/>
                <a:cs typeface="LNTH-LuoLuoNotangYuanTi 1" pitchFamily="2" charset="-128"/>
              </a:rPr>
              <a:t>T</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Ố</a:t>
            </a:r>
            <a:r>
              <a:rPr kumimoji="0" lang="en-US" sz="8000" b="1"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T </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Ấ</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T</a:t>
            </a:r>
            <a:endPar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endParaRPr>
          </a:p>
        </p:txBody>
      </p:sp>
      <p:pic>
        <p:nvPicPr>
          <p:cNvPr id="4098" name="Picture 2" descr="Premium Vector | Cute boy standing on podium as sport competition winner.  championship celebration. flat cartoon desig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150" l="10000" r="90000">
                        <a14:foregroundMark x1="48800" y1="25300" x2="52200" y2="51300"/>
                        <a14:foregroundMark x1="51500" y1="24400" x2="53550" y2="23300"/>
                        <a14:foregroundMark x1="46550" y1="21700" x2="54000" y2="22800"/>
                        <a14:foregroundMark x1="51950" y1="37300" x2="57400" y2="40700"/>
                        <a14:foregroundMark x1="46550" y1="45650" x2="48550" y2="50150"/>
                        <a14:foregroundMark x1="54200" y1="56950" x2="56050" y2="63300"/>
                        <a14:foregroundMark x1="47900" y1="53350" x2="49700" y2="61900"/>
                        <a14:foregroundMark x1="28450" y1="31850" x2="26850" y2="55600"/>
                        <a14:foregroundMark x1="23950" y1="62800" x2="23250" y2="75250"/>
                        <a14:foregroundMark x1="28900" y1="63050" x2="31400" y2="81350"/>
                        <a14:foregroundMark x1="19200" y1="75250" x2="35900" y2="77500"/>
                        <a14:foregroundMark x1="19850" y1="80700" x2="37850" y2="84300"/>
                        <a14:foregroundMark x1="37850" y1="84300" x2="38650" y2="84300"/>
                        <a14:foregroundMark x1="17600" y1="71650" x2="40000" y2="73900"/>
                        <a14:foregroundMark x1="17850" y1="73650" x2="19650" y2="82500"/>
                        <a14:foregroundMark x1="19650" y1="82500" x2="34400" y2="87200"/>
                        <a14:foregroundMark x1="34400" y1="87200" x2="42000" y2="86350"/>
                        <a14:foregroundMark x1="42000" y1="86350" x2="42700" y2="86350"/>
                        <a14:foregroundMark x1="30950" y1="71200" x2="41550" y2="71200"/>
                        <a14:foregroundMark x1="16250" y1="71850" x2="26800" y2="71550"/>
                        <a14:foregroundMark x1="26800" y1="71550" x2="39550" y2="72750"/>
                        <a14:foregroundMark x1="15550" y1="73450" x2="17600" y2="81750"/>
                        <a14:foregroundMark x1="17600" y1="81750" x2="26500" y2="88600"/>
                        <a14:foregroundMark x1="26500" y1="88600" x2="43600" y2="88350"/>
                        <a14:foregroundMark x1="17150" y1="79750" x2="17750" y2="89200"/>
                        <a14:foregroundMark x1="17750" y1="89200" x2="30150" y2="89250"/>
                        <a14:foregroundMark x1="30150" y1="89250" x2="31850" y2="89050"/>
                        <a14:foregroundMark x1="17150" y1="70950" x2="17150" y2="70950"/>
                        <a14:foregroundMark x1="17600" y1="70500" x2="21000" y2="71200"/>
                        <a14:foregroundMark x1="31850" y1="70750" x2="39550" y2="71400"/>
                        <a14:foregroundMark x1="18500" y1="70300" x2="33450" y2="72100"/>
                        <a14:foregroundMark x1="22906" y1="53100" x2="22350" y2="54250"/>
                        <a14:foregroundMark x1="26850" y1="44950" x2="22906" y2="53100"/>
                        <a14:foregroundMark x1="22350" y1="54250" x2="22350" y2="54450"/>
                        <a14:foregroundMark x1="77500" y1="35500" x2="77050" y2="76150"/>
                        <a14:foregroundMark x1="73000" y1="37500" x2="73450" y2="59650"/>
                        <a14:foregroundMark x1="63700" y1="41350" x2="69150" y2="48600"/>
                        <a14:foregroundMark x1="80450" y1="49950" x2="87550" y2="46500"/>
                        <a14:foregroundMark x1="87550" y1="46500" x2="89000" y2="44950"/>
                        <a14:foregroundMark x1="72050" y1="69150" x2="71850" y2="84050"/>
                        <a14:foregroundMark x1="66650" y1="80000" x2="81700" y2="80700"/>
                        <a14:foregroundMark x1="81700" y1="80700" x2="82900" y2="80450"/>
                        <a14:foregroundMark x1="44950" y1="36150" x2="47200" y2="44750"/>
                        <a14:foregroundMark x1="47200" y1="44750" x2="47450" y2="44950"/>
                        <a14:foregroundMark x1="44500" y1="40700" x2="44950" y2="48150"/>
                        <a14:foregroundMark x1="20550" y1="54250" x2="20550" y2="54250"/>
                        <a14:foregroundMark x1="33900" y1="53100" x2="33900" y2="53100"/>
                        <a14:foregroundMark x1="15800" y1="84950" x2="14650" y2="90150"/>
                        <a14:backgroundMark x1="22150" y1="53100" x2="22150" y2="53100"/>
                        <a14:backgroundMark x1="31600" y1="53350" x2="31600" y2="53350"/>
                        <a14:backgroundMark x1="26200" y1="69150" x2="26200" y2="69150"/>
                        <a14:backgroundMark x1="51500" y1="59450" x2="51500" y2="59450"/>
                        <a14:backgroundMark x1="73000" y1="72100" x2="73650" y2="72550"/>
                      </a14:backgroundRemoval>
                    </a14:imgEffect>
                  </a14:imgLayer>
                </a14:imgProps>
              </a:ext>
              <a:ext uri="{28A0092B-C50C-407E-A947-70E740481C1C}">
                <a14:useLocalDpi xmlns:a14="http://schemas.microsoft.com/office/drawing/2010/main" val="0"/>
              </a:ext>
            </a:extLst>
          </a:blip>
          <a:srcRect l="8569" t="15368" r="4200" b="7119"/>
          <a:stretch>
            <a:fillRect/>
          </a:stretch>
        </p:blipFill>
        <p:spPr bwMode="auto">
          <a:xfrm>
            <a:off x="1765183" y="2416871"/>
            <a:ext cx="5098942" cy="45309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TextBox1">
            <a:extLst>
              <a:ext uri="{FF2B5EF4-FFF2-40B4-BE49-F238E27FC236}">
                <a16:creationId xmlns:a16="http://schemas.microsoft.com/office/drawing/2014/main" id="{ABAC9428-FD09-77CB-598E-A76B87641DAC}"/>
              </a:ext>
            </a:extLst>
          </p:cNvPr>
          <p:cNvPicPr>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7748588" y="3349625"/>
            <a:ext cx="3400425" cy="142875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87444" y="2021725"/>
            <a:ext cx="9498391" cy="265199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79916" y="507397"/>
            <a:ext cx="10425110" cy="1323439"/>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1. </a:t>
            </a:r>
            <a:r>
              <a:rPr lang="vi-VN" sz="4000" b="1" dirty="0">
                <a:latin typeface="Calibri" panose="020F0502020204030204" pitchFamily="34" charset="0"/>
                <a:cs typeface="Calibri" panose="020F0502020204030204" pitchFamily="34" charset="0"/>
              </a:rPr>
              <a:t>Trong bài Kì diệu rừng xanh, những sự vật nào của tự nhiên được quan sát và miêu tả</a:t>
            </a:r>
            <a:endParaRPr lang="en-US" sz="4000" b="1" dirty="0">
              <a:latin typeface="Calibri" panose="020F0502020204030204" pitchFamily="34" charset="0"/>
              <a:cs typeface="Calibri" panose="020F0502020204030204" pitchFamily="34" charset="0"/>
            </a:endParaRPr>
          </a:p>
        </p:txBody>
      </p:sp>
      <p:pic>
        <p:nvPicPr>
          <p:cNvPr id="4" name="Picture 3" descr="A picture containing clipart, cartoon, graphics, child ar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5" name="Rectangle 4"/>
          <p:cNvSpPr/>
          <p:nvPr/>
        </p:nvSpPr>
        <p:spPr>
          <a:xfrm>
            <a:off x="1046480" y="239776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thực</a:t>
            </a:r>
            <a:r>
              <a:rPr lang="en-US" sz="2400" dirty="0">
                <a:solidFill>
                  <a:schemeClr val="bg1"/>
                </a:solidFill>
              </a:rPr>
              <a:t> </a:t>
            </a:r>
            <a:r>
              <a:rPr lang="en-US" sz="2400" dirty="0" err="1">
                <a:solidFill>
                  <a:schemeClr val="bg1"/>
                </a:solidFill>
              </a:rPr>
              <a:t>vật</a:t>
            </a:r>
            <a:endParaRPr lang="en-US" sz="2400" dirty="0">
              <a:solidFill>
                <a:schemeClr val="bg1"/>
              </a:solidFill>
            </a:endParaRPr>
          </a:p>
        </p:txBody>
      </p:sp>
      <p:sp>
        <p:nvSpPr>
          <p:cNvPr id="6" name="Rectangle 5"/>
          <p:cNvSpPr/>
          <p:nvPr/>
        </p:nvSpPr>
        <p:spPr>
          <a:xfrm>
            <a:off x="4003040" y="241808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động</a:t>
            </a:r>
            <a:r>
              <a:rPr lang="en-US" sz="2400" dirty="0">
                <a:solidFill>
                  <a:schemeClr val="bg1"/>
                </a:solidFill>
              </a:rPr>
              <a:t> </a:t>
            </a:r>
            <a:r>
              <a:rPr lang="en-US" sz="2400" dirty="0" err="1">
                <a:solidFill>
                  <a:schemeClr val="bg1"/>
                </a:solidFill>
              </a:rPr>
              <a:t>vật</a:t>
            </a:r>
            <a:endParaRPr lang="en-US" sz="2400" dirty="0">
              <a:solidFill>
                <a:schemeClr val="bg1"/>
              </a:solidFill>
            </a:endParaRPr>
          </a:p>
        </p:txBody>
      </p:sp>
      <p:sp>
        <p:nvSpPr>
          <p:cNvPr id="7" name="Rectangle 6"/>
          <p:cNvSpPr/>
          <p:nvPr/>
        </p:nvSpPr>
        <p:spPr>
          <a:xfrm>
            <a:off x="7162800" y="2428240"/>
            <a:ext cx="37896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hiện</a:t>
            </a:r>
            <a:r>
              <a:rPr lang="en-US" sz="2400" dirty="0">
                <a:solidFill>
                  <a:schemeClr val="bg1"/>
                </a:solidFill>
              </a:rPr>
              <a:t> </a:t>
            </a:r>
            <a:r>
              <a:rPr lang="en-US" sz="2400" dirty="0" err="1">
                <a:solidFill>
                  <a:schemeClr val="bg1"/>
                </a:solidFill>
              </a:rPr>
              <a:t>tượng</a:t>
            </a:r>
            <a:r>
              <a:rPr lang="en-US" sz="2400" dirty="0">
                <a:solidFill>
                  <a:schemeClr val="bg1"/>
                </a:solidFill>
              </a:rPr>
              <a:t> </a:t>
            </a:r>
            <a:r>
              <a:rPr lang="en-US" sz="2400" dirty="0" err="1">
                <a:solidFill>
                  <a:schemeClr val="bg1"/>
                </a:solidFill>
              </a:rPr>
              <a:t>thiên</a:t>
            </a:r>
            <a:r>
              <a:rPr lang="en-US" sz="2400" dirty="0">
                <a:solidFill>
                  <a:schemeClr val="bg1"/>
                </a:solidFill>
              </a:rPr>
              <a:t> </a:t>
            </a:r>
            <a:r>
              <a:rPr lang="en-US" sz="2400" dirty="0" err="1">
                <a:solidFill>
                  <a:schemeClr val="bg1"/>
                </a:solidFill>
              </a:rPr>
              <a:t>nhiên</a:t>
            </a:r>
            <a:endParaRPr lang="en-US" sz="2400" dirty="0">
              <a:solidFill>
                <a:schemeClr val="bg1"/>
              </a:solidFill>
            </a:endParaRPr>
          </a:p>
        </p:txBody>
      </p:sp>
      <p:cxnSp>
        <p:nvCxnSpPr>
          <p:cNvPr id="9" name="Straight Connector 8"/>
          <p:cNvCxnSpPr>
            <a:stCxn id="5" idx="2"/>
          </p:cNvCxnSpPr>
          <p:nvPr/>
        </p:nvCxnSpPr>
        <p:spPr>
          <a:xfrm>
            <a:off x="2204720" y="304800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loud 10"/>
          <p:cNvSpPr/>
          <p:nvPr/>
        </p:nvSpPr>
        <p:spPr>
          <a:xfrm>
            <a:off x="589280" y="3383280"/>
            <a:ext cx="326136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libri" panose="020F0502020204030204" pitchFamily="34" charset="0"/>
                <a:cs typeface="Calibri" panose="020F0502020204030204" pitchFamily="34" charset="0"/>
              </a:rPr>
              <a:t>V</a:t>
            </a:r>
            <a:r>
              <a:rPr lang="vi-VN" sz="2400" b="1" dirty="0">
                <a:latin typeface="Calibri" panose="020F0502020204030204" pitchFamily="34" charset="0"/>
                <a:cs typeface="Calibri" panose="020F0502020204030204" pitchFamily="34" charset="0"/>
              </a:rPr>
              <a:t>ạt nấm dại, rừng khộp (rừng thưa lá rộng), vạt cỏ xanh.</a:t>
            </a:r>
          </a:p>
        </p:txBody>
      </p:sp>
      <p:cxnSp>
        <p:nvCxnSpPr>
          <p:cNvPr id="12" name="Straight Connector 11"/>
          <p:cNvCxnSpPr/>
          <p:nvPr/>
        </p:nvCxnSpPr>
        <p:spPr>
          <a:xfrm>
            <a:off x="5344160" y="307848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Cloud 12"/>
          <p:cNvSpPr/>
          <p:nvPr/>
        </p:nvSpPr>
        <p:spPr>
          <a:xfrm>
            <a:off x="4043680" y="3444240"/>
            <a:ext cx="263144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libri" panose="020F0502020204030204" pitchFamily="34" charset="0"/>
                <a:cs typeface="Calibri" panose="020F0502020204030204" pitchFamily="34" charset="0"/>
              </a:rPr>
              <a:t> những con vượn bạc má, những con chồn sóc</a:t>
            </a:r>
          </a:p>
        </p:txBody>
      </p:sp>
      <p:cxnSp>
        <p:nvCxnSpPr>
          <p:cNvPr id="14" name="Straight Connector 13"/>
          <p:cNvCxnSpPr/>
          <p:nvPr/>
        </p:nvCxnSpPr>
        <p:spPr>
          <a:xfrm>
            <a:off x="9103360" y="305816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Cloud 14"/>
          <p:cNvSpPr/>
          <p:nvPr/>
        </p:nvSpPr>
        <p:spPr>
          <a:xfrm>
            <a:off x="7965440" y="3423920"/>
            <a:ext cx="2296160" cy="149352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libri" panose="020F0502020204030204" pitchFamily="34" charset="0"/>
                <a:cs typeface="Calibri" panose="020F0502020204030204" pitchFamily="34" charset="0"/>
              </a:rPr>
              <a:t>Nắng</a:t>
            </a:r>
            <a:endParaRPr lang="vi-VN" sz="3600" b="1" dirty="0">
              <a:latin typeface="Calibri" panose="020F0502020204030204" pitchFamily="34" charset="0"/>
              <a:cs typeface="Calibri" panose="020F050202020403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P spid="11" grpId="0" animBg="1"/>
      <p:bldP spid="13"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3" name="TextBox 2"/>
          <p:cNvSpPr txBox="1"/>
          <p:nvPr/>
        </p:nvSpPr>
        <p:spPr>
          <a:xfrm>
            <a:off x="1079916" y="507397"/>
            <a:ext cx="10425110" cy="1323439"/>
          </a:xfrm>
          <a:prstGeom prst="rect">
            <a:avLst/>
          </a:prstGeom>
          <a:noFill/>
        </p:spPr>
        <p:txBody>
          <a:bodyPr wrap="square" rtlCol="0">
            <a:spAutoFit/>
          </a:bodyPr>
          <a:lstStyle/>
          <a:p>
            <a:pPr lvl="0" algn="ctr"/>
            <a:r>
              <a:rPr lang="en-US" sz="4000" b="1" dirty="0">
                <a:latin typeface="Calibri" panose="020F0502020204030204" pitchFamily="34" charset="0"/>
                <a:cs typeface="Calibri" panose="020F0502020204030204" pitchFamily="34" charset="0"/>
              </a:rPr>
              <a:t>2. </a:t>
            </a:r>
            <a:r>
              <a:rPr lang="vi-VN" sz="4000" b="1" dirty="0">
                <a:latin typeface="Calibri" panose="020F0502020204030204" pitchFamily="34" charset="0"/>
                <a:cs typeface="Calibri" panose="020F0502020204030204" pitchFamily="34" charset="0"/>
              </a:rPr>
              <a:t>Tìm từ đồng nghĩa với mỗi từ dưới đây. Đặt câu với từ em tìm được mùa thu</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pic>
        <p:nvPicPr>
          <p:cNvPr id="4" name="Picture 3" descr="A picture containing clipart, cartoon, graphics, child ar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5" name="Rectangle 4"/>
          <p:cNvSpPr/>
          <p:nvPr/>
        </p:nvSpPr>
        <p:spPr>
          <a:xfrm>
            <a:off x="1046480" y="239776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err="1">
                <a:ln>
                  <a:noFill/>
                </a:ln>
                <a:solidFill>
                  <a:srgbClr val="FFFFFF"/>
                </a:solidFill>
                <a:effectLst/>
                <a:uLnTx/>
                <a:uFillTx/>
                <a:latin typeface="Arial" panose="020B0604020202020204"/>
                <a:ea typeface="+mn-ea"/>
                <a:cs typeface="+mn-cs"/>
                <a:sym typeface="Arial" panose="020B0604020202020204"/>
              </a:rPr>
              <a:t>gọn</a:t>
            </a:r>
            <a:r>
              <a:rPr kumimoji="0" lang="en-US" sz="2400" b="0" i="0" u="none" strike="noStrike" kern="0" cap="none" spc="0" normalizeH="0" baseline="0" noProof="0" dirty="0">
                <a:ln>
                  <a:noFill/>
                </a:ln>
                <a:solidFill>
                  <a:srgbClr val="FFFFFF"/>
                </a:solidFill>
                <a:effectLst/>
                <a:uLnTx/>
                <a:uFillTx/>
                <a:latin typeface="Arial" panose="020B0604020202020204"/>
                <a:ea typeface="+mn-ea"/>
                <a:cs typeface="+mn-cs"/>
                <a:sym typeface="Arial" panose="020B0604020202020204"/>
              </a:rPr>
              <a:t> </a:t>
            </a:r>
            <a:r>
              <a:rPr kumimoji="0" lang="en-US" sz="2400" b="0" i="0" u="none" strike="noStrike" kern="0" cap="none" spc="0" normalizeH="0" baseline="0" noProof="0" dirty="0" err="1">
                <a:ln>
                  <a:noFill/>
                </a:ln>
                <a:solidFill>
                  <a:srgbClr val="FFFFFF"/>
                </a:solidFill>
                <a:effectLst/>
                <a:uLnTx/>
                <a:uFillTx/>
                <a:latin typeface="Arial" panose="020B0604020202020204"/>
                <a:ea typeface="+mn-ea"/>
                <a:cs typeface="+mn-cs"/>
                <a:sym typeface="Arial" panose="020B0604020202020204"/>
              </a:rPr>
              <a:t>ghẽ</a:t>
            </a:r>
            <a:endParaRPr kumimoji="0" lang="en-US" sz="2400" b="0" i="0" u="none" strike="noStrike" kern="0" cap="none" spc="0" normalizeH="0" baseline="0" noProof="0" dirty="0">
              <a:ln>
                <a:noFill/>
              </a:ln>
              <a:solidFill>
                <a:srgbClr val="FFFFFF"/>
              </a:solidFill>
              <a:effectLst/>
              <a:uLnTx/>
              <a:uFillTx/>
              <a:latin typeface="Arial" panose="020B0604020202020204"/>
              <a:ea typeface="+mn-ea"/>
              <a:cs typeface="+mn-cs"/>
              <a:sym typeface="Arial" panose="020B0604020202020204"/>
            </a:endParaRPr>
          </a:p>
        </p:txBody>
      </p:sp>
      <p:sp>
        <p:nvSpPr>
          <p:cNvPr id="6" name="Rectangle 5"/>
          <p:cNvSpPr/>
          <p:nvPr/>
        </p:nvSpPr>
        <p:spPr>
          <a:xfrm>
            <a:off x="4541520" y="236728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err="1">
                <a:ln>
                  <a:noFill/>
                </a:ln>
                <a:solidFill>
                  <a:srgbClr val="FFFFFF"/>
                </a:solidFill>
                <a:effectLst/>
                <a:uLnTx/>
                <a:uFillTx/>
                <a:latin typeface="Arial" panose="020B0604020202020204"/>
                <a:ea typeface="+mn-ea"/>
                <a:cs typeface="+mn-cs"/>
                <a:sym typeface="Arial" panose="020B0604020202020204"/>
              </a:rPr>
              <a:t>tí</a:t>
            </a:r>
            <a:r>
              <a:rPr kumimoji="0" lang="en-US" sz="2400" b="0" i="0" u="none" strike="noStrike" kern="0" cap="none" spc="0" normalizeH="0" noProof="0" dirty="0">
                <a:ln>
                  <a:noFill/>
                </a:ln>
                <a:solidFill>
                  <a:srgbClr val="FFFFFF"/>
                </a:solidFill>
                <a:effectLst/>
                <a:uLnTx/>
                <a:uFillTx/>
                <a:latin typeface="Arial" panose="020B0604020202020204"/>
                <a:ea typeface="+mn-ea"/>
                <a:cs typeface="+mn-cs"/>
                <a:sym typeface="Arial" panose="020B0604020202020204"/>
              </a:rPr>
              <a:t> hon</a:t>
            </a:r>
            <a:endParaRPr kumimoji="0" lang="en-US" sz="2400" b="0" i="0" u="none" strike="noStrike" kern="0" cap="none" spc="0" normalizeH="0" baseline="0" noProof="0" dirty="0">
              <a:ln>
                <a:noFill/>
              </a:ln>
              <a:solidFill>
                <a:srgbClr val="FFFFFF"/>
              </a:solidFill>
              <a:effectLst/>
              <a:uLnTx/>
              <a:uFillTx/>
              <a:latin typeface="Arial" panose="020B0604020202020204"/>
              <a:ea typeface="+mn-ea"/>
              <a:cs typeface="+mn-cs"/>
              <a:sym typeface="Arial" panose="020B0604020202020204"/>
            </a:endParaRPr>
          </a:p>
        </p:txBody>
      </p:sp>
      <p:sp>
        <p:nvSpPr>
          <p:cNvPr id="7" name="Rectangle 6"/>
          <p:cNvSpPr/>
          <p:nvPr/>
        </p:nvSpPr>
        <p:spPr>
          <a:xfrm>
            <a:off x="8158480" y="2428240"/>
            <a:ext cx="179832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err="1">
                <a:ln>
                  <a:noFill/>
                </a:ln>
                <a:solidFill>
                  <a:srgbClr val="FFFFFF"/>
                </a:solidFill>
                <a:effectLst/>
                <a:uLnTx/>
                <a:uFillTx/>
                <a:latin typeface="Arial" panose="020B0604020202020204"/>
                <a:ea typeface="+mn-ea"/>
                <a:cs typeface="+mn-cs"/>
                <a:sym typeface="Arial" panose="020B0604020202020204"/>
              </a:rPr>
              <a:t>thưa</a:t>
            </a:r>
            <a:r>
              <a:rPr kumimoji="0" lang="en-US" sz="2400" b="0" i="0" u="none" strike="noStrike" kern="0" cap="none" spc="0" normalizeH="0" noProof="0" dirty="0">
                <a:ln>
                  <a:noFill/>
                </a:ln>
                <a:solidFill>
                  <a:srgbClr val="FFFFFF"/>
                </a:solidFill>
                <a:effectLst/>
                <a:uLnTx/>
                <a:uFillTx/>
                <a:latin typeface="Arial" panose="020B0604020202020204"/>
                <a:ea typeface="+mn-ea"/>
                <a:cs typeface="+mn-cs"/>
                <a:sym typeface="Arial" panose="020B0604020202020204"/>
              </a:rPr>
              <a:t> </a:t>
            </a:r>
            <a:r>
              <a:rPr kumimoji="0" lang="en-US" sz="2400" b="0" i="0" u="none" strike="noStrike" kern="0" cap="none" spc="0" normalizeH="0" noProof="0" dirty="0" err="1">
                <a:ln>
                  <a:noFill/>
                </a:ln>
                <a:solidFill>
                  <a:srgbClr val="FFFFFF"/>
                </a:solidFill>
                <a:effectLst/>
                <a:uLnTx/>
                <a:uFillTx/>
                <a:latin typeface="Arial" panose="020B0604020202020204"/>
                <a:ea typeface="+mn-ea"/>
                <a:cs typeface="+mn-cs"/>
                <a:sym typeface="Arial" panose="020B0604020202020204"/>
              </a:rPr>
              <a:t>thớt</a:t>
            </a:r>
            <a:endParaRPr kumimoji="0" lang="en-US" sz="2400" b="0" i="0" u="none" strike="noStrike" kern="0" cap="none" spc="0" normalizeH="0" baseline="0" noProof="0" dirty="0">
              <a:ln>
                <a:noFill/>
              </a:ln>
              <a:solidFill>
                <a:srgbClr val="FFFFFF"/>
              </a:solidFill>
              <a:effectLst/>
              <a:uLnTx/>
              <a:uFillTx/>
              <a:latin typeface="Arial" panose="020B0604020202020204"/>
              <a:ea typeface="+mn-ea"/>
              <a:cs typeface="+mn-cs"/>
              <a:sym typeface="Arial" panose="020B0604020202020204"/>
            </a:endParaRPr>
          </a:p>
        </p:txBody>
      </p:sp>
      <p:cxnSp>
        <p:nvCxnSpPr>
          <p:cNvPr id="9" name="Straight Connector 8"/>
          <p:cNvCxnSpPr>
            <a:stCxn id="5" idx="2"/>
          </p:cNvCxnSpPr>
          <p:nvPr/>
        </p:nvCxnSpPr>
        <p:spPr>
          <a:xfrm>
            <a:off x="2204720" y="304800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loud 10"/>
          <p:cNvSpPr/>
          <p:nvPr/>
        </p:nvSpPr>
        <p:spPr>
          <a:xfrm>
            <a:off x="589280" y="3383280"/>
            <a:ext cx="326136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ghẽ</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gàng</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Ví</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dụ</a:t>
            </a:r>
            <a:r>
              <a:rPr lang="en-US" sz="2000" b="1" dirty="0">
                <a:solidFill>
                  <a:srgbClr val="000000"/>
                </a:solidFill>
                <a:latin typeface="Calibri" panose="020F0502020204030204" pitchFamily="34" charset="0"/>
                <a:cs typeface="Calibri" panose="020F0502020204030204" pitchFamily="34" charset="0"/>
              </a:rPr>
              <a:t>: Em </a:t>
            </a:r>
            <a:r>
              <a:rPr lang="en-US" sz="2000" b="1" dirty="0" err="1">
                <a:solidFill>
                  <a:srgbClr val="000000"/>
                </a:solidFill>
                <a:latin typeface="Calibri" panose="020F0502020204030204" pitchFamily="34" charset="0"/>
                <a:cs typeface="Calibri" panose="020F0502020204030204" pitchFamily="34" charset="0"/>
              </a:rPr>
              <a:t>dọn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nhà</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gàng</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ngăn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nắp</a:t>
            </a:r>
            <a:r>
              <a:rPr lang="en-US" sz="2000" b="1" dirty="0">
                <a:solidFill>
                  <a:srgbClr val="000000"/>
                </a:solidFill>
                <a:latin typeface="Calibri" panose="020F0502020204030204" pitchFamily="34" charset="0"/>
                <a:cs typeface="Calibri" panose="020F0502020204030204" pitchFamily="34" charset="0"/>
              </a:rPr>
              <a:t>)</a:t>
            </a:r>
          </a:p>
        </p:txBody>
      </p:sp>
      <p:cxnSp>
        <p:nvCxnSpPr>
          <p:cNvPr id="12" name="Straight Connector 11"/>
          <p:cNvCxnSpPr/>
          <p:nvPr/>
        </p:nvCxnSpPr>
        <p:spPr>
          <a:xfrm>
            <a:off x="5882640" y="302768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Cloud 12"/>
          <p:cNvSpPr/>
          <p:nvPr/>
        </p:nvSpPr>
        <p:spPr>
          <a:xfrm>
            <a:off x="4043680" y="3444240"/>
            <a:ext cx="330200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000" b="1" dirty="0">
                <a:solidFill>
                  <a:srgbClr val="000000"/>
                </a:solidFill>
                <a:latin typeface="Calibri" panose="020F0502020204030204" pitchFamily="34" charset="0"/>
                <a:cs typeface="Calibri" panose="020F0502020204030204" pitchFamily="34" charset="0"/>
              </a:rPr>
              <a:t>tí hon, tí xíu, bé xíu,... (Ví dụ: Những chú kiến nhỏ tí xíu cũng hạt vừng trên lưng.)</a:t>
            </a:r>
          </a:p>
        </p:txBody>
      </p:sp>
      <p:cxnSp>
        <p:nvCxnSpPr>
          <p:cNvPr id="14" name="Straight Connector 13"/>
          <p:cNvCxnSpPr/>
          <p:nvPr/>
        </p:nvCxnSpPr>
        <p:spPr>
          <a:xfrm>
            <a:off x="9103360" y="305816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Cloud 14"/>
          <p:cNvSpPr/>
          <p:nvPr/>
        </p:nvSpPr>
        <p:spPr>
          <a:xfrm>
            <a:off x="7741920" y="3423920"/>
            <a:ext cx="3342640" cy="243840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000" b="1" dirty="0">
                <a:solidFill>
                  <a:srgbClr val="000000"/>
                </a:solidFill>
                <a:latin typeface="Calibri" panose="020F0502020204030204" pitchFamily="34" charset="0"/>
                <a:cs typeface="Calibri" panose="020F0502020204030204" pitchFamily="34" charset="0"/>
              </a:rPr>
              <a:t>t</a:t>
            </a:r>
            <a:r>
              <a:rPr lang="vi-VN" sz="2000" b="1" dirty="0">
                <a:solidFill>
                  <a:srgbClr val="000000"/>
                </a:solidFill>
                <a:latin typeface="Calibri" panose="020F0502020204030204" pitchFamily="34" charset="0"/>
                <a:cs typeface="Calibri" panose="020F0502020204030204" pitchFamily="34" charset="0"/>
              </a:rPr>
              <a:t>hưa thớt, lưa thưa / lơ thơ (Sau trận lũ, vườn chỉ còn vài gốc cây lưa thưa).</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P spid="11" grpId="0" animBg="1"/>
      <p:bldP spid="13"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2"/>
          <p:cNvSpPr/>
          <p:nvPr/>
        </p:nvSpPr>
        <p:spPr>
          <a:xfrm>
            <a:off x="2582057" y="2140803"/>
            <a:ext cx="7027885" cy="10134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dirty="0">
                <a:solidFill>
                  <a:srgbClr val="385623"/>
                </a:solidFill>
                <a:latin typeface="Tahoma" panose="020B0604030504040204"/>
                <a:ea typeface="Tahoma" panose="020B0604030504040204"/>
                <a:cs typeface="Tahoma" panose="020B0604030504040204"/>
                <a:sym typeface="Tahoma" panose="020B0604030504040204"/>
              </a:rPr>
              <a:t>VẬN DỤNG</a:t>
            </a:r>
            <a:endParaRPr sz="6000" b="1" dirty="0">
              <a:solidFill>
                <a:srgbClr val="385623"/>
              </a:solidFill>
              <a:latin typeface="Tahoma" panose="020B0604030504040204"/>
              <a:ea typeface="Tahoma" panose="020B0604030504040204"/>
              <a:cs typeface="Tahoma" panose="020B0604030504040204"/>
              <a:sym typeface="Tahoma" panose="020B06040305040402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2"/>
          <p:cNvSpPr/>
          <p:nvPr/>
        </p:nvSpPr>
        <p:spPr>
          <a:xfrm>
            <a:off x="2581910" y="1959610"/>
            <a:ext cx="7028180" cy="202057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dirty="0">
                <a:solidFill>
                  <a:srgbClr val="FF0000"/>
                </a:solidFill>
                <a:latin typeface="Tahoma" panose="020B0604030504040204"/>
                <a:ea typeface="Tahoma" panose="020B0604030504040204"/>
                <a:cs typeface="Tahoma" panose="020B0604030504040204"/>
                <a:sym typeface="Tahoma" panose="020B0604030504040204"/>
              </a:rPr>
              <a:t>NHÓM ĐÔI</a:t>
            </a:r>
            <a:r>
              <a:rPr lang="en-US" sz="3400" b="1" dirty="0">
                <a:solidFill>
                  <a:srgbClr val="385623"/>
                </a:solidFill>
                <a:latin typeface="Tahoma" panose="020B0604030504040204"/>
                <a:ea typeface="Tahoma" panose="020B0604030504040204"/>
                <a:cs typeface="Tahoma" panose="020B0604030504040204"/>
                <a:sym typeface="Tahoma" panose="020B0604030504040204"/>
              </a:rPr>
              <a:t> </a:t>
            </a:r>
          </a:p>
          <a:p>
            <a:pPr marL="0" marR="0" lvl="0" indent="0" algn="ctr" rtl="0">
              <a:spcBef>
                <a:spcPts val="0"/>
              </a:spcBef>
              <a:spcAft>
                <a:spcPts val="0"/>
              </a:spcAft>
              <a:buNone/>
            </a:pPr>
            <a:r>
              <a:rPr lang="en-US" sz="3400" b="1" dirty="0">
                <a:solidFill>
                  <a:srgbClr val="385623"/>
                </a:solidFill>
                <a:latin typeface="Tahoma" panose="020B0604030504040204"/>
                <a:ea typeface="Tahoma" panose="020B0604030504040204"/>
                <a:cs typeface="Tahoma" panose="020B0604030504040204"/>
                <a:sym typeface="Tahoma" panose="020B0604030504040204"/>
              </a:rPr>
              <a:t>Tìm các cặp từ đồng nghĩa và đặt câu</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2"/>
          <p:cNvSpPr/>
          <p:nvPr/>
        </p:nvSpPr>
        <p:spPr>
          <a:xfrm>
            <a:off x="2582057" y="2140803"/>
            <a:ext cx="7027885" cy="10134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dirty="0">
                <a:solidFill>
                  <a:srgbClr val="385623"/>
                </a:solidFill>
                <a:latin typeface="Tahoma" panose="020B0604030504040204"/>
                <a:ea typeface="Tahoma" panose="020B0604030504040204"/>
                <a:cs typeface="Tahoma" panose="020B0604030504040204"/>
                <a:sym typeface="Tahoma" panose="020B0604030504040204"/>
              </a:rPr>
              <a:t>DẶN DÒ</a:t>
            </a:r>
            <a:endParaRPr sz="6000" b="1" dirty="0">
              <a:solidFill>
                <a:srgbClr val="385623"/>
              </a:solidFill>
              <a:latin typeface="Tahoma" panose="020B0604030504040204"/>
              <a:ea typeface="Tahoma" panose="020B0604030504040204"/>
              <a:cs typeface="Tahoma" panose="020B0604030504040204"/>
              <a:sym typeface="Tahoma" panose="020B06040305040402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2"/>
          <p:cNvSpPr/>
          <p:nvPr/>
        </p:nvSpPr>
        <p:spPr>
          <a:xfrm>
            <a:off x="2996565" y="1746250"/>
            <a:ext cx="6613525" cy="267525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b="1" dirty="0">
                <a:solidFill>
                  <a:srgbClr val="385623"/>
                </a:solidFill>
                <a:latin typeface="Tahoma" panose="020B0604030504040204"/>
                <a:ea typeface="Tahoma" panose="020B0604030504040204"/>
                <a:cs typeface="Tahoma" panose="020B0604030504040204"/>
                <a:sym typeface="Tahoma" panose="020B0604030504040204"/>
              </a:rPr>
              <a:t>+ Đọc lại bài, hiểu ý nghĩa bài đọc.</a:t>
            </a:r>
          </a:p>
          <a:p>
            <a:pPr marL="0" marR="0" lvl="0" indent="0" algn="l" rtl="0">
              <a:lnSpc>
                <a:spcPct val="150000"/>
              </a:lnSpc>
              <a:spcBef>
                <a:spcPts val="0"/>
              </a:spcBef>
              <a:spcAft>
                <a:spcPts val="0"/>
              </a:spcAft>
              <a:buNone/>
            </a:pPr>
            <a:r>
              <a:rPr lang="en-US" sz="2800" b="1" dirty="0">
                <a:solidFill>
                  <a:srgbClr val="385623"/>
                </a:solidFill>
                <a:latin typeface="Tahoma" panose="020B0604030504040204"/>
                <a:ea typeface="Tahoma" panose="020B0604030504040204"/>
                <a:cs typeface="Tahoma" panose="020B0604030504040204"/>
                <a:sym typeface="Tahoma" panose="020B0604030504040204"/>
              </a:rPr>
              <a:t>+ Chia sẻ với người thân về bài đọc.</a:t>
            </a:r>
          </a:p>
          <a:p>
            <a:pPr marL="0" marR="0" lvl="0" indent="0" algn="l" rtl="0">
              <a:lnSpc>
                <a:spcPct val="150000"/>
              </a:lnSpc>
              <a:spcBef>
                <a:spcPts val="0"/>
              </a:spcBef>
              <a:spcAft>
                <a:spcPts val="0"/>
              </a:spcAft>
              <a:buNone/>
            </a:pPr>
            <a:r>
              <a:rPr lang="en-US" sz="2800" b="1" dirty="0">
                <a:solidFill>
                  <a:srgbClr val="385623"/>
                </a:solidFill>
                <a:latin typeface="Tahoma" panose="020B0604030504040204"/>
                <a:ea typeface="Tahoma" panose="020B0604030504040204"/>
                <a:cs typeface="Tahoma" panose="020B0604030504040204"/>
                <a:sym typeface="Tahoma" panose="020B0604030504040204"/>
              </a:rPr>
              <a:t>+ Đọc trước tiết học sau: Viết: tìm hiểu cách viết bài văn tả cảnh</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2"/>
          <p:cNvSpPr/>
          <p:nvPr/>
        </p:nvSpPr>
        <p:spPr>
          <a:xfrm>
            <a:off x="2582057" y="2140803"/>
            <a:ext cx="7027885"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dirty="0">
                <a:solidFill>
                  <a:srgbClr val="385623"/>
                </a:solidFill>
                <a:latin typeface="Tahoma" panose="020B0604030504040204"/>
                <a:ea typeface="Tahoma" panose="020B0604030504040204"/>
                <a:cs typeface="Tahoma" panose="020B0604030504040204"/>
                <a:sym typeface="Tahoma" panose="020B0604030504040204"/>
              </a:rPr>
              <a:t>CHÚC CÁC BẠN HỌC TỐT</a:t>
            </a:r>
            <a:endParaRPr sz="6000" b="1" dirty="0">
              <a:solidFill>
                <a:srgbClr val="385623"/>
              </a:solidFill>
              <a:latin typeface="Tahoma" panose="020B0604030504040204"/>
              <a:ea typeface="Tahoma" panose="020B0604030504040204"/>
              <a:cs typeface="Tahoma" panose="020B0604030504040204"/>
              <a:sym typeface="Tahoma" panose="020B06040305040402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3" name="Speech Bubble: Rectangle with Corners Rounded 32"/>
          <p:cNvSpPr/>
          <p:nvPr/>
        </p:nvSpPr>
        <p:spPr>
          <a:xfrm>
            <a:off x="883920" y="233680"/>
            <a:ext cx="10129519" cy="1127761"/>
          </a:xfrm>
          <a:custGeom>
            <a:avLst/>
            <a:gdLst>
              <a:gd name="connsiteX0" fmla="*/ 0 w 6996142"/>
              <a:gd name="connsiteY0" fmla="*/ 299230 h 1795347"/>
              <a:gd name="connsiteX1" fmla="*/ 299230 w 6996142"/>
              <a:gd name="connsiteY1" fmla="*/ 0 h 1795347"/>
              <a:gd name="connsiteX2" fmla="*/ 1166024 w 6996142"/>
              <a:gd name="connsiteY2" fmla="*/ 0 h 1795347"/>
              <a:gd name="connsiteX3" fmla="*/ 1166024 w 6996142"/>
              <a:gd name="connsiteY3" fmla="*/ 0 h 1795347"/>
              <a:gd name="connsiteX4" fmla="*/ 2915059 w 6996142"/>
              <a:gd name="connsiteY4" fmla="*/ 0 h 1795347"/>
              <a:gd name="connsiteX5" fmla="*/ 6696912 w 6996142"/>
              <a:gd name="connsiteY5" fmla="*/ 0 h 1795347"/>
              <a:gd name="connsiteX6" fmla="*/ 6996142 w 6996142"/>
              <a:gd name="connsiteY6" fmla="*/ 299230 h 1795347"/>
              <a:gd name="connsiteX7" fmla="*/ 6996142 w 6996142"/>
              <a:gd name="connsiteY7" fmla="*/ 1047286 h 1795347"/>
              <a:gd name="connsiteX8" fmla="*/ 6996142 w 6996142"/>
              <a:gd name="connsiteY8" fmla="*/ 1047286 h 1795347"/>
              <a:gd name="connsiteX9" fmla="*/ 6996142 w 6996142"/>
              <a:gd name="connsiteY9" fmla="*/ 1496123 h 1795347"/>
              <a:gd name="connsiteX10" fmla="*/ 6996142 w 6996142"/>
              <a:gd name="connsiteY10" fmla="*/ 1496117 h 1795347"/>
              <a:gd name="connsiteX11" fmla="*/ 6696912 w 6996142"/>
              <a:gd name="connsiteY11" fmla="*/ 1795347 h 1795347"/>
              <a:gd name="connsiteX12" fmla="*/ 2915059 w 6996142"/>
              <a:gd name="connsiteY12" fmla="*/ 1795347 h 1795347"/>
              <a:gd name="connsiteX13" fmla="*/ 3023663 w 6996142"/>
              <a:gd name="connsiteY13" fmla="*/ 2568352 h 1795347"/>
              <a:gd name="connsiteX14" fmla="*/ 1166024 w 6996142"/>
              <a:gd name="connsiteY14" fmla="*/ 1795347 h 1795347"/>
              <a:gd name="connsiteX15" fmla="*/ 299230 w 6996142"/>
              <a:gd name="connsiteY15" fmla="*/ 1795347 h 1795347"/>
              <a:gd name="connsiteX16" fmla="*/ 0 w 6996142"/>
              <a:gd name="connsiteY16" fmla="*/ 1496117 h 1795347"/>
              <a:gd name="connsiteX17" fmla="*/ 0 w 6996142"/>
              <a:gd name="connsiteY17" fmla="*/ 1496123 h 1795347"/>
              <a:gd name="connsiteX18" fmla="*/ 0 w 6996142"/>
              <a:gd name="connsiteY18" fmla="*/ 1047286 h 1795347"/>
              <a:gd name="connsiteX19" fmla="*/ 0 w 6996142"/>
              <a:gd name="connsiteY19" fmla="*/ 1047286 h 1795347"/>
              <a:gd name="connsiteX20" fmla="*/ 0 w 6996142"/>
              <a:gd name="connsiteY20" fmla="*/ 299230 h 179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96142" h="1795347" fill="none" extrusionOk="0">
                <a:moveTo>
                  <a:pt x="0" y="299230"/>
                </a:moveTo>
                <a:cubicBezTo>
                  <a:pt x="-13632" y="150358"/>
                  <a:pt x="139874" y="-15973"/>
                  <a:pt x="299230" y="0"/>
                </a:cubicBezTo>
                <a:cubicBezTo>
                  <a:pt x="624555" y="74080"/>
                  <a:pt x="1057159" y="-22603"/>
                  <a:pt x="1166024" y="0"/>
                </a:cubicBezTo>
                <a:lnTo>
                  <a:pt x="1166024" y="0"/>
                </a:lnTo>
                <a:cubicBezTo>
                  <a:pt x="1677042" y="-5463"/>
                  <a:pt x="2139617" y="-122069"/>
                  <a:pt x="2915059" y="0"/>
                </a:cubicBezTo>
                <a:cubicBezTo>
                  <a:pt x="3868893" y="-165514"/>
                  <a:pt x="4938345" y="-96643"/>
                  <a:pt x="6696912" y="0"/>
                </a:cubicBezTo>
                <a:cubicBezTo>
                  <a:pt x="6874744" y="10115"/>
                  <a:pt x="6990249" y="132059"/>
                  <a:pt x="6996142" y="299230"/>
                </a:cubicBezTo>
                <a:cubicBezTo>
                  <a:pt x="6982797" y="554544"/>
                  <a:pt x="6952788" y="698296"/>
                  <a:pt x="6996142" y="1047286"/>
                </a:cubicBezTo>
                <a:lnTo>
                  <a:pt x="6996142" y="1047286"/>
                </a:lnTo>
                <a:cubicBezTo>
                  <a:pt x="6957997" y="1229532"/>
                  <a:pt x="7011854" y="1415837"/>
                  <a:pt x="6996142" y="1496123"/>
                </a:cubicBezTo>
                <a:lnTo>
                  <a:pt x="6996142" y="1496117"/>
                </a:lnTo>
                <a:cubicBezTo>
                  <a:pt x="6998527" y="1667240"/>
                  <a:pt x="6845654" y="1786970"/>
                  <a:pt x="6696912" y="1795347"/>
                </a:cubicBezTo>
                <a:cubicBezTo>
                  <a:pt x="5404425" y="1943293"/>
                  <a:pt x="3942001" y="1707713"/>
                  <a:pt x="2915059" y="1795347"/>
                </a:cubicBezTo>
                <a:cubicBezTo>
                  <a:pt x="2916103" y="1953900"/>
                  <a:pt x="2949227" y="2252917"/>
                  <a:pt x="3023663" y="2568352"/>
                </a:cubicBezTo>
                <a:cubicBezTo>
                  <a:pt x="2302336" y="2231496"/>
                  <a:pt x="1446004" y="1944758"/>
                  <a:pt x="1166024" y="1795347"/>
                </a:cubicBezTo>
                <a:cubicBezTo>
                  <a:pt x="780538" y="1861845"/>
                  <a:pt x="556603" y="1817446"/>
                  <a:pt x="299230" y="1795347"/>
                </a:cubicBezTo>
                <a:cubicBezTo>
                  <a:pt x="113073" y="1770702"/>
                  <a:pt x="24768" y="1676341"/>
                  <a:pt x="0" y="1496117"/>
                </a:cubicBezTo>
                <a:lnTo>
                  <a:pt x="0" y="1496123"/>
                </a:lnTo>
                <a:cubicBezTo>
                  <a:pt x="34296" y="1389871"/>
                  <a:pt x="-22454" y="1238679"/>
                  <a:pt x="0" y="1047286"/>
                </a:cubicBezTo>
                <a:lnTo>
                  <a:pt x="0" y="1047286"/>
                </a:lnTo>
                <a:cubicBezTo>
                  <a:pt x="-11646" y="900784"/>
                  <a:pt x="-9391" y="661781"/>
                  <a:pt x="0" y="299230"/>
                </a:cubicBezTo>
                <a:close/>
              </a:path>
              <a:path w="6996142" h="1795347" stroke="0" extrusionOk="0">
                <a:moveTo>
                  <a:pt x="0" y="299230"/>
                </a:moveTo>
                <a:cubicBezTo>
                  <a:pt x="4014" y="120906"/>
                  <a:pt x="131403" y="2647"/>
                  <a:pt x="299230" y="0"/>
                </a:cubicBezTo>
                <a:cubicBezTo>
                  <a:pt x="644278" y="39730"/>
                  <a:pt x="983479" y="-66907"/>
                  <a:pt x="1166024" y="0"/>
                </a:cubicBezTo>
                <a:lnTo>
                  <a:pt x="1166024" y="0"/>
                </a:lnTo>
                <a:cubicBezTo>
                  <a:pt x="1797741" y="-37898"/>
                  <a:pt x="2625956" y="138927"/>
                  <a:pt x="2915059" y="0"/>
                </a:cubicBezTo>
                <a:cubicBezTo>
                  <a:pt x="3822159" y="-137111"/>
                  <a:pt x="6048904" y="4097"/>
                  <a:pt x="6696912" y="0"/>
                </a:cubicBezTo>
                <a:cubicBezTo>
                  <a:pt x="6894042" y="-3804"/>
                  <a:pt x="6981456" y="112963"/>
                  <a:pt x="6996142" y="299230"/>
                </a:cubicBezTo>
                <a:cubicBezTo>
                  <a:pt x="6932880" y="498762"/>
                  <a:pt x="6944564" y="830171"/>
                  <a:pt x="6996142" y="1047286"/>
                </a:cubicBezTo>
                <a:lnTo>
                  <a:pt x="6996142" y="1047286"/>
                </a:lnTo>
                <a:cubicBezTo>
                  <a:pt x="7029235" y="1233716"/>
                  <a:pt x="6966393" y="1408649"/>
                  <a:pt x="6996142" y="1496123"/>
                </a:cubicBezTo>
                <a:lnTo>
                  <a:pt x="6996142" y="1496117"/>
                </a:lnTo>
                <a:cubicBezTo>
                  <a:pt x="7006383" y="1632231"/>
                  <a:pt x="6840985" y="1770700"/>
                  <a:pt x="6696912" y="1795347"/>
                </a:cubicBezTo>
                <a:cubicBezTo>
                  <a:pt x="4898036" y="1729787"/>
                  <a:pt x="4217958" y="1798407"/>
                  <a:pt x="2915059" y="1795347"/>
                </a:cubicBezTo>
                <a:cubicBezTo>
                  <a:pt x="2918823" y="2114979"/>
                  <a:pt x="3056694" y="2456696"/>
                  <a:pt x="3023663" y="2568352"/>
                </a:cubicBezTo>
                <a:cubicBezTo>
                  <a:pt x="2551956" y="2311974"/>
                  <a:pt x="1956164" y="2209661"/>
                  <a:pt x="1166024" y="1795347"/>
                </a:cubicBezTo>
                <a:cubicBezTo>
                  <a:pt x="787246" y="1805401"/>
                  <a:pt x="695811" y="1755075"/>
                  <a:pt x="299230" y="1795347"/>
                </a:cubicBezTo>
                <a:cubicBezTo>
                  <a:pt x="127838" y="1775808"/>
                  <a:pt x="15419" y="1685943"/>
                  <a:pt x="0" y="1496117"/>
                </a:cubicBezTo>
                <a:lnTo>
                  <a:pt x="0" y="1496123"/>
                </a:lnTo>
                <a:cubicBezTo>
                  <a:pt x="22686" y="1274124"/>
                  <a:pt x="17834" y="1172027"/>
                  <a:pt x="0" y="1047286"/>
                </a:cubicBezTo>
                <a:lnTo>
                  <a:pt x="0" y="1047286"/>
                </a:lnTo>
                <a:cubicBezTo>
                  <a:pt x="-59008" y="924854"/>
                  <a:pt x="-43621" y="524165"/>
                  <a:pt x="0" y="299230"/>
                </a:cubicBezTo>
                <a:close/>
              </a:path>
            </a:pathLst>
          </a:custGeom>
          <a:solidFill>
            <a:srgbClr val="CCFFCC"/>
          </a:solidFill>
          <a:ln w="38100">
            <a:solidFill>
              <a:srgbClr val="002060"/>
            </a:solidFill>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Chia sẻ những điều thú vị về rừng theo hiểu biết hoặc theo tưởng tượng của em.</a:t>
            </a:r>
            <a:endParaRPr lang="vi-VN" sz="3200" dirty="0">
              <a:solidFill>
                <a:srgbClr val="0070C0"/>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stretch>
            <a:fillRect/>
          </a:stretch>
        </p:blipFill>
        <p:spPr>
          <a:xfrm>
            <a:off x="2103120" y="1886650"/>
            <a:ext cx="7915910" cy="4063299"/>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7" name="Google Shape;127;p1"/>
          <p:cNvSpPr/>
          <p:nvPr/>
        </p:nvSpPr>
        <p:spPr>
          <a:xfrm>
            <a:off x="3810000" y="5218001"/>
            <a:ext cx="4131457" cy="543549"/>
          </a:xfrm>
          <a:prstGeom prst="roundRect">
            <a:avLst>
              <a:gd name="adj" fmla="val 50000"/>
            </a:avLst>
          </a:prstGeom>
          <a:solidFill>
            <a:srgbClr val="385623"/>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1" u="none" strike="noStrike" cap="none" dirty="0">
                <a:solidFill>
                  <a:schemeClr val="lt1"/>
                </a:solidFill>
                <a:latin typeface="Tahoma" panose="020B0604030504040204"/>
                <a:ea typeface="Tahoma" panose="020B0604030504040204"/>
                <a:cs typeface="Tahoma" panose="020B0604030504040204"/>
                <a:sym typeface="Tahoma" panose="020B0604030504040204"/>
              </a:rPr>
              <a:t>Theo</a:t>
            </a:r>
            <a:r>
              <a:rPr lang="en-US" sz="2400" b="0" i="0" u="none" strike="noStrike" cap="none" dirty="0">
                <a:solidFill>
                  <a:schemeClr val="lt1"/>
                </a:solidFill>
                <a:latin typeface="Tahoma" panose="020B0604030504040204"/>
                <a:ea typeface="Tahoma" panose="020B0604030504040204"/>
                <a:cs typeface="Tahoma" panose="020B0604030504040204"/>
                <a:sym typeface="Tahoma" panose="020B0604030504040204"/>
              </a:rPr>
              <a:t> </a:t>
            </a:r>
            <a:r>
              <a:rPr lang="en-US" sz="2400" b="0" i="0" u="none" strike="noStrike" cap="none" dirty="0" err="1">
                <a:solidFill>
                  <a:schemeClr val="lt1"/>
                </a:solidFill>
                <a:latin typeface="Tahoma" panose="020B0604030504040204"/>
                <a:ea typeface="Tahoma" panose="020B0604030504040204"/>
                <a:cs typeface="Tahoma" panose="020B0604030504040204"/>
                <a:sym typeface="Tahoma" panose="020B0604030504040204"/>
              </a:rPr>
              <a:t>Nguyễn</a:t>
            </a:r>
            <a:r>
              <a:rPr lang="en-US" sz="2400" b="0" i="0" u="none" strike="noStrike" cap="none" dirty="0">
                <a:solidFill>
                  <a:schemeClr val="lt1"/>
                </a:solidFill>
                <a:latin typeface="Tahoma" panose="020B0604030504040204"/>
                <a:ea typeface="Tahoma" panose="020B0604030504040204"/>
                <a:cs typeface="Tahoma" panose="020B0604030504040204"/>
                <a:sym typeface="Tahoma" panose="020B0604030504040204"/>
              </a:rPr>
              <a:t> Phan </a:t>
            </a:r>
            <a:r>
              <a:rPr lang="en-US" sz="2400" b="0" i="0" u="none" strike="noStrike" cap="none" dirty="0" err="1">
                <a:solidFill>
                  <a:schemeClr val="lt1"/>
                </a:solidFill>
                <a:latin typeface="Tahoma" panose="020B0604030504040204"/>
                <a:ea typeface="Tahoma" panose="020B0604030504040204"/>
                <a:cs typeface="Tahoma" panose="020B0604030504040204"/>
                <a:sym typeface="Tahoma" panose="020B0604030504040204"/>
              </a:rPr>
              <a:t>Hách</a:t>
            </a:r>
            <a:endParaRPr sz="2400" b="0" i="0" u="none" strike="noStrike" cap="none" dirty="0">
              <a:solidFill>
                <a:schemeClr val="lt1"/>
              </a:solidFill>
              <a:latin typeface="Tahoma" panose="020B0604030504040204"/>
              <a:ea typeface="Tahoma" panose="020B0604030504040204"/>
              <a:cs typeface="Tahoma" panose="020B0604030504040204"/>
              <a:sym typeface="Tahoma" panose="020B0604030504040204"/>
            </a:endParaRPr>
          </a:p>
        </p:txBody>
      </p:sp>
      <p:pic>
        <p:nvPicPr>
          <p:cNvPr id="2" name="Picture 1"/>
          <p:cNvPicPr>
            <a:picLocks noChangeAspect="1"/>
          </p:cNvPicPr>
          <p:nvPr/>
        </p:nvPicPr>
        <p:blipFill>
          <a:blip r:embed="rId3"/>
          <a:stretch>
            <a:fillRect/>
          </a:stretch>
        </p:blipFill>
        <p:spPr>
          <a:xfrm>
            <a:off x="4785225" y="280367"/>
            <a:ext cx="3109229" cy="1115665"/>
          </a:xfrm>
          <a:prstGeom prst="rect">
            <a:avLst/>
          </a:prstGeom>
        </p:spPr>
      </p:pic>
      <p:pic>
        <p:nvPicPr>
          <p:cNvPr id="3" name="Picture 2"/>
          <p:cNvPicPr>
            <a:picLocks noChangeAspect="1"/>
          </p:cNvPicPr>
          <p:nvPr/>
        </p:nvPicPr>
        <p:blipFill>
          <a:blip r:embed="rId4"/>
          <a:stretch>
            <a:fillRect/>
          </a:stretch>
        </p:blipFill>
        <p:spPr>
          <a:xfrm>
            <a:off x="2368993" y="1391747"/>
            <a:ext cx="7352413" cy="399322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27"/>
                                        </p:tgtEl>
                                        <p:attrNameLst>
                                          <p:attrName>style.visibility</p:attrName>
                                        </p:attrNameLst>
                                      </p:cBhvr>
                                      <p:to>
                                        <p:strVal val="visible"/>
                                      </p:to>
                                    </p:set>
                                    <p:anim calcmode="lin" valueType="num">
                                      <p:cBhvr additive="base">
                                        <p:cTn id="19" dur="250"/>
                                        <p:tgtEl>
                                          <p:spTgt spid="127"/>
                                        </p:tgtEl>
                                        <p:attrNameLst>
                                          <p:attrName>ppt_w</p:attrName>
                                        </p:attrNameLst>
                                      </p:cBhvr>
                                      <p:tavLst>
                                        <p:tav tm="0">
                                          <p:val>
                                            <p:fltVal val="0"/>
                                          </p:val>
                                        </p:tav>
                                        <p:tav tm="100000">
                                          <p:val>
                                            <p:strVal val="#ppt_w"/>
                                          </p:val>
                                        </p:tav>
                                      </p:tavLst>
                                    </p:anim>
                                    <p:anim calcmode="lin" valueType="num">
                                      <p:cBhvr additive="base">
                                        <p:cTn id="20" dur="250"/>
                                        <p:tgtEl>
                                          <p:spTgt spid="1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
          <p:cNvSpPr/>
          <p:nvPr/>
        </p:nvSpPr>
        <p:spPr>
          <a:xfrm>
            <a:off x="3474720" y="304800"/>
            <a:ext cx="7934960" cy="625855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sym typeface="Arial" panose="020B0604020202020204"/>
            </a:endParaRPr>
          </a:p>
        </p:txBody>
      </p:sp>
      <p:sp>
        <p:nvSpPr>
          <p:cNvPr id="134" name="Google Shape;134;p2"/>
          <p:cNvSpPr/>
          <p:nvPr/>
        </p:nvSpPr>
        <p:spPr>
          <a:xfrm>
            <a:off x="874887" y="1675749"/>
            <a:ext cx="3190240" cy="3190240"/>
          </a:xfrm>
          <a:prstGeom prst="ellipse">
            <a:avLst/>
          </a:prstGeom>
          <a:solidFill>
            <a:schemeClr val="lt1"/>
          </a:solid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sym typeface="Arial" panose="020B0604020202020204"/>
            </a:endParaRPr>
          </a:p>
        </p:txBody>
      </p:sp>
      <p:sp>
        <p:nvSpPr>
          <p:cNvPr id="135" name="Google Shape;135;p2"/>
          <p:cNvSpPr/>
          <p:nvPr/>
        </p:nvSpPr>
        <p:spPr>
          <a:xfrm>
            <a:off x="1190046" y="2716205"/>
            <a:ext cx="2611612"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rPr>
              <a:t>YÊU CẦU CẦN ĐẠT</a:t>
            </a:r>
            <a:endParaRPr sz="4000" b="1"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endParaRPr>
          </a:p>
        </p:txBody>
      </p:sp>
      <p:grpSp>
        <p:nvGrpSpPr>
          <p:cNvPr id="136" name="Google Shape;136;p2"/>
          <p:cNvGrpSpPr/>
          <p:nvPr/>
        </p:nvGrpSpPr>
        <p:grpSpPr>
          <a:xfrm>
            <a:off x="4043680" y="548640"/>
            <a:ext cx="7142480" cy="1638731"/>
            <a:chOff x="3992603" y="1565709"/>
            <a:chExt cx="6716884" cy="1252081"/>
          </a:xfrm>
        </p:grpSpPr>
        <p:sp>
          <p:nvSpPr>
            <p:cNvPr id="137" name="Google Shape;137;p2"/>
            <p:cNvSpPr/>
            <p:nvPr/>
          </p:nvSpPr>
          <p:spPr>
            <a:xfrm>
              <a:off x="4797529" y="1572262"/>
              <a:ext cx="5911958" cy="1245528"/>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panose="020B0604020202020204"/>
              </a:endParaRPr>
            </a:p>
          </p:txBody>
        </p:sp>
        <p:sp>
          <p:nvSpPr>
            <p:cNvPr id="138" name="Google Shape;138;p2"/>
            <p:cNvSpPr/>
            <p:nvPr/>
          </p:nvSpPr>
          <p:spPr>
            <a:xfrm>
              <a:off x="3992603" y="1688381"/>
              <a:ext cx="746301" cy="529623"/>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rPr>
                <a:t>1</a:t>
              </a:r>
              <a:endParaRPr sz="3600" b="0"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endParaRPr>
            </a:p>
          </p:txBody>
        </p:sp>
        <p:sp>
          <p:nvSpPr>
            <p:cNvPr id="139" name="Google Shape;139;p2"/>
            <p:cNvSpPr/>
            <p:nvPr/>
          </p:nvSpPr>
          <p:spPr>
            <a:xfrm>
              <a:off x="4944558" y="1565709"/>
              <a:ext cx="5572359" cy="119927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Đọc</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đúng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và</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diễn</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cảm</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bài</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Kì</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diệu</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rừng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xanh</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biết</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nhấn</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giọng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ở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những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từ</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quan</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trọng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thể</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hiện</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cảm</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xúc</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thích</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thú</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trước</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vẻ</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đẹp</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hoang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sơ</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đáng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yêu</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của</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rừng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a:t>
              </a:r>
              <a:endParaRPr sz="2400" b="0" i="0" u="none" strike="noStrike" cap="none" dirty="0">
                <a:solidFill>
                  <a:srgbClr val="002060"/>
                </a:solidFill>
                <a:latin typeface="Cambria" panose="02040503050406030204" pitchFamily="18" charset="0"/>
                <a:ea typeface="Cambria" panose="02040503050406030204" pitchFamily="18" charset="0"/>
                <a:sym typeface="Arial" panose="020B0604020202020204"/>
              </a:endParaRPr>
            </a:p>
          </p:txBody>
        </p:sp>
      </p:grpSp>
      <p:grpSp>
        <p:nvGrpSpPr>
          <p:cNvPr id="140" name="Google Shape;140;p2"/>
          <p:cNvGrpSpPr/>
          <p:nvPr/>
        </p:nvGrpSpPr>
        <p:grpSpPr>
          <a:xfrm>
            <a:off x="4094481" y="2369383"/>
            <a:ext cx="7091679" cy="1824970"/>
            <a:chOff x="5222498" y="3481854"/>
            <a:chExt cx="6592513" cy="529623"/>
          </a:xfrm>
        </p:grpSpPr>
        <p:sp>
          <p:nvSpPr>
            <p:cNvPr id="141" name="Google Shape;141;p2"/>
            <p:cNvSpPr/>
            <p:nvPr/>
          </p:nvSpPr>
          <p:spPr>
            <a:xfrm>
              <a:off x="5996873" y="3481854"/>
              <a:ext cx="5818138" cy="529623"/>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panose="020B0604020202020204"/>
              </a:endParaRPr>
            </a:p>
          </p:txBody>
        </p:sp>
        <p:sp>
          <p:nvSpPr>
            <p:cNvPr id="142" name="Google Shape;142;p2"/>
            <p:cNvSpPr/>
            <p:nvPr/>
          </p:nvSpPr>
          <p:spPr>
            <a:xfrm>
              <a:off x="5222498" y="3551405"/>
              <a:ext cx="712086" cy="221742"/>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rPr>
                <a:t>2</a:t>
              </a:r>
              <a:endParaRPr sz="3600" b="0"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endParaRPr>
            </a:p>
          </p:txBody>
        </p:sp>
        <p:sp>
          <p:nvSpPr>
            <p:cNvPr id="143" name="Google Shape;143;p2"/>
            <p:cNvSpPr/>
            <p:nvPr/>
          </p:nvSpPr>
          <p:spPr>
            <a:xfrm>
              <a:off x="6218886" y="3555356"/>
              <a:ext cx="5454452" cy="38406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vi-VN" sz="2000" b="0" i="0" u="none" strike="noStrike" cap="none"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Nhận biết được từ ngữ, hình ảnh gợi tả không gian được thể hiện trong bài, hiểu được công dụng của từ ngữ, hình ảnh, biện pháp so sánh, nhân hoá... trong việc làm nổi bật vẻ đẹp của rừng.</a:t>
              </a:r>
              <a:endParaRPr lang="vi-VN" sz="2000" dirty="0">
                <a:solidFill>
                  <a:srgbClr val="002060"/>
                </a:solidFill>
                <a:latin typeface="Cambria" panose="02040503050406030204" pitchFamily="18" charset="0"/>
                <a:ea typeface="Cambria" panose="02040503050406030204" pitchFamily="18" charset="0"/>
                <a:sym typeface="Arial" panose="020B0604020202020204"/>
              </a:endParaRPr>
            </a:p>
          </p:txBody>
        </p:sp>
      </p:grpSp>
      <p:grpSp>
        <p:nvGrpSpPr>
          <p:cNvPr id="2" name="Google Shape;136;p2"/>
          <p:cNvGrpSpPr/>
          <p:nvPr/>
        </p:nvGrpSpPr>
        <p:grpSpPr>
          <a:xfrm>
            <a:off x="3992879" y="4560256"/>
            <a:ext cx="7152640" cy="1677983"/>
            <a:chOff x="3983048" y="1572262"/>
            <a:chExt cx="6726439" cy="1282072"/>
          </a:xfrm>
        </p:grpSpPr>
        <p:sp>
          <p:nvSpPr>
            <p:cNvPr id="3" name="Google Shape;137;p2"/>
            <p:cNvSpPr/>
            <p:nvPr/>
          </p:nvSpPr>
          <p:spPr>
            <a:xfrm>
              <a:off x="4797529" y="1572262"/>
              <a:ext cx="5911958" cy="1282072"/>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panose="020B0604020202020204"/>
              </a:endParaRPr>
            </a:p>
          </p:txBody>
        </p:sp>
        <p:sp>
          <p:nvSpPr>
            <p:cNvPr id="4" name="Google Shape;138;p2"/>
            <p:cNvSpPr/>
            <p:nvPr/>
          </p:nvSpPr>
          <p:spPr>
            <a:xfrm>
              <a:off x="3983048" y="1851400"/>
              <a:ext cx="746301" cy="529623"/>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rPr>
                <a:t>3</a:t>
              </a:r>
              <a:endParaRPr sz="3600" b="0"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endParaRPr>
            </a:p>
          </p:txBody>
        </p:sp>
        <p:sp>
          <p:nvSpPr>
            <p:cNvPr id="5" name="Google Shape;139;p2"/>
            <p:cNvSpPr/>
            <p:nvPr/>
          </p:nvSpPr>
          <p:spPr>
            <a:xfrm>
              <a:off x="5001885" y="1666625"/>
              <a:ext cx="5572359" cy="1177720"/>
            </a:xfrm>
            <a:prstGeom prst="rect">
              <a:avLst/>
            </a:prstGeom>
            <a:noFill/>
            <a:ln>
              <a:noFill/>
            </a:ln>
          </p:spPr>
          <p:txBody>
            <a:bodyPr spcFirstLastPara="1" wrap="square" lIns="91425" tIns="45700" rIns="91425" bIns="45700" anchor="t" anchorCtr="0">
              <a:spAutoFit/>
            </a:bodyPr>
            <a:lstStyle/>
            <a:p>
              <a:pPr algn="just" rtl="0">
                <a:spcBef>
                  <a:spcPts val="0"/>
                </a:spcBef>
                <a:spcAft>
                  <a:spcPts val="500"/>
                </a:spcAft>
              </a:pPr>
              <a:r>
                <a:rPr lang="vi-VN" sz="1800" b="0" i="0" u="none" strike="noStrike" dirty="0">
                  <a:solidFill>
                    <a:srgbClr val="002060"/>
                  </a:solidFill>
                  <a:effectLst/>
                  <a:latin typeface="Cambria" panose="02040503050406030204" pitchFamily="18" charset="0"/>
                  <a:ea typeface="Cambria" panose="02040503050406030204" pitchFamily="18" charset="0"/>
                </a:rPr>
                <a:t>Nhận biết được nội dung chính của bài đọc – vẻ đẹp kì thú của rừng xanh và cảm xúc yêu mến rừng, yêu mến thiên nhiên của tác giả. Hiểu được những từ ngữ, hình ảnh, biện pháp so sánh, nhân hoá... góp phần làm nổi bật vẻ đẹp của rừng.</a:t>
              </a:r>
              <a:endParaRPr lang="vi-VN" sz="3200" b="0"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600"/>
                                        <p:tgtEl>
                                          <p:spTgt spid="1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
                                        </p:tgtEl>
                                        <p:attrNameLst>
                                          <p:attrName>style.visibility</p:attrName>
                                        </p:attrNameLst>
                                      </p:cBhvr>
                                      <p:to>
                                        <p:strVal val="visible"/>
                                      </p:to>
                                    </p:set>
                                    <p:animEffect transition="in" filter="fade">
                                      <p:cBhvr>
                                        <p:cTn id="17" dur="600"/>
                                        <p:tgtEl>
                                          <p:spTgt spid="1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6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11120" y="792152"/>
            <a:ext cx="7128704" cy="595408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
          <p:cNvSpPr txBox="1"/>
          <p:nvPr/>
        </p:nvSpPr>
        <p:spPr>
          <a:xfrm>
            <a:off x="784614" y="425162"/>
            <a:ext cx="10635226" cy="5940047"/>
          </a:xfrm>
          <a:prstGeom prst="rect">
            <a:avLst/>
          </a:prstGeom>
          <a:noFill/>
          <a:ln>
            <a:noFill/>
          </a:ln>
        </p:spPr>
        <p:txBody>
          <a:bodyPr spcFirstLastPara="1" wrap="square" lIns="91425" tIns="45700" rIns="91425" bIns="45700" anchor="t" anchorCtr="0">
            <a:spAutoFit/>
          </a:bodyPr>
          <a:lstStyle/>
          <a:p>
            <a:pPr algn="ctr"/>
            <a:r>
              <a:rPr lang="vi-VN" sz="2800" b="1" dirty="0">
                <a:solidFill>
                  <a:srgbClr val="FF0000"/>
                </a:solidFill>
                <a:latin typeface="Cambria" panose="02040503050406030204" pitchFamily="18" charset="0"/>
                <a:ea typeface="Cambria" panose="02040503050406030204" pitchFamily="18" charset="0"/>
              </a:rPr>
              <a:t>Kì diệu rừng xanh</a:t>
            </a:r>
            <a:endParaRPr lang="vi-VN" sz="2800" dirty="0">
              <a:solidFill>
                <a:srgbClr val="FF0000"/>
              </a:solidFill>
              <a:latin typeface="Cambria" panose="02040503050406030204" pitchFamily="18" charset="0"/>
              <a:ea typeface="Cambria" panose="02040503050406030204" pitchFamily="18" charset="0"/>
            </a:endParaRP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Loanh quanh trong rừng, chúng tôi đi vào một lối đầy nấm dại, một thành phố nấm lúp xúp dưới bóng cây thưa. Những chiếc nấm to bằng cái ấm tích, màu sặc sỡ rực lên. Mỗi chiếc nấm là một lâu đài kiến trúc tân kì. Tôi có cảm giác mình là một người khổng lồ đi lạc vào kinh đô của vương quốc những người tí hon. Đền đài, miếu mạo, cung điện của họ lúp xúp dưới chân.</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Nắng trưa đã rọi xuống đỉnh đầu mà rừng sâu vẫn ẩm lạnh, ánh nắng lọt qua lá trong xanh. Chúng tôi đi đến đâu, rừng rào rào chuyển động đến đấy. Những con vượn bạc má ôm con gọn ghẽ chuyền nhanh như tia chớp. Những con chồn sóc với chùm lông đuôi to đẹp vút qua không kịp đưa mắt nhìn theo.</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p>
          <a:p>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Tôi có cảm giác mình lạc vào một thế giới thần bí.</a:t>
            </a:r>
          </a:p>
          <a:p>
            <a:pPr algn="r"/>
            <a:r>
              <a:rPr lang="vi-VN" sz="2200" dirty="0">
                <a:latin typeface="Cambria" panose="02040503050406030204" pitchFamily="18" charset="0"/>
                <a:ea typeface="Cambria" panose="02040503050406030204" pitchFamily="18" charset="0"/>
              </a:rPr>
              <a:t>(</a:t>
            </a:r>
            <a:r>
              <a:rPr lang="vi-VN" sz="2200" i="1" dirty="0">
                <a:latin typeface="Cambria" panose="02040503050406030204" pitchFamily="18" charset="0"/>
                <a:ea typeface="Cambria" panose="02040503050406030204" pitchFamily="18" charset="0"/>
              </a:rPr>
              <a:t>Theo</a:t>
            </a:r>
            <a:r>
              <a:rPr lang="vi-VN" sz="2200" dirty="0">
                <a:latin typeface="Cambria" panose="02040503050406030204" pitchFamily="18" charset="0"/>
                <a:ea typeface="Cambria" panose="02040503050406030204" pitchFamily="18" charset="0"/>
              </a:rPr>
              <a:t> Nguyễn Phan Hách)</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1000"/>
                                        <p:tgtEl>
                                          <p:spTgt spid="171"/>
                                        </p:tgtEl>
                                      </p:cBhvr>
                                    </p:animEffect>
                                    <p:anim calcmode="lin" valueType="num">
                                      <p:cBhvr>
                                        <p:cTn id="8" dur="1000" fill="hold"/>
                                        <p:tgtEl>
                                          <p:spTgt spid="171"/>
                                        </p:tgtEl>
                                        <p:attrNameLst>
                                          <p:attrName>ppt_x</p:attrName>
                                        </p:attrNameLst>
                                      </p:cBhvr>
                                      <p:tavLst>
                                        <p:tav tm="0">
                                          <p:val>
                                            <p:strVal val="#ppt_x"/>
                                          </p:val>
                                        </p:tav>
                                        <p:tav tm="100000">
                                          <p:val>
                                            <p:strVal val="#ppt_x"/>
                                          </p:val>
                                        </p:tav>
                                      </p:tavLst>
                                    </p:anim>
                                    <p:anim calcmode="lin" valueType="num">
                                      <p:cBhvr>
                                        <p:cTn id="9" dur="1000" fill="hold"/>
                                        <p:tgtEl>
                                          <p:spTgt spid="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pSp>
        <p:nvGrpSpPr>
          <p:cNvPr id="2" name="Group 1"/>
          <p:cNvGrpSpPr/>
          <p:nvPr/>
        </p:nvGrpSpPr>
        <p:grpSpPr>
          <a:xfrm>
            <a:off x="908391" y="1957025"/>
            <a:ext cx="7382169" cy="1483344"/>
            <a:chOff x="892967" y="2103140"/>
            <a:chExt cx="10089994" cy="802640"/>
          </a:xfrm>
        </p:grpSpPr>
        <p:sp>
          <p:nvSpPr>
            <p:cNvPr id="3" name="Rectangle: Rounded Corners 2"/>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1209040" y="2194083"/>
              <a:ext cx="9510073" cy="6495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1: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đầu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lúp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xúp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dưới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chân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4"/>
          <p:cNvGrpSpPr/>
          <p:nvPr/>
        </p:nvGrpSpPr>
        <p:grpSpPr>
          <a:xfrm>
            <a:off x="907016" y="3706723"/>
            <a:ext cx="7448069" cy="1386971"/>
            <a:chOff x="892967" y="3219281"/>
            <a:chExt cx="10089994" cy="802640"/>
          </a:xfrm>
        </p:grpSpPr>
        <p:sp>
          <p:nvSpPr>
            <p:cNvPr id="6" name="Rectangle: Rounded Corners 5"/>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p:cNvSpPr txBox="1"/>
            <p:nvPr/>
          </p:nvSpPr>
          <p:spPr>
            <a:xfrm>
              <a:off x="1225163" y="3304115"/>
              <a:ext cx="9340052" cy="6946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đưa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mắt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nhìn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7"/>
          <p:cNvGrpSpPr/>
          <p:nvPr/>
        </p:nvGrpSpPr>
        <p:grpSpPr>
          <a:xfrm>
            <a:off x="715316" y="628899"/>
            <a:ext cx="10807300" cy="919401"/>
            <a:chOff x="715316" y="628899"/>
            <a:chExt cx="10807300" cy="919401"/>
          </a:xfrm>
        </p:grpSpPr>
        <p:sp>
          <p:nvSpPr>
            <p:cNvPr id="9" name="TextBox 8"/>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0" name="Picture 9" descr="A question mark in a speech bubbl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1" name="Group 10"/>
          <p:cNvGrpSpPr/>
          <p:nvPr/>
        </p:nvGrpSpPr>
        <p:grpSpPr>
          <a:xfrm>
            <a:off x="1051003" y="5314036"/>
            <a:ext cx="7239557" cy="802640"/>
            <a:chOff x="892967" y="4375091"/>
            <a:chExt cx="10089994" cy="802640"/>
          </a:xfrm>
        </p:grpSpPr>
        <p:sp>
          <p:nvSpPr>
            <p:cNvPr id="12" name="Rectangle: Rounded Corners 11"/>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p:cNvSpPr txBox="1"/>
            <p:nvPr/>
          </p:nvSpPr>
          <p:spPr>
            <a:xfrm>
              <a:off x="1261529" y="4436620"/>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 3: </a:t>
              </a:r>
              <a:r>
                <a:rPr lang="en-US" sz="3600">
                  <a:solidFill>
                    <a:prstClr val="black"/>
                  </a:solidFill>
                  <a:latin typeface="Cambria" panose="02040503050406030204" pitchFamily="18" charset="0"/>
                  <a:ea typeface="Cambria" panose="02040503050406030204" pitchFamily="18" charset="0"/>
                  <a:cs typeface="Calibri" panose="020F0502020204030204" pitchFamily="34" charset="0"/>
                </a:rPr>
                <a:t>Đoạn còn lại</a:t>
              </a:r>
              <a:endPar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descr="A cartoon of kids holding balloons&#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2597" y="3004683"/>
            <a:ext cx="4527283" cy="4527283"/>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2074</Words>
  <Application>Microsoft Office PowerPoint</Application>
  <PresentationFormat>Widescreen</PresentationFormat>
  <Paragraphs>135</Paragraphs>
  <Slides>39</Slides>
  <Notes>23</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39</vt:i4>
      </vt:variant>
    </vt:vector>
  </HeadingPairs>
  <TitlesOfParts>
    <vt:vector size="53" baseType="lpstr">
      <vt:lpstr>等线</vt:lpstr>
      <vt:lpstr>等线 Light</vt:lpstr>
      <vt:lpstr>Arial</vt:lpstr>
      <vt:lpstr>Calibri</vt:lpstr>
      <vt:lpstr>Calibri Light</vt:lpstr>
      <vt:lpstr>Cambria</vt:lpstr>
      <vt:lpstr>DFPOP1-W9</vt:lpstr>
      <vt:lpstr>Tahoma</vt:lpstr>
      <vt:lpstr>UTM Cookies</vt:lpstr>
      <vt:lpstr>UTM Showcard</vt:lpstr>
      <vt:lpstr>千图网海量PPT模板www.58pic.com​​</vt:lpstr>
      <vt:lpstr>1_千图网海量PPT模板www.58pic.com​​</vt:lpstr>
      <vt:lpstr>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Fung</dc:creator>
  <cp:lastModifiedBy>Nguyễn Thị Thanh Huyền</cp:lastModifiedBy>
  <cp:revision>55</cp:revision>
  <dcterms:created xsi:type="dcterms:W3CDTF">2019-05-23T17:46:00Z</dcterms:created>
  <dcterms:modified xsi:type="dcterms:W3CDTF">2024-09-17T03:37:57Z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BADB73880A6D4166BBFE28D2A644F519_12</vt:lpwstr>
  </property>
  <property fmtid="{D5CDD505-2E9C-101B-9397-08002B2CF9AE}" pid="3" name="KSOProductBuildVer">
    <vt:lpwstr>1033-12.2.0.17562</vt:lpwstr>
  </property>
</Properties>
</file>