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99" r:id="rId2"/>
    <p:sldMasterId id="2147483711" r:id="rId3"/>
    <p:sldMasterId id="2147483723" r:id="rId4"/>
  </p:sldMasterIdLst>
  <p:notesMasterIdLst>
    <p:notesMasterId r:id="rId34"/>
  </p:notesMasterIdLst>
  <p:sldIdLst>
    <p:sldId id="1174" r:id="rId5"/>
    <p:sldId id="1175" r:id="rId6"/>
    <p:sldId id="1184" r:id="rId7"/>
    <p:sldId id="1173" r:id="rId8"/>
    <p:sldId id="1185" r:id="rId9"/>
    <p:sldId id="1176" r:id="rId10"/>
    <p:sldId id="1186" r:id="rId11"/>
    <p:sldId id="1187" r:id="rId12"/>
    <p:sldId id="1188" r:id="rId13"/>
    <p:sldId id="1189" r:id="rId14"/>
    <p:sldId id="256" r:id="rId15"/>
    <p:sldId id="1190" r:id="rId16"/>
    <p:sldId id="1191" r:id="rId17"/>
    <p:sldId id="1192" r:id="rId18"/>
    <p:sldId id="1193" r:id="rId19"/>
    <p:sldId id="1194" r:id="rId20"/>
    <p:sldId id="1195" r:id="rId21"/>
    <p:sldId id="1196" r:id="rId22"/>
    <p:sldId id="1197" r:id="rId23"/>
    <p:sldId id="1199" r:id="rId24"/>
    <p:sldId id="1200" r:id="rId25"/>
    <p:sldId id="1198" r:id="rId26"/>
    <p:sldId id="259" r:id="rId27"/>
    <p:sldId id="260" r:id="rId28"/>
    <p:sldId id="366" r:id="rId29"/>
    <p:sldId id="367" r:id="rId30"/>
    <p:sldId id="368" r:id="rId31"/>
    <p:sldId id="1182" r:id="rId32"/>
    <p:sldId id="118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p:scale>
          <a:sx n="150" d="100"/>
          <a:sy n="150" d="100"/>
        </p:scale>
        <p:origin x="1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558117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lgn="r" defTabSz="685800">
              <a:buClrTx/>
              <a:buFontTx/>
              <a:buNone/>
              <a:defRPr/>
            </a:pPr>
            <a:fld id="{C9E7B7F8-81FA-46DC-8926-8D6B124E54D6}" type="slidenum">
              <a:rPr lang="en-US" sz="1200" kern="1200" smtClean="0">
                <a:solidFill>
                  <a:prstClr val="black"/>
                </a:solidFill>
                <a:latin typeface="Calibri"/>
                <a:ea typeface="+mn-ea"/>
              </a:rPr>
              <a:pPr algn="r" defTabSz="685800">
                <a:buClrTx/>
                <a:buFontTx/>
                <a:buNone/>
                <a:defRPr/>
              </a:pPr>
              <a:t>29</a:t>
            </a:fld>
            <a:endParaRPr lang="en-US" sz="1200" kern="1200">
              <a:solidFill>
                <a:prstClr val="black"/>
              </a:solidFill>
              <a:latin typeface="Calibri"/>
              <a:ea typeface="+mn-ea"/>
            </a:endParaRPr>
          </a:p>
        </p:txBody>
      </p:sp>
    </p:spTree>
    <p:extLst>
      <p:ext uri="{BB962C8B-B14F-4D97-AF65-F5344CB8AC3E}">
        <p14:creationId xmlns:p14="http://schemas.microsoft.com/office/powerpoint/2010/main" val="276965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8/24/2024</a:t>
            </a:fld>
            <a:endParaRPr lang="en-US"/>
          </a:p>
        </p:txBody>
      </p:sp>
      <p:sp>
        <p:nvSpPr>
          <p:cNvPr id="6" name="Footer Placeholder 5">
            <a:extLst>
              <a:ext uri="{FF2B5EF4-FFF2-40B4-BE49-F238E27FC236}">
                <a16:creationId xmlns=""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8/24/2024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image" Target="../media/image44.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2.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6.pn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emf"/><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5.xml"/><Relationship Id="rId18" Type="http://schemas.openxmlformats.org/officeDocument/2006/relationships/image" Target="../media/image49.gif"/><Relationship Id="rId3" Type="http://schemas.openxmlformats.org/officeDocument/2006/relationships/image" Target="../media/image42.jpg"/><Relationship Id="rId7" Type="http://schemas.openxmlformats.org/officeDocument/2006/relationships/slide" Target="slide27.xml"/><Relationship Id="rId12" Type="http://schemas.microsoft.com/office/2007/relationships/hdphoto" Target="../media/hdphoto3.wdp"/><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slide" Target="slide24.xml"/><Relationship Id="rId20" Type="http://schemas.openxmlformats.org/officeDocument/2006/relationships/slide" Target="slide28.xml"/><Relationship Id="rId1" Type="http://schemas.openxmlformats.org/officeDocument/2006/relationships/slideLayout" Target="../slideLayouts/slideLayout34.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4.png"/><Relationship Id="rId15" Type="http://schemas.microsoft.com/office/2007/relationships/hdphoto" Target="../media/hdphoto4.wdp"/><Relationship Id="rId10" Type="http://schemas.openxmlformats.org/officeDocument/2006/relationships/slide" Target="slide26.xml"/><Relationship Id="rId19" Type="http://schemas.openxmlformats.org/officeDocument/2006/relationships/image" Target="../media/image50.png"/><Relationship Id="rId4" Type="http://schemas.openxmlformats.org/officeDocument/2006/relationships/image" Target="../media/image43.gif"/><Relationship Id="rId9" Type="http://schemas.microsoft.com/office/2007/relationships/hdphoto" Target="../media/hdphoto2.wdp"/><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72.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13.emf"/><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emf"/><Relationship Id="rId11" Type="http://schemas.openxmlformats.org/officeDocument/2006/relationships/image" Target="../media/image16.gif"/><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emf"/><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emf"/><Relationship Id="rId7" Type="http://schemas.openxmlformats.org/officeDocument/2006/relationships/image" Target="../media/image13.emf"/><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emf"/><Relationship Id="rId11" Type="http://schemas.openxmlformats.org/officeDocument/2006/relationships/image" Target="../media/image16.gif"/><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6.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a:extLst>
              <a:ext uri="{FF2B5EF4-FFF2-40B4-BE49-F238E27FC236}">
                <a16:creationId xmlns=""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lang="vi-VN"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 xmlns:a16="http://schemas.microsoft.com/office/drawing/2014/main" id="{993C8856-6DE3-0ED4-145C-661BE496245B}"/>
              </a:ext>
            </a:extLst>
          </p:cNvPr>
          <p:cNvSpPr/>
          <p:nvPr/>
        </p:nvSpPr>
        <p:spPr>
          <a:xfrm>
            <a:off x="270933" y="4205816"/>
            <a:ext cx="8652934" cy="823384"/>
          </a:xfrm>
          <a:prstGeom prst="roundRect">
            <a:avLst/>
          </a:prstGeom>
          <a:solidFill>
            <a:srgbClr val="87CC6A">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mn-cs"/>
              </a:rPr>
              <a:t>Quan sát hiện tượng xảy ra và cho biết thí nghiệm nào tạo ra hỗn hợp, thí nghiệm nào tạo ra dung dịch. Vì sao em biết?</a:t>
            </a:r>
            <a:endParaRPr kumimoji="0" lang="en-US" sz="2400" b="0" i="0" u="none" strike="noStrike" kern="0" cap="none" spc="0" normalizeH="0" baseline="0" noProof="0" dirty="0" smtClean="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3347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 xmlns:a16="http://schemas.microsoft.com/office/drawing/2014/main" val="3926596845"/>
                    </a:ext>
                  </a:extLst>
                </a:gridCol>
                <a:gridCol w="2175933">
                  <a:extLst>
                    <a:ext uri="{9D8B030D-6E8A-4147-A177-3AD203B41FA5}">
                      <a16:colId xmlns="" xmlns:a16="http://schemas.microsoft.com/office/drawing/2014/main" val="2333062570"/>
                    </a:ext>
                  </a:extLst>
                </a:gridCol>
                <a:gridCol w="2235200">
                  <a:extLst>
                    <a:ext uri="{9D8B030D-6E8A-4147-A177-3AD203B41FA5}">
                      <a16:colId xmlns="" xmlns:a16="http://schemas.microsoft.com/office/drawing/2014/main" val="720897861"/>
                    </a:ext>
                  </a:extLst>
                </a:gridCol>
                <a:gridCol w="1998133">
                  <a:extLst>
                    <a:ext uri="{9D8B030D-6E8A-4147-A177-3AD203B41FA5}">
                      <a16:colId xmlns=""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86080403"/>
                  </a:ext>
                </a:extLst>
              </a:tr>
            </a:tbl>
          </a:graphicData>
        </a:graphic>
      </p:graphicFrame>
      <p:sp>
        <p:nvSpPr>
          <p:cNvPr id="27" name="TextBox 26">
            <a:extLst>
              <a:ext uri="{FF2B5EF4-FFF2-40B4-BE49-F238E27FC236}">
                <a16:creationId xmlns=""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1A16FAC-06F6-4121-A27B-99A89DEAA335}"/>
              </a:ext>
            </a:extLst>
          </p:cNvPr>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D3CADD"/>
              </a:solidFill>
              <a:effectLst/>
              <a:uLnTx/>
              <a:uFillTx/>
              <a:latin typeface="Arial"/>
              <a:ea typeface="+mn-ea"/>
              <a:cs typeface="+mn-cs"/>
            </a:endParaRPr>
          </a:p>
        </p:txBody>
      </p:sp>
      <p:pic>
        <p:nvPicPr>
          <p:cNvPr id="3" name="图片 23">
            <a:extLst>
              <a:ext uri="{FF2B5EF4-FFF2-40B4-BE49-F238E27FC236}">
                <a16:creationId xmlns=""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a:extLst>
              <a:ext uri="{FF2B5EF4-FFF2-40B4-BE49-F238E27FC236}">
                <a16:creationId xmlns=""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圆角矩形 14">
            <a:extLst>
              <a:ext uri="{FF2B5EF4-FFF2-40B4-BE49-F238E27FC236}">
                <a16:creationId xmlns=""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Trong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hỗn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hợp</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ở TN 1,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sau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khi</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trộn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vào</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nhau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muối</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và</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hạt</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tiêu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giữ</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nguyên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tính</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chất</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của</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nó</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a:t>
            </a:r>
          </a:p>
        </p:txBody>
      </p:sp>
    </p:spTree>
    <p:extLst>
      <p:ext uri="{BB962C8B-B14F-4D97-AF65-F5344CB8AC3E}">
        <p14:creationId xmlns:p14="http://schemas.microsoft.com/office/powerpoint/2010/main" val="16992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1A16FAC-06F6-4121-A27B-99A89DEAA335}"/>
              </a:ext>
            </a:extLst>
          </p:cNvPr>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3CADD"/>
              </a:solidFill>
              <a:effectLst/>
              <a:uLnTx/>
              <a:uFillTx/>
              <a:latin typeface="Arial"/>
              <a:ea typeface="+mn-ea"/>
              <a:cs typeface="+mn-cs"/>
            </a:endParaRPr>
          </a:p>
        </p:txBody>
      </p:sp>
      <p:pic>
        <p:nvPicPr>
          <p:cNvPr id="3" name="图片 23">
            <a:extLst>
              <a:ext uri="{FF2B5EF4-FFF2-40B4-BE49-F238E27FC236}">
                <a16:creationId xmlns=""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a:extLst>
              <a:ext uri="{FF2B5EF4-FFF2-40B4-BE49-F238E27FC236}">
                <a16:creationId xmlns=""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6" name="圆角矩形 14">
            <a:extLst>
              <a:ext uri="{FF2B5EF4-FFF2-40B4-BE49-F238E27FC236}">
                <a16:creationId xmlns=""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宋体" panose="02010600030101010101" pitchFamily="2" charset="-122"/>
                <a:cs typeface="+mn-cs"/>
              </a:rPr>
              <a:t> Trong dung dịch ở TN 2, sau khi khuấy muối vào nước thì hoà tan, phân bố đều vào nhau.</a:t>
            </a:r>
          </a:p>
        </p:txBody>
      </p:sp>
    </p:spTree>
    <p:extLst>
      <p:ext uri="{BB962C8B-B14F-4D97-AF65-F5344CB8AC3E}">
        <p14:creationId xmlns:p14="http://schemas.microsoft.com/office/powerpoint/2010/main" val="5877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3" name="Rectangle 2"/>
          <p:cNvSpPr/>
          <p:nvPr/>
        </p:nvSpPr>
        <p:spPr>
          <a:xfrm>
            <a:off x="1625600" y="1663549"/>
            <a:ext cx="5410199" cy="2308324"/>
          </a:xfrm>
          <a:prstGeom prst="rect">
            <a:avLst/>
          </a:prstGeom>
        </p:spPr>
        <p:txBody>
          <a:bodyPr wrap="square">
            <a:spAutoFit/>
          </a:bodyPr>
          <a:lstStyle/>
          <a:p>
            <a:pPr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4" name="Google Shape;2211;p54"/>
          <p:cNvGrpSpPr/>
          <p:nvPr/>
        </p:nvGrpSpPr>
        <p:grpSpPr>
          <a:xfrm>
            <a:off x="6588434" y="130054"/>
            <a:ext cx="2309025" cy="1701949"/>
            <a:chOff x="4785725" y="3342975"/>
            <a:chExt cx="1742300" cy="1421375"/>
          </a:xfrm>
        </p:grpSpPr>
        <p:sp>
          <p:nvSpPr>
            <p:cNvPr id="5"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3" name="Rectangle 172"/>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4" name="Google Shape;4200;p63"/>
          <p:cNvGrpSpPr/>
          <p:nvPr/>
        </p:nvGrpSpPr>
        <p:grpSpPr>
          <a:xfrm>
            <a:off x="3266" y="3459571"/>
            <a:ext cx="2211666" cy="1686636"/>
            <a:chOff x="2722281" y="4241484"/>
            <a:chExt cx="403785" cy="406867"/>
          </a:xfrm>
        </p:grpSpPr>
        <p:sp>
          <p:nvSpPr>
            <p:cNvPr id="175"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4" name="图片 23">
            <a:extLst>
              <a:ext uri="{FF2B5EF4-FFF2-40B4-BE49-F238E27FC236}">
                <a16:creationId xmlns=""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37817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barn(inVertical)">
                                      <p:cBhvr>
                                        <p:cTn id="7" dur="500"/>
                                        <p:tgtEl>
                                          <p:spTgt spid="173"/>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down)">
                                      <p:cBhvr>
                                        <p:cTn id="22"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643466" y="94276"/>
            <a:ext cx="8221134" cy="83705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28069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F5C3E82-08B8-1668-C414-1F07745318F3}"/>
              </a:ext>
            </a:extLst>
          </p:cNvPr>
          <p:cNvGrpSpPr/>
          <p:nvPr/>
        </p:nvGrpSpPr>
        <p:grpSpPr>
          <a:xfrm>
            <a:off x="2565401" y="0"/>
            <a:ext cx="4343401" cy="1270000"/>
            <a:chOff x="3640664" y="0"/>
            <a:chExt cx="2473327" cy="1270000"/>
          </a:xfrm>
        </p:grpSpPr>
        <p:sp>
          <p:nvSpPr>
            <p:cNvPr id="3" name="Freeform 8">
              <a:extLst>
                <a:ext uri="{FF2B5EF4-FFF2-40B4-BE49-F238E27FC236}">
                  <a16:creationId xmlns=""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TextBox 3">
              <a:extLst>
                <a:ext uri="{FF2B5EF4-FFF2-40B4-BE49-F238E27FC236}">
                  <a16:creationId xmlns=""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rPr>
                <a:t>Hỗn</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hợp</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là</a:t>
              </a:r>
              <a:r>
                <a:rPr kumimoji="0" lang="en-US" sz="2400" b="1" i="0" u="none" strike="noStrike" kern="0" cap="none" spc="0" normalizeH="0" baseline="0" noProof="0" dirty="0" smtClean="0">
                  <a:ln>
                    <a:noFill/>
                  </a:ln>
                  <a:solidFill>
                    <a:srgbClr val="FF0000"/>
                  </a:solidFill>
                  <a:effectLst/>
                  <a:uLnTx/>
                  <a:uFillTx/>
                </a:rPr>
                <a:t> dung </a:t>
              </a:r>
              <a:r>
                <a:rPr kumimoji="0" lang="en-US" sz="2400" b="1" i="0" u="none" strike="noStrike" kern="0" cap="none" spc="0" normalizeH="0" baseline="0" noProof="0" dirty="0" err="1" smtClean="0">
                  <a:ln>
                    <a:noFill/>
                  </a:ln>
                  <a:solidFill>
                    <a:srgbClr val="FF0000"/>
                  </a:solidFill>
                  <a:effectLst/>
                  <a:uLnTx/>
                  <a:uFillTx/>
                </a:rPr>
                <a:t>dịch</a:t>
              </a:r>
              <a:endParaRPr kumimoji="0" lang="en-US" sz="2400" b="1" i="0" u="none" strike="noStrike" kern="0" cap="none" spc="0" normalizeH="0" baseline="0" noProof="0" dirty="0" smtClean="0">
                <a:ln>
                  <a:noFill/>
                </a:ln>
                <a:solidFill>
                  <a:srgbClr val="FF0000"/>
                </a:solidFill>
                <a:effectLst/>
                <a:uLnTx/>
                <a:uFillTx/>
              </a:endParaRPr>
            </a:p>
          </p:txBody>
        </p:sp>
      </p:grpSp>
      <p:pic>
        <p:nvPicPr>
          <p:cNvPr id="5" name="Picture 4">
            <a:extLst>
              <a:ext uri="{FF2B5EF4-FFF2-40B4-BE49-F238E27FC236}">
                <a16:creationId xmlns=""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6" name="Picture 5">
            <a:extLst>
              <a:ext uri="{FF2B5EF4-FFF2-40B4-BE49-F238E27FC236}">
                <a16:creationId xmlns=""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7" name="圆角矩形 14">
            <a:extLst>
              <a:ext uri="{FF2B5EF4-FFF2-40B4-BE49-F238E27FC236}">
                <a16:creationId xmlns=""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宋体" panose="02010600030101010101" pitchFamily="2" charset="-122"/>
                <a:cs typeface="+mn-cs"/>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351452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a:extLst>
              <a:ext uri="{FF2B5EF4-FFF2-40B4-BE49-F238E27FC236}">
                <a16:creationId xmlns=""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4" name="Rectangle 3"/>
          <p:cNvSpPr/>
          <p:nvPr/>
        </p:nvSpPr>
        <p:spPr>
          <a:xfrm>
            <a:off x="1826029" y="1824416"/>
            <a:ext cx="5269038" cy="2308324"/>
          </a:xfrm>
          <a:prstGeom prst="rect">
            <a:avLst/>
          </a:prstGeom>
        </p:spPr>
        <p:txBody>
          <a:bodyPr wrap="square">
            <a:spAutoFit/>
          </a:bodyPr>
          <a:lstStyle/>
          <a:p>
            <a:pPr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5" name="Google Shape;2211;p54"/>
          <p:cNvGrpSpPr/>
          <p:nvPr/>
        </p:nvGrpSpPr>
        <p:grpSpPr>
          <a:xfrm>
            <a:off x="6588434" y="130054"/>
            <a:ext cx="2309025" cy="1701949"/>
            <a:chOff x="4785725" y="3342975"/>
            <a:chExt cx="1742300" cy="1421375"/>
          </a:xfrm>
        </p:grpSpPr>
        <p:sp>
          <p:nvSpPr>
            <p:cNvPr id="6"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4" name="Rectangle 173"/>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5" name="Google Shape;4200;p63"/>
          <p:cNvGrpSpPr/>
          <p:nvPr/>
        </p:nvGrpSpPr>
        <p:grpSpPr>
          <a:xfrm>
            <a:off x="3266" y="3459571"/>
            <a:ext cx="2211666" cy="1686636"/>
            <a:chOff x="2722281" y="4241484"/>
            <a:chExt cx="403785" cy="406867"/>
          </a:xfrm>
        </p:grpSpPr>
        <p:sp>
          <p:nvSpPr>
            <p:cNvPr id="176"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5" name="图片 23">
            <a:extLst>
              <a:ext uri="{FF2B5EF4-FFF2-40B4-BE49-F238E27FC236}">
                <a16:creationId xmlns=""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2276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7423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4" name="Freeform 2">
            <a:extLst>
              <a:ext uri="{FF2B5EF4-FFF2-40B4-BE49-F238E27FC236}">
                <a16:creationId xmlns=""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631216"/>
          </a:xfrm>
          <a:prstGeom prst="rect">
            <a:avLst/>
          </a:prstGeom>
          <a:noFill/>
        </p:spPr>
        <p:txBody>
          <a:bodyPr wrap="square" rtlCol="0">
            <a:spAutoFit/>
          </a:bodyPr>
          <a:lstStyle/>
          <a:p>
            <a:pPr algn="ctr"/>
            <a:r>
              <a:rPr lang="vi-VN" sz="6000" b="1" dirty="0" smtClean="0">
                <a:solidFill>
                  <a:schemeClr val="accent1"/>
                </a:solidFill>
              </a:rPr>
              <a:t>STEM </a:t>
            </a:r>
          </a:p>
          <a:p>
            <a:pPr algn="ctr"/>
            <a:r>
              <a:rPr lang="vi-VN" sz="4000" b="1" dirty="0" smtClean="0">
                <a:solidFill>
                  <a:srgbClr val="FF0000"/>
                </a:solidFill>
              </a:rPr>
              <a:t>MÔ HÌNH MƯA SẮC MÀU</a:t>
            </a:r>
            <a:endParaRPr lang="en-US" sz="4000" b="1" dirty="0">
              <a:solidFill>
                <a:srgbClr val="FF0000"/>
              </a:solidFill>
            </a:endParaRPr>
          </a:p>
        </p:txBody>
      </p:sp>
    </p:spTree>
    <p:extLst>
      <p:ext uri="{BB962C8B-B14F-4D97-AF65-F5344CB8AC3E}">
        <p14:creationId xmlns:p14="http://schemas.microsoft.com/office/powerpoint/2010/main" val="22634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4" name="Freeform 2">
            <a:extLst>
              <a:ext uri="{FF2B5EF4-FFF2-40B4-BE49-F238E27FC236}">
                <a16:creationId xmlns=""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938992"/>
          </a:xfrm>
          <a:prstGeom prst="rect">
            <a:avLst/>
          </a:prstGeom>
          <a:noFill/>
        </p:spPr>
        <p:txBody>
          <a:bodyPr wrap="square" rtlCol="0">
            <a:spAutoFit/>
          </a:bodyPr>
          <a:lstStyle/>
          <a:p>
            <a:pPr algn="ctr"/>
            <a:r>
              <a:rPr lang="vi-VN" sz="6000" b="1" dirty="0" smtClean="0">
                <a:solidFill>
                  <a:schemeClr val="accent1"/>
                </a:solidFill>
              </a:rPr>
              <a:t>THỰC HÀNH NHÓM 6</a:t>
            </a:r>
            <a:endParaRPr lang="en-US" sz="4000" b="1" dirty="0">
              <a:solidFill>
                <a:srgbClr val="FF0000"/>
              </a:solidFill>
            </a:endParaRPr>
          </a:p>
        </p:txBody>
      </p:sp>
    </p:spTree>
    <p:extLst>
      <p:ext uri="{BB962C8B-B14F-4D97-AF65-F5344CB8AC3E}">
        <p14:creationId xmlns:p14="http://schemas.microsoft.com/office/powerpoint/2010/main" val="299273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44474" y="583248"/>
            <a:ext cx="4308475" cy="3756978"/>
          </a:xfrm>
          <a:prstGeom prst="rect">
            <a:avLst/>
          </a:prstGeom>
        </p:spPr>
      </p:pic>
      <p:pic>
        <p:nvPicPr>
          <p:cNvPr id="3" name="Picture 2"/>
          <p:cNvPicPr/>
          <p:nvPr/>
        </p:nvPicPr>
        <p:blipFill>
          <a:blip r:embed="rId3"/>
          <a:stretch>
            <a:fillRect/>
          </a:stretch>
        </p:blipFill>
        <p:spPr>
          <a:xfrm>
            <a:off x="4679949" y="892731"/>
            <a:ext cx="3505202" cy="3138012"/>
          </a:xfrm>
          <a:prstGeom prst="rect">
            <a:avLst/>
          </a:prstGeom>
        </p:spPr>
      </p:pic>
    </p:spTree>
    <p:extLst>
      <p:ext uri="{BB962C8B-B14F-4D97-AF65-F5344CB8AC3E}">
        <p14:creationId xmlns:p14="http://schemas.microsoft.com/office/powerpoint/2010/main" val="3234070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504950" y="79351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1</a:t>
            </a:r>
            <a:r>
              <a:rPr lang="nl-NL" sz="1800" dirty="0">
                <a:solidFill>
                  <a:srgbClr val="FF0000"/>
                </a:solidFill>
                <a:latin typeface="Times New Roman" panose="02020603050405020304" pitchFamily="18" charset="0"/>
                <a:ea typeface="Times New Roman" panose="02020603050405020304" pitchFamily="18" charset="0"/>
              </a:rPr>
              <a:t>) Màu thực phẩm khi pha vào nước có tạo thành dung dịch hay không</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3" name="Rectangle 2"/>
          <p:cNvSpPr/>
          <p:nvPr/>
        </p:nvSpPr>
        <p:spPr>
          <a:xfrm>
            <a:off x="1504950" y="1643676"/>
            <a:ext cx="5981700" cy="757130"/>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Màu </a:t>
            </a:r>
            <a:r>
              <a:rPr lang="nl-NL" sz="1800" i="1" dirty="0">
                <a:latin typeface="Times New Roman" panose="02020603050405020304" pitchFamily="18" charset="0"/>
                <a:ea typeface="Times New Roman" panose="02020603050405020304" pitchFamily="18" charset="0"/>
              </a:rPr>
              <a:t>thực phẩm khi pha vào nước có hòa tan thành một chất đồng nhất nên sẽ tạo thành dung dịch</a:t>
            </a:r>
            <a:r>
              <a:rPr lang="nl-NL" sz="1800" i="1"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Calibri" panose="020F0502020204030204" pitchFamily="34" charset="0"/>
            </a:endParaRPr>
          </a:p>
        </p:txBody>
      </p:sp>
      <p:sp>
        <p:nvSpPr>
          <p:cNvPr id="4" name="Rectangle 3"/>
          <p:cNvSpPr/>
          <p:nvPr/>
        </p:nvSpPr>
        <p:spPr>
          <a:xfrm>
            <a:off x="1504950" y="249383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2</a:t>
            </a:r>
            <a:r>
              <a:rPr lang="nl-NL" sz="1800" dirty="0">
                <a:solidFill>
                  <a:srgbClr val="FF0000"/>
                </a:solidFill>
                <a:latin typeface="Times New Roman" panose="02020603050405020304" pitchFamily="18" charset="0"/>
                <a:ea typeface="Times New Roman" panose="02020603050405020304" pitchFamily="18" charset="0"/>
              </a:rPr>
              <a:t>) Khi cho dầu ăn vào cốc đang chứa sẵn nước, hiện tượng gì sẽ xảy ra</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1504950" y="3343996"/>
            <a:ext cx="5981700" cy="1089529"/>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Khi </a:t>
            </a:r>
            <a:r>
              <a:rPr lang="nl-NL" sz="1800" i="1" dirty="0">
                <a:latin typeface="Times New Roman" panose="02020603050405020304" pitchFamily="18" charset="0"/>
                <a:ea typeface="Times New Roman" panose="02020603050405020304" pitchFamily="18" charset="0"/>
              </a:rPr>
              <a:t>cho dầu ăn vào cốc nước sẽ thấy lớp dầu tách riêng không hòa vào lớp nước mà nổi lên trên mặt nước vì tính chất của dầu không tan trong nước.</a:t>
            </a:r>
            <a:endParaRPr lang="en-US"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385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7C15FAA-82B7-646E-751A-6AFBEE9C5E52}"/>
              </a:ext>
            </a:extLst>
          </p:cNvPr>
          <p:cNvGrpSpPr/>
          <p:nvPr/>
        </p:nvGrpSpPr>
        <p:grpSpPr>
          <a:xfrm>
            <a:off x="3471332" y="0"/>
            <a:ext cx="2396067" cy="1405468"/>
            <a:chOff x="3471332" y="0"/>
            <a:chExt cx="2396067" cy="1405468"/>
          </a:xfrm>
        </p:grpSpPr>
        <p:sp>
          <p:nvSpPr>
            <p:cNvPr id="4" name="Freeform 4">
              <a:extLst>
                <a:ext uri="{FF2B5EF4-FFF2-40B4-BE49-F238E27FC236}">
                  <a16:creationId xmlns=""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TextBox 4">
              <a:extLst>
                <a:ext uri="{FF2B5EF4-FFF2-40B4-BE49-F238E27FC236}">
                  <a16:creationId xmlns=""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Em </a:t>
              </a:r>
              <a:r>
                <a:rPr kumimoji="0" lang="en-US" sz="2400" b="1" i="0" u="none" strike="noStrike" kern="0" cap="none" spc="0" normalizeH="0" baseline="0" noProof="0" dirty="0" err="1" smtClean="0">
                  <a:ln>
                    <a:noFill/>
                  </a:ln>
                  <a:solidFill>
                    <a:srgbClr val="FF0000"/>
                  </a:solidFill>
                  <a:effectLst/>
                  <a:uLnTx/>
                  <a:uFillTx/>
                </a:rPr>
                <a:t>có</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biết</a:t>
              </a:r>
              <a:endParaRPr kumimoji="0" lang="en-US" sz="2400" b="1" i="0" u="none" strike="noStrike" kern="0" cap="none" spc="0" normalizeH="0" baseline="0" noProof="0" dirty="0" smtClean="0">
                <a:ln>
                  <a:noFill/>
                </a:ln>
                <a:solidFill>
                  <a:srgbClr val="FF0000"/>
                </a:solidFill>
                <a:effectLst/>
                <a:uLnTx/>
                <a:uFillTx/>
              </a:endParaRPr>
            </a:p>
          </p:txBody>
        </p:sp>
      </p:grpSp>
      <p:sp>
        <p:nvSpPr>
          <p:cNvPr id="6" name="Freeform 8">
            <a:extLst>
              <a:ext uri="{FF2B5EF4-FFF2-40B4-BE49-F238E27FC236}">
                <a16:creationId xmlns=""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7" name="Picture 6">
            <a:extLst>
              <a:ext uri="{FF2B5EF4-FFF2-40B4-BE49-F238E27FC236}">
                <a16:creationId xmlns=""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Tree>
    <p:extLst>
      <p:ext uri="{BB962C8B-B14F-4D97-AF65-F5344CB8AC3E}">
        <p14:creationId xmlns:p14="http://schemas.microsoft.com/office/powerpoint/2010/main" val="227667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buClrTx/>
                  <a:buFontTx/>
                  <a:buNone/>
                  <a:defRPr/>
                </a:pPr>
                <a:endParaRPr lang="zh-CN" altLang="en-US" kern="1200">
                  <a:solidFill>
                    <a:srgbClr val="1D9BB8"/>
                  </a:solidFill>
                  <a:latin typeface="Lato Light"/>
                  <a:ea typeface="+mn-ea"/>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buClrTx/>
                  <a:buFontTx/>
                  <a:buNone/>
                  <a:defRPr/>
                </a:pPr>
                <a:endParaRPr lang="zh-CN" altLang="en-US" kern="1200">
                  <a:solidFill>
                    <a:srgbClr val="1D9BB8"/>
                  </a:solidFill>
                  <a:latin typeface="Lato Light"/>
                  <a:ea typeface="+mn-ea"/>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28" name="Picture 27">
            <a:extLst>
              <a:ext uri="{FF2B5EF4-FFF2-40B4-BE49-F238E27FC236}">
                <a16:creationId xmlns="" xmlns:a16="http://schemas.microsoft.com/office/drawing/2014/main" id="{E82D32CE-1C70-2267-87D4-ACC6BAE9EB22}"/>
              </a:ext>
            </a:extLst>
          </p:cNvPr>
          <p:cNvPicPr>
            <a:picLocks noChangeAspect="1"/>
          </p:cNvPicPr>
          <p:nvPr/>
        </p:nvPicPr>
        <p:blipFill>
          <a:blip r:embed="rId12"/>
          <a:stretch>
            <a:fillRect/>
          </a:stretch>
        </p:blipFill>
        <p:spPr>
          <a:xfrm>
            <a:off x="2374234" y="1419790"/>
            <a:ext cx="5590517" cy="2523963"/>
          </a:xfrm>
          <a:prstGeom prst="rect">
            <a:avLst/>
          </a:prstGeom>
        </p:spPr>
      </p:pic>
    </p:spTree>
    <p:extLst>
      <p:ext uri="{BB962C8B-B14F-4D97-AF65-F5344CB8AC3E}">
        <p14:creationId xmlns:p14="http://schemas.microsoft.com/office/powerpoint/2010/main" val="329012339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3" name="Rectangle 2"/>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圆角矩形 14"/>
          <p:cNvSpPr/>
          <p:nvPr/>
        </p:nvSpPr>
        <p:spPr>
          <a:xfrm>
            <a:off x="4487116" y="289010"/>
            <a:ext cx="4344059" cy="310617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rgbClr val="D3CADD"/>
              </a:solidFill>
              <a:effectLst/>
              <a:uLnTx/>
              <a:uFillTx/>
              <a:latin typeface="Arial"/>
              <a:ea typeface="宋体" panose="02010600030101010101" pitchFamily="2" charset="-122"/>
              <a:cs typeface="+mn-cs"/>
            </a:endParaRPr>
          </a:p>
        </p:txBody>
      </p:sp>
      <p:sp>
        <p:nvSpPr>
          <p:cNvPr id="5" name="TextBox 4"/>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mặn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vì</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có</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endParaRPr>
          </a:p>
        </p:txBody>
      </p:sp>
      <p:sp>
        <p:nvSpPr>
          <p:cNvPr id="6" name="Freeform 2">
            <a:extLst>
              <a:ext uri="{FF2B5EF4-FFF2-40B4-BE49-F238E27FC236}">
                <a16:creationId xmlns=""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7" name="图片 8">
            <a:extLst>
              <a:ext uri="{FF2B5EF4-FFF2-40B4-BE49-F238E27FC236}">
                <a16:creationId xmlns=""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8" name="Rectangle 7">
            <a:extLst>
              <a:ext uri="{FF2B5EF4-FFF2-40B4-BE49-F238E27FC236}">
                <a16:creationId xmlns=""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Em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không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thể</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nhìn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thấy</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trong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2291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 xmlns:a16="http://schemas.microsoft.com/office/drawing/2014/main" id="{D7B72A23-9766-AFE6-9234-B91C264D72A2}"/>
              </a:ext>
            </a:extLst>
          </p:cNvPr>
          <p:cNvGrpSpPr/>
          <p:nvPr/>
        </p:nvGrpSpPr>
        <p:grpSpPr>
          <a:xfrm>
            <a:off x="1745192" y="1686560"/>
            <a:ext cx="6991047" cy="871855"/>
            <a:chOff x="8605" y="1545"/>
            <a:chExt cx="10383" cy="1373"/>
          </a:xfrm>
        </p:grpSpPr>
        <p:sp>
          <p:nvSpPr>
            <p:cNvPr id="3" name="圆角矩形 7">
              <a:extLst>
                <a:ext uri="{FF2B5EF4-FFF2-40B4-BE49-F238E27FC236}">
                  <a16:creationId xmlns="" xmlns:a16="http://schemas.microsoft.com/office/drawing/2014/main" id="{D2449118-A76A-E831-D012-C1F52A36DB4C}"/>
                </a:ext>
              </a:extLst>
            </p:cNvPr>
            <p:cNvSpPr/>
            <p:nvPr/>
          </p:nvSpPr>
          <p:spPr>
            <a:xfrm>
              <a:off x="9443" y="1545"/>
              <a:ext cx="9545" cy="1361"/>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4" name="椭圆 10">
              <a:extLst>
                <a:ext uri="{FF2B5EF4-FFF2-40B4-BE49-F238E27FC236}">
                  <a16:creationId xmlns="" xmlns:a16="http://schemas.microsoft.com/office/drawing/2014/main" id="{4AFE2EAF-239C-6434-1B96-327CD93280E0}"/>
                </a:ext>
              </a:extLst>
            </p:cNvPr>
            <p:cNvSpPr/>
            <p:nvPr/>
          </p:nvSpPr>
          <p:spPr>
            <a:xfrm>
              <a:off x="8605" y="1973"/>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AutoShape 25">
              <a:extLst>
                <a:ext uri="{FF2B5EF4-FFF2-40B4-BE49-F238E27FC236}">
                  <a16:creationId xmlns=""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6" name="组合 17">
            <a:extLst>
              <a:ext uri="{FF2B5EF4-FFF2-40B4-BE49-F238E27FC236}">
                <a16:creationId xmlns="" xmlns:a16="http://schemas.microsoft.com/office/drawing/2014/main" id="{733B2BF3-945D-0ED8-4980-977E79502EC6}"/>
              </a:ext>
            </a:extLst>
          </p:cNvPr>
          <p:cNvGrpSpPr/>
          <p:nvPr/>
        </p:nvGrpSpPr>
        <p:grpSpPr>
          <a:xfrm>
            <a:off x="1792816" y="2803525"/>
            <a:ext cx="6924675" cy="1238250"/>
            <a:chOff x="8605" y="4498"/>
            <a:chExt cx="9612" cy="1950"/>
          </a:xfrm>
        </p:grpSpPr>
        <p:sp>
          <p:nvSpPr>
            <p:cNvPr id="7" name="圆角矩形 8">
              <a:extLst>
                <a:ext uri="{FF2B5EF4-FFF2-40B4-BE49-F238E27FC236}">
                  <a16:creationId xmlns="" xmlns:a16="http://schemas.microsoft.com/office/drawing/2014/main" id="{4369BF6A-854D-8149-3FF8-FA021BF6F754}"/>
                </a:ext>
              </a:extLst>
            </p:cNvPr>
            <p:cNvSpPr/>
            <p:nvPr/>
          </p:nvSpPr>
          <p:spPr>
            <a:xfrm>
              <a:off x="9443" y="4498"/>
              <a:ext cx="8774" cy="1950"/>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8" name="椭圆 11">
              <a:extLst>
                <a:ext uri="{FF2B5EF4-FFF2-40B4-BE49-F238E27FC236}">
                  <a16:creationId xmlns="" xmlns:a16="http://schemas.microsoft.com/office/drawing/2014/main" id="{94D6F49A-B14E-E531-D276-32BEDAA8D37A}"/>
                </a:ext>
              </a:extLst>
            </p:cNvPr>
            <p:cNvSpPr/>
            <p:nvPr/>
          </p:nvSpPr>
          <p:spPr>
            <a:xfrm>
              <a:off x="8605" y="5130"/>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AutoShape 25">
              <a:extLst>
                <a:ext uri="{FF2B5EF4-FFF2-40B4-BE49-F238E27FC236}">
                  <a16:creationId xmlns=""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0" name="Picture 9">
            <a:extLst>
              <a:ext uri="{FF2B5EF4-FFF2-40B4-BE49-F238E27FC236}">
                <a16:creationId xmlns=""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1" name="Freeform 3">
            <a:extLst>
              <a:ext uri="{FF2B5EF4-FFF2-40B4-BE49-F238E27FC236}">
                <a16:creationId xmlns=""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1939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3" name="Google Shape;4408;p64"/>
          <p:cNvGrpSpPr/>
          <p:nvPr/>
        </p:nvGrpSpPr>
        <p:grpSpPr>
          <a:xfrm>
            <a:off x="7621691" y="2148164"/>
            <a:ext cx="1584994" cy="2995336"/>
            <a:chOff x="6839006" y="1605552"/>
            <a:chExt cx="1584994" cy="2995336"/>
          </a:xfrm>
        </p:grpSpPr>
        <p:sp>
          <p:nvSpPr>
            <p:cNvPr id="4"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rgbClr val="E1D3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rgbClr val="CA6D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9" name="TextBox 98"/>
          <p:cNvSpPr txBox="1"/>
          <p:nvPr/>
        </p:nvSpPr>
        <p:spPr>
          <a:xfrm>
            <a:off x="1380067" y="1142489"/>
            <a:ext cx="6028266" cy="3293209"/>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21015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descr="图片包含 事情, 物体&#10;&#10;已生成极高可信度的说明"/>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3" name="Rectangle 2"/>
          <p:cNvSpPr/>
          <p:nvPr/>
        </p:nvSpPr>
        <p:spPr>
          <a:xfrm>
            <a:off x="2067871" y="1942837"/>
            <a:ext cx="3630195" cy="2123658"/>
          </a:xfrm>
          <a:prstGeom prst="rect">
            <a:avLst/>
          </a:prstGeom>
        </p:spPr>
        <p:txBody>
          <a:bodyPr wrap="square">
            <a:spAutoFit/>
          </a:bodyPr>
          <a:lstStyle/>
          <a:p>
            <a:pPr lvl="1" algn="ctr">
              <a:spcBef>
                <a:spcPct val="50000"/>
              </a:spcBef>
              <a:defRPr/>
            </a:pPr>
            <a:r>
              <a:rPr lang="en-US" altLang="en-US" sz="4400" b="1" dirty="0">
                <a:solidFill>
                  <a:srgbClr val="002060"/>
                </a:solidFill>
                <a:latin typeface="Cambria" panose="02040503050406030204" pitchFamily="18" charset="0"/>
                <a:ea typeface="Cambria" panose="02040503050406030204" pitchFamily="18" charset="0"/>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lang="en-US" altLang="en-US" sz="4400" b="1" dirty="0">
              <a:solidFill>
                <a:srgbClr val="002060"/>
              </a:solidFill>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5" name="Freeform 3">
            <a:extLst>
              <a:ext uri="{FF2B5EF4-FFF2-40B4-BE49-F238E27FC236}">
                <a16:creationId xmlns=""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Freeform 4">
            <a:extLst>
              <a:ext uri="{FF2B5EF4-FFF2-40B4-BE49-F238E27FC236}">
                <a16:creationId xmlns=""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54577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a:extLst>
              <a:ext uri="{FF2B5EF4-FFF2-40B4-BE49-F238E27FC236}">
                <a16:creationId xmlns=""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latin typeface="Calibri" panose="020F0502020204030204" pitchFamily="34" charset="0"/>
                <a:cs typeface="Calibri" panose="020F0502020204030204" pitchFamily="34" charset="0"/>
              </a:rPr>
              <a:t>Chuẩn bị:</a:t>
            </a:r>
            <a:r>
              <a:rPr lang="vi-VN" sz="2400" b="1"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latin typeface="Calibri" panose="020F0502020204030204" pitchFamily="34" charset="0"/>
                <a:cs typeface="Calibri" panose="020F0502020204030204" pitchFamily="34" charset="0"/>
              </a:rPr>
              <a:t>Tiến hành:</a:t>
            </a:r>
            <a:endParaRPr lang="vi-VN" sz="2400" b="1"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5" name="Picture 4">
            <a:extLst>
              <a:ext uri="{FF2B5EF4-FFF2-40B4-BE49-F238E27FC236}">
                <a16:creationId xmlns=""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12332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931</TotalTime>
  <Words>819</Words>
  <Application>Microsoft Office PowerPoint</Application>
  <PresentationFormat>On-screen Show (16:9)</PresentationFormat>
  <Paragraphs>77</Paragraphs>
  <Slides>29</Slides>
  <Notes>9</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宋体</vt:lpstr>
      <vt:lpstr>#9Slide02 Noi dung dai</vt:lpstr>
      <vt:lpstr>#9Slide02 Tieu de dai</vt:lpstr>
      <vt:lpstr>#9Slide03 BoosterNextFYBlack</vt:lpstr>
      <vt:lpstr>Arial</vt:lpstr>
      <vt:lpstr>Calibri</vt:lpstr>
      <vt:lpstr>Cambria</vt:lpstr>
      <vt:lpstr>Lato Light</vt:lpstr>
      <vt:lpstr>Times New Roman</vt:lpstr>
      <vt:lpstr>楷体</vt:lpstr>
      <vt:lpstr>百变马丁</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ADMIN</cp:lastModifiedBy>
  <cp:revision>39</cp:revision>
  <dcterms:modified xsi:type="dcterms:W3CDTF">2024-08-24T15:04:40Z</dcterms:modified>
</cp:coreProperties>
</file>