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0"/>
  </p:notesMasterIdLst>
  <p:sldIdLst>
    <p:sldId id="284" r:id="rId3"/>
    <p:sldId id="259" r:id="rId4"/>
    <p:sldId id="334" r:id="rId5"/>
    <p:sldId id="335" r:id="rId6"/>
    <p:sldId id="336" r:id="rId7"/>
    <p:sldId id="298" r:id="rId8"/>
    <p:sldId id="285" r:id="rId9"/>
    <p:sldId id="295" r:id="rId10"/>
    <p:sldId id="338" r:id="rId11"/>
    <p:sldId id="297" r:id="rId12"/>
    <p:sldId id="337" r:id="rId13"/>
    <p:sldId id="326" r:id="rId14"/>
    <p:sldId id="339" r:id="rId15"/>
    <p:sldId id="340" r:id="rId16"/>
    <p:sldId id="341" r:id="rId17"/>
    <p:sldId id="304" r:id="rId18"/>
    <p:sldId id="342" r:id="rId19"/>
    <p:sldId id="343" r:id="rId20"/>
    <p:sldId id="344" r:id="rId21"/>
    <p:sldId id="319" r:id="rId22"/>
    <p:sldId id="345" r:id="rId23"/>
    <p:sldId id="346" r:id="rId24"/>
    <p:sldId id="347" r:id="rId25"/>
    <p:sldId id="348" r:id="rId26"/>
    <p:sldId id="349" r:id="rId27"/>
    <p:sldId id="321" r:id="rId28"/>
    <p:sldId id="32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968"/>
    <a:srgbClr val="F7E4CD"/>
    <a:srgbClr val="4883CB"/>
    <a:srgbClr val="ED5565"/>
    <a:srgbClr val="F49398"/>
    <a:srgbClr val="A3AD8F"/>
    <a:srgbClr val="F8B8B6"/>
    <a:srgbClr val="B9B8B1"/>
    <a:srgbClr val="FFCCBD"/>
    <a:srgbClr val="F4C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9" autoAdjust="0"/>
    <p:restoredTop sz="82585" autoAdjust="0"/>
  </p:normalViewPr>
  <p:slideViewPr>
    <p:cSldViewPr snapToGrid="0">
      <p:cViewPr varScale="1">
        <p:scale>
          <a:sx n="54" d="100"/>
          <a:sy n="54" d="100"/>
        </p:scale>
        <p:origin x="1088"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56080-CADA-4060-8714-F97522DDA1FB}" type="datetimeFigureOut">
              <a:rPr lang="en-US" smtClean="0"/>
              <a:t>8/31/2024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882B1-8159-4A3F-989B-E1BD72070BF3}" type="slidenum">
              <a:rPr lang="en-US" smtClean="0"/>
              <a:t>‹#›</a:t>
            </a:fld>
            <a:endParaRPr lang="en-US"/>
          </a:p>
        </p:txBody>
      </p:sp>
    </p:spTree>
    <p:extLst>
      <p:ext uri="{BB962C8B-B14F-4D97-AF65-F5344CB8AC3E}">
        <p14:creationId xmlns:p14="http://schemas.microsoft.com/office/powerpoint/2010/main" val="393604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183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120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80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473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Bài học ngày hôm nay chúng ta sẽ tìm hiểu một số ví dụ về biến đổi hóa học trong cuộc sống. Chúng ta cùng vào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5 – Sự biến đổi hóa học của chất – Tiết 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7</a:t>
            </a:fld>
            <a:endParaRPr lang="en-US"/>
          </a:p>
        </p:txBody>
      </p:sp>
    </p:spTree>
    <p:extLst>
      <p:ext uri="{BB962C8B-B14F-4D97-AF65-F5344CB8AC3E}">
        <p14:creationId xmlns:p14="http://schemas.microsoft.com/office/powerpoint/2010/main" val="3207844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Thảo</a:t>
            </a:r>
            <a:r>
              <a:rPr lang="en-US" dirty="0"/>
              <a:t> </a:t>
            </a:r>
            <a:r>
              <a:rPr lang="en-US" dirty="0" err="1"/>
              <a:t>luận</a:t>
            </a:r>
            <a:r>
              <a:rPr lang="en-US" dirty="0"/>
              <a:t> </a:t>
            </a:r>
            <a:r>
              <a:rPr lang="en-US" dirty="0" err="1"/>
              <a:t>nhóm</a:t>
            </a:r>
            <a:r>
              <a:rPr lang="en-US" dirty="0"/>
              <a:t> 4</a:t>
            </a:r>
          </a:p>
        </p:txBody>
      </p:sp>
      <p:sp>
        <p:nvSpPr>
          <p:cNvPr id="4" name="Slide Number Placeholder 3"/>
          <p:cNvSpPr>
            <a:spLocks noGrp="1"/>
          </p:cNvSpPr>
          <p:nvPr>
            <p:ph type="sldNum" sz="quarter" idx="5"/>
          </p:nvPr>
        </p:nvSpPr>
        <p:spPr/>
        <p:txBody>
          <a:bodyPr/>
          <a:lstStyle/>
          <a:p>
            <a:fld id="{3EA882B1-8159-4A3F-989B-E1BD72070BF3}" type="slidenum">
              <a:rPr lang="en-US" smtClean="0"/>
              <a:t>10</a:t>
            </a:fld>
            <a:endParaRPr lang="en-US"/>
          </a:p>
        </p:txBody>
      </p:sp>
    </p:spTree>
    <p:extLst>
      <p:ext uri="{BB962C8B-B14F-4D97-AF65-F5344CB8AC3E}">
        <p14:creationId xmlns:p14="http://schemas.microsoft.com/office/powerpoint/2010/main" val="1745360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Lấy</a:t>
            </a:r>
            <a:r>
              <a:rPr lang="en-US" dirty="0"/>
              <a:t> them VD </a:t>
            </a:r>
            <a:r>
              <a:rPr lang="en-US" dirty="0" err="1"/>
              <a:t>về</a:t>
            </a:r>
            <a:r>
              <a:rPr lang="en-US" dirty="0"/>
              <a:t> </a:t>
            </a:r>
            <a:r>
              <a:rPr lang="en-US" dirty="0" err="1"/>
              <a:t>sự</a:t>
            </a:r>
            <a:r>
              <a:rPr lang="en-US" dirty="0"/>
              <a:t> </a:t>
            </a:r>
            <a:r>
              <a:rPr lang="en-US" dirty="0" err="1"/>
              <a:t>biến</a:t>
            </a:r>
            <a:r>
              <a:rPr lang="en-US" dirty="0"/>
              <a:t> </a:t>
            </a:r>
            <a:r>
              <a:rPr lang="en-US" dirty="0" err="1"/>
              <a:t>đổi</a:t>
            </a:r>
            <a:r>
              <a:rPr lang="en-US" dirty="0"/>
              <a:t> </a:t>
            </a:r>
            <a:r>
              <a:rPr lang="en-US" dirty="0" err="1"/>
              <a:t>hóa</a:t>
            </a:r>
            <a:r>
              <a:rPr lang="en-US" dirty="0"/>
              <a:t> </a:t>
            </a:r>
            <a:r>
              <a:rPr lang="en-US" dirty="0" err="1"/>
              <a:t>học</a:t>
            </a:r>
            <a:r>
              <a:rPr lang="en-US" dirty="0"/>
              <a:t>:</a:t>
            </a:r>
          </a:p>
          <a:p>
            <a:r>
              <a:rPr lang="en-US" dirty="0"/>
              <a:t> - </a:t>
            </a:r>
            <a:r>
              <a:rPr lang="en-US" dirty="0" err="1"/>
              <a:t>Bột</a:t>
            </a:r>
            <a:r>
              <a:rPr lang="en-US" dirty="0"/>
              <a:t> </a:t>
            </a:r>
            <a:r>
              <a:rPr lang="en-US" dirty="0" err="1"/>
              <a:t>sắn</a:t>
            </a:r>
            <a:r>
              <a:rPr lang="en-US" dirty="0"/>
              <a:t> </a:t>
            </a:r>
            <a:r>
              <a:rPr lang="en-US" dirty="0" err="1"/>
              <a:t>dây</a:t>
            </a:r>
            <a:r>
              <a:rPr lang="en-US" dirty="0"/>
              <a:t> </a:t>
            </a:r>
            <a:r>
              <a:rPr lang="en-US" dirty="0" err="1"/>
              <a:t>hòa</a:t>
            </a:r>
            <a:r>
              <a:rPr lang="en-US" dirty="0"/>
              <a:t> </a:t>
            </a:r>
            <a:r>
              <a:rPr lang="en-US" dirty="0" err="1"/>
              <a:t>với</a:t>
            </a:r>
            <a:r>
              <a:rPr lang="en-US" dirty="0"/>
              <a:t> </a:t>
            </a:r>
            <a:r>
              <a:rPr lang="en-US" dirty="0" err="1"/>
              <a:t>nước</a:t>
            </a:r>
            <a:r>
              <a:rPr lang="en-US" dirty="0"/>
              <a:t>, </a:t>
            </a:r>
            <a:r>
              <a:rPr lang="en-US" dirty="0" err="1"/>
              <a:t>sau</a:t>
            </a:r>
            <a:r>
              <a:rPr lang="en-US" dirty="0"/>
              <a:t> </a:t>
            </a:r>
            <a:r>
              <a:rPr lang="en-US" dirty="0" err="1"/>
              <a:t>đó</a:t>
            </a:r>
            <a:r>
              <a:rPr lang="en-US" dirty="0"/>
              <a:t> </a:t>
            </a:r>
            <a:r>
              <a:rPr lang="en-US" dirty="0" err="1"/>
              <a:t>đun</a:t>
            </a:r>
            <a:r>
              <a:rPr lang="en-US" dirty="0"/>
              <a:t> </a:t>
            </a:r>
            <a:r>
              <a:rPr lang="en-US" dirty="0" err="1"/>
              <a:t>lên</a:t>
            </a:r>
            <a:r>
              <a:rPr lang="en-US" dirty="0"/>
              <a:t> </a:t>
            </a:r>
          </a:p>
          <a:p>
            <a:pPr marL="171450" indent="-171450">
              <a:buFontTx/>
              <a:buChar char="-"/>
            </a:pPr>
            <a:r>
              <a:rPr lang="en-US" dirty="0"/>
              <a:t>Cho </a:t>
            </a:r>
            <a:r>
              <a:rPr lang="en-US" dirty="0" err="1"/>
              <a:t>vôi</a:t>
            </a:r>
            <a:r>
              <a:rPr lang="en-US" dirty="0"/>
              <a:t> </a:t>
            </a:r>
            <a:r>
              <a:rPr lang="en-US" dirty="0" err="1"/>
              <a:t>sống</a:t>
            </a:r>
            <a:r>
              <a:rPr lang="en-US" dirty="0"/>
              <a:t> </a:t>
            </a:r>
            <a:r>
              <a:rPr lang="en-US" dirty="0" err="1"/>
              <a:t>vào</a:t>
            </a:r>
            <a:r>
              <a:rPr lang="en-US" dirty="0"/>
              <a:t> </a:t>
            </a:r>
            <a:r>
              <a:rPr lang="en-US" dirty="0" err="1"/>
              <a:t>nước</a:t>
            </a:r>
            <a:r>
              <a:rPr lang="en-US" dirty="0"/>
              <a:t> =&gt; </a:t>
            </a:r>
            <a:r>
              <a:rPr lang="en-US" dirty="0" err="1"/>
              <a:t>biến</a:t>
            </a:r>
            <a:r>
              <a:rPr lang="en-US" dirty="0"/>
              <a:t> </a:t>
            </a:r>
            <a:r>
              <a:rPr lang="en-US" dirty="0" err="1"/>
              <a:t>thành</a:t>
            </a:r>
            <a:r>
              <a:rPr lang="en-US" dirty="0"/>
              <a:t> </a:t>
            </a:r>
            <a:r>
              <a:rPr lang="en-US" dirty="0" err="1"/>
              <a:t>vôi</a:t>
            </a:r>
            <a:r>
              <a:rPr lang="en-US" dirty="0"/>
              <a:t> </a:t>
            </a:r>
            <a:r>
              <a:rPr lang="en-US" dirty="0" err="1"/>
              <a:t>tôi</a:t>
            </a:r>
            <a:r>
              <a:rPr lang="en-US" dirty="0"/>
              <a:t> </a:t>
            </a:r>
            <a:r>
              <a:rPr lang="en-US" dirty="0" err="1"/>
              <a:t>dẻo</a:t>
            </a:r>
            <a:r>
              <a:rPr lang="en-US" dirty="0"/>
              <a:t> </a:t>
            </a:r>
            <a:r>
              <a:rPr lang="en-US" dirty="0" err="1"/>
              <a:t>quánh</a:t>
            </a:r>
            <a:r>
              <a:rPr lang="en-US" dirty="0"/>
              <a:t> </a:t>
            </a:r>
            <a:r>
              <a:rPr lang="en-US" dirty="0" err="1"/>
              <a:t>kèm</a:t>
            </a:r>
            <a:r>
              <a:rPr lang="en-US" dirty="0"/>
              <a:t> </a:t>
            </a:r>
            <a:r>
              <a:rPr lang="en-US" dirty="0" err="1"/>
              <a:t>theo</a:t>
            </a:r>
            <a:r>
              <a:rPr lang="en-US" dirty="0"/>
              <a:t> </a:t>
            </a:r>
            <a:r>
              <a:rPr lang="en-US" dirty="0" err="1"/>
              <a:t>sự</a:t>
            </a:r>
            <a:r>
              <a:rPr lang="en-US" dirty="0"/>
              <a:t> </a:t>
            </a:r>
            <a:r>
              <a:rPr lang="en-US" dirty="0" err="1"/>
              <a:t>tỏa</a:t>
            </a:r>
            <a:r>
              <a:rPr lang="en-US" dirty="0"/>
              <a:t> </a:t>
            </a:r>
            <a:r>
              <a:rPr lang="en-US" dirty="0" err="1"/>
              <a:t>nhiệt</a:t>
            </a:r>
            <a:endParaRPr lang="en-US" dirty="0"/>
          </a:p>
          <a:p>
            <a:pPr marL="171450" indent="-171450">
              <a:buFontTx/>
              <a:buChar char="-"/>
            </a:pPr>
            <a:r>
              <a:rPr lang="en-US" dirty="0"/>
              <a:t>-</a:t>
            </a:r>
          </a:p>
        </p:txBody>
      </p:sp>
      <p:sp>
        <p:nvSpPr>
          <p:cNvPr id="4" name="Slide Number Placeholder 3"/>
          <p:cNvSpPr>
            <a:spLocks noGrp="1"/>
          </p:cNvSpPr>
          <p:nvPr>
            <p:ph type="sldNum" sz="quarter" idx="5"/>
          </p:nvPr>
        </p:nvSpPr>
        <p:spPr/>
        <p:txBody>
          <a:bodyPr/>
          <a:lstStyle/>
          <a:p>
            <a:fld id="{3EA882B1-8159-4A3F-989B-E1BD72070BF3}" type="slidenum">
              <a:rPr lang="en-US" smtClean="0"/>
              <a:t>14</a:t>
            </a:fld>
            <a:endParaRPr lang="en-US"/>
          </a:p>
        </p:txBody>
      </p:sp>
    </p:spTree>
    <p:extLst>
      <p:ext uri="{BB962C8B-B14F-4D97-AF65-F5344CB8AC3E}">
        <p14:creationId xmlns:p14="http://schemas.microsoft.com/office/powerpoint/2010/main" val="3531385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có</a:t>
            </a:r>
            <a:r>
              <a:rPr lang="en-US" dirty="0"/>
              <a:t> </a:t>
            </a:r>
            <a:r>
              <a:rPr lang="en-US" dirty="0" err="1"/>
              <a:t>thể</a:t>
            </a:r>
            <a:r>
              <a:rPr lang="en-US" dirty="0"/>
              <a:t> </a:t>
            </a:r>
            <a:r>
              <a:rPr lang="en-US" dirty="0" err="1"/>
              <a:t>làm</a:t>
            </a:r>
            <a:r>
              <a:rPr lang="en-US" dirty="0"/>
              <a:t> </a:t>
            </a:r>
            <a:r>
              <a:rPr lang="en-US" dirty="0" err="1"/>
              <a:t>thí</a:t>
            </a:r>
            <a:r>
              <a:rPr lang="en-US" dirty="0"/>
              <a:t> </a:t>
            </a:r>
            <a:r>
              <a:rPr lang="en-US" dirty="0" err="1"/>
              <a:t>nghiệm</a:t>
            </a:r>
            <a:r>
              <a:rPr lang="en-US" dirty="0"/>
              <a:t> </a:t>
            </a:r>
            <a:r>
              <a:rPr lang="en-US" dirty="0" err="1"/>
              <a:t>trên</a:t>
            </a:r>
            <a:r>
              <a:rPr lang="en-US" dirty="0"/>
              <a:t> </a:t>
            </a:r>
            <a:r>
              <a:rPr lang="en-US" dirty="0" err="1"/>
              <a:t>lớp</a:t>
            </a:r>
            <a:r>
              <a:rPr lang="en-US" dirty="0"/>
              <a:t> </a:t>
            </a:r>
            <a:r>
              <a:rPr lang="en-US" dirty="0" err="1"/>
              <a:t>để</a:t>
            </a:r>
            <a:r>
              <a:rPr lang="en-US" dirty="0"/>
              <a:t> </a:t>
            </a:r>
            <a:r>
              <a:rPr lang="en-US" dirty="0" err="1"/>
              <a:t>học</a:t>
            </a:r>
            <a:r>
              <a:rPr lang="en-US" dirty="0"/>
              <a:t> </a:t>
            </a:r>
            <a:r>
              <a:rPr lang="en-US" dirty="0" err="1"/>
              <a:t>sinh</a:t>
            </a:r>
            <a:r>
              <a:rPr lang="en-US" dirty="0"/>
              <a:t> </a:t>
            </a:r>
            <a:r>
              <a:rPr lang="en-US" dirty="0" err="1"/>
              <a:t>quan</a:t>
            </a:r>
            <a:r>
              <a:rPr lang="en-US" dirty="0"/>
              <a:t> </a:t>
            </a:r>
            <a:r>
              <a:rPr lang="en-US" dirty="0" err="1"/>
              <a:t>sát</a:t>
            </a:r>
            <a:r>
              <a:rPr lang="en-US" dirty="0"/>
              <a:t> </a:t>
            </a:r>
            <a:r>
              <a:rPr lang="en-US" dirty="0" err="1"/>
              <a:t>và</a:t>
            </a:r>
            <a:r>
              <a:rPr lang="en-US" dirty="0"/>
              <a:t> </a:t>
            </a:r>
            <a:r>
              <a:rPr lang="en-US" dirty="0" err="1"/>
              <a:t>hỏi</a:t>
            </a:r>
            <a:r>
              <a:rPr lang="en-US" dirty="0"/>
              <a:t>:</a:t>
            </a:r>
          </a:p>
          <a:p>
            <a:r>
              <a:rPr lang="en-US" dirty="0"/>
              <a:t>? </a:t>
            </a:r>
            <a:r>
              <a:rPr lang="en-US" dirty="0" err="1"/>
              <a:t>Các</a:t>
            </a:r>
            <a:r>
              <a:rPr lang="en-US" dirty="0"/>
              <a:t> con </a:t>
            </a:r>
            <a:r>
              <a:rPr lang="en-US" dirty="0" err="1"/>
              <a:t>có</a:t>
            </a:r>
            <a:r>
              <a:rPr lang="en-US" dirty="0"/>
              <a:t> </a:t>
            </a:r>
            <a:r>
              <a:rPr lang="en-US" dirty="0" err="1"/>
              <a:t>biết</a:t>
            </a:r>
            <a:r>
              <a:rPr lang="en-US" dirty="0"/>
              <a:t> </a:t>
            </a:r>
            <a:r>
              <a:rPr lang="en-US" dirty="0" err="1"/>
              <a:t>vì</a:t>
            </a:r>
            <a:r>
              <a:rPr lang="en-US" dirty="0"/>
              <a:t> </a:t>
            </a:r>
            <a:r>
              <a:rPr lang="en-US" dirty="0" err="1"/>
              <a:t>sao</a:t>
            </a:r>
            <a:r>
              <a:rPr lang="en-US" dirty="0"/>
              <a:t> gang </a:t>
            </a:r>
            <a:r>
              <a:rPr lang="en-US" dirty="0" err="1"/>
              <a:t>tay</a:t>
            </a:r>
            <a:r>
              <a:rPr lang="en-US" dirty="0"/>
              <a:t> </a:t>
            </a:r>
            <a:r>
              <a:rPr lang="en-US" dirty="0" err="1"/>
              <a:t>lại</a:t>
            </a:r>
            <a:r>
              <a:rPr lang="en-US" dirty="0"/>
              <a:t> </a:t>
            </a:r>
            <a:r>
              <a:rPr lang="en-US" dirty="0" err="1"/>
              <a:t>tự</a:t>
            </a:r>
            <a:r>
              <a:rPr lang="en-US" dirty="0"/>
              <a:t> </a:t>
            </a:r>
            <a:r>
              <a:rPr lang="en-US" dirty="0" err="1"/>
              <a:t>phồng</a:t>
            </a:r>
            <a:r>
              <a:rPr lang="en-US" dirty="0"/>
              <a:t> </a:t>
            </a:r>
            <a:r>
              <a:rPr lang="en-US" dirty="0" err="1"/>
              <a:t>lên</a:t>
            </a:r>
            <a:r>
              <a:rPr lang="en-US" dirty="0"/>
              <a:t> k</a:t>
            </a:r>
          </a:p>
          <a:p>
            <a:r>
              <a:rPr lang="en-US" dirty="0"/>
              <a:t>=&gt; Kl </a:t>
            </a:r>
            <a:r>
              <a:rPr lang="en-US" dirty="0" err="1"/>
              <a:t>mục</a:t>
            </a:r>
            <a:r>
              <a:rPr lang="en-US" dirty="0"/>
              <a:t> </a:t>
            </a:r>
            <a:r>
              <a:rPr lang="en-US" dirty="0" err="1"/>
              <a:t>em</a:t>
            </a:r>
            <a:r>
              <a:rPr lang="en-US" dirty="0"/>
              <a:t> </a:t>
            </a:r>
            <a:r>
              <a:rPr lang="en-US" dirty="0" err="1"/>
              <a:t>có</a:t>
            </a:r>
            <a:r>
              <a:rPr lang="en-US" dirty="0"/>
              <a:t> </a:t>
            </a:r>
            <a:r>
              <a:rPr lang="en-US" dirty="0" err="1"/>
              <a:t>biết</a:t>
            </a:r>
            <a:r>
              <a:rPr lang="en-US" dirty="0"/>
              <a:t>.</a:t>
            </a:r>
          </a:p>
        </p:txBody>
      </p:sp>
      <p:sp>
        <p:nvSpPr>
          <p:cNvPr id="4" name="Slide Number Placeholder 3"/>
          <p:cNvSpPr>
            <a:spLocks noGrp="1"/>
          </p:cNvSpPr>
          <p:nvPr>
            <p:ph type="sldNum" sz="quarter" idx="5"/>
          </p:nvPr>
        </p:nvSpPr>
        <p:spPr/>
        <p:txBody>
          <a:bodyPr/>
          <a:lstStyle/>
          <a:p>
            <a:fld id="{3EA882B1-8159-4A3F-989B-E1BD72070BF3}" type="slidenum">
              <a:rPr lang="en-US" smtClean="0"/>
              <a:t>15</a:t>
            </a:fld>
            <a:endParaRPr lang="en-US"/>
          </a:p>
        </p:txBody>
      </p:sp>
    </p:spTree>
    <p:extLst>
      <p:ext uri="{BB962C8B-B14F-4D97-AF65-F5344CB8AC3E}">
        <p14:creationId xmlns:p14="http://schemas.microsoft.com/office/powerpoint/2010/main" val="3465408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MR: </a:t>
            </a:r>
            <a:r>
              <a:rPr lang="en-US" dirty="0" err="1"/>
              <a:t>Hỏi</a:t>
            </a:r>
            <a:endParaRPr lang="en-US" dirty="0"/>
          </a:p>
          <a:p>
            <a:pPr marL="171450" indent="-171450">
              <a:buFont typeface="Arial" panose="020B0604020202020204" pitchFamily="34" charset="0"/>
              <a:buChar char="•"/>
            </a:pPr>
            <a:r>
              <a:rPr lang="en-US" dirty="0"/>
              <a:t>? </a:t>
            </a:r>
            <a:r>
              <a:rPr lang="en-US" dirty="0" err="1"/>
              <a:t>Đường</a:t>
            </a:r>
            <a:r>
              <a:rPr lang="en-US" dirty="0"/>
              <a:t> </a:t>
            </a:r>
            <a:r>
              <a:rPr lang="en-US" dirty="0" err="1"/>
              <a:t>pha</a:t>
            </a:r>
            <a:r>
              <a:rPr lang="en-US" dirty="0"/>
              <a:t> </a:t>
            </a:r>
            <a:r>
              <a:rPr lang="en-US" dirty="0" err="1"/>
              <a:t>với</a:t>
            </a:r>
            <a:r>
              <a:rPr lang="en-US" dirty="0"/>
              <a:t> </a:t>
            </a:r>
            <a:r>
              <a:rPr lang="en-US" dirty="0" err="1"/>
              <a:t>nước</a:t>
            </a:r>
            <a:r>
              <a:rPr lang="en-US" dirty="0"/>
              <a:t> </a:t>
            </a:r>
            <a:r>
              <a:rPr lang="en-US" dirty="0" err="1"/>
              <a:t>tinh</a:t>
            </a:r>
            <a:r>
              <a:rPr lang="en-US" dirty="0"/>
              <a:t> </a:t>
            </a:r>
            <a:r>
              <a:rPr lang="en-US" dirty="0" err="1"/>
              <a:t>khiết</a:t>
            </a:r>
            <a:r>
              <a:rPr lang="en-US" dirty="0"/>
              <a:t> </a:t>
            </a:r>
            <a:r>
              <a:rPr lang="en-US" dirty="0" err="1"/>
              <a:t>tạo</a:t>
            </a:r>
            <a:r>
              <a:rPr lang="en-US" dirty="0"/>
              <a:t> </a:t>
            </a:r>
            <a:r>
              <a:rPr lang="en-US" dirty="0" err="1"/>
              <a:t>ra</a:t>
            </a:r>
            <a:r>
              <a:rPr lang="en-US" dirty="0"/>
              <a:t> </a:t>
            </a:r>
            <a:r>
              <a:rPr lang="en-US" dirty="0" err="1"/>
              <a:t>nước</a:t>
            </a:r>
            <a:r>
              <a:rPr lang="en-US" dirty="0"/>
              <a:t> </a:t>
            </a:r>
            <a:r>
              <a:rPr lang="en-US" dirty="0" err="1"/>
              <a:t>đường</a:t>
            </a:r>
            <a:r>
              <a:rPr lang="en-US" dirty="0"/>
              <a:t>. </a:t>
            </a:r>
            <a:r>
              <a:rPr lang="en-US" dirty="0" err="1"/>
              <a:t>Đây</a:t>
            </a:r>
            <a:r>
              <a:rPr lang="en-US" dirty="0"/>
              <a:t> </a:t>
            </a:r>
            <a:r>
              <a:rPr lang="en-US" dirty="0" err="1"/>
              <a:t>có</a:t>
            </a:r>
            <a:r>
              <a:rPr lang="en-US" dirty="0"/>
              <a:t> </a:t>
            </a:r>
            <a:r>
              <a:rPr lang="en-US" dirty="0" err="1"/>
              <a:t>phải</a:t>
            </a:r>
            <a:r>
              <a:rPr lang="en-US" dirty="0"/>
              <a:t> </a:t>
            </a:r>
            <a:r>
              <a:rPr lang="en-US" dirty="0" err="1"/>
              <a:t>là</a:t>
            </a:r>
            <a:r>
              <a:rPr lang="en-US" dirty="0"/>
              <a:t> </a:t>
            </a:r>
            <a:r>
              <a:rPr lang="en-US" dirty="0" err="1"/>
              <a:t>biến</a:t>
            </a:r>
            <a:r>
              <a:rPr lang="en-US" dirty="0"/>
              <a:t> </a:t>
            </a:r>
            <a:r>
              <a:rPr lang="en-US" dirty="0" err="1"/>
              <a:t>đổi</a:t>
            </a:r>
            <a:r>
              <a:rPr lang="en-US" dirty="0"/>
              <a:t> </a:t>
            </a:r>
            <a:r>
              <a:rPr lang="en-US" dirty="0" err="1"/>
              <a:t>hóa</a:t>
            </a:r>
            <a:r>
              <a:rPr lang="en-US" dirty="0"/>
              <a:t> </a:t>
            </a:r>
            <a:r>
              <a:rPr lang="en-US" dirty="0" err="1"/>
              <a:t>học</a:t>
            </a:r>
            <a:r>
              <a:rPr lang="en-US" dirty="0"/>
              <a:t> </a:t>
            </a:r>
            <a:r>
              <a:rPr lang="en-US" dirty="0" err="1"/>
              <a:t>không</a:t>
            </a:r>
            <a:r>
              <a:rPr lang="en-US" dirty="0"/>
              <a:t> ?</a:t>
            </a:r>
          </a:p>
        </p:txBody>
      </p:sp>
      <p:sp>
        <p:nvSpPr>
          <p:cNvPr id="4" name="Slide Number Placeholder 3"/>
          <p:cNvSpPr>
            <a:spLocks noGrp="1"/>
          </p:cNvSpPr>
          <p:nvPr>
            <p:ph type="sldNum" sz="quarter" idx="5"/>
          </p:nvPr>
        </p:nvSpPr>
        <p:spPr/>
        <p:txBody>
          <a:bodyPr/>
          <a:lstStyle/>
          <a:p>
            <a:fld id="{3EA882B1-8159-4A3F-989B-E1BD72070BF3}" type="slidenum">
              <a:rPr lang="en-US" smtClean="0"/>
              <a:t>18</a:t>
            </a:fld>
            <a:endParaRPr lang="en-US"/>
          </a:p>
        </p:txBody>
      </p:sp>
    </p:spTree>
    <p:extLst>
      <p:ext uri="{BB962C8B-B14F-4D97-AF65-F5344CB8AC3E}">
        <p14:creationId xmlns:p14="http://schemas.microsoft.com/office/powerpoint/2010/main" val="3804533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6423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6D09-0640-4EAC-BF84-B03A7FCB3A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82A1BF-9E73-4C6F-993A-D208C1AD222A}"/>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6A1296-5A9F-48A0-9585-A84116B4DEC3}"/>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DAEB12-27FE-43B9-AEF1-46C8713CE7CE}"/>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8/31/2024</a:t>
            </a:fld>
            <a:endParaRPr lang="en-US"/>
          </a:p>
        </p:txBody>
      </p:sp>
      <p:sp>
        <p:nvSpPr>
          <p:cNvPr id="6" name="Footer Placeholder 5">
            <a:extLst>
              <a:ext uri="{FF2B5EF4-FFF2-40B4-BE49-F238E27FC236}">
                <a16:creationId xmlns:a16="http://schemas.microsoft.com/office/drawing/2014/main" id="{58E2D9DF-2CFF-46D8-BAEF-1870DC92EE4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1848B0-7839-49FA-B39D-66FA8491468D}"/>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47939294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CF38-1397-44CF-9537-6106C92CA1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891601-1FF2-4D6C-8D0E-C9D57463137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9C0023C-0D3D-4B52-94B4-F375155BD8F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102E9C-746C-4438-A41E-6CE31E7CD74A}"/>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8/31/2024</a:t>
            </a:fld>
            <a:endParaRPr lang="en-US"/>
          </a:p>
        </p:txBody>
      </p:sp>
      <p:sp>
        <p:nvSpPr>
          <p:cNvPr id="6" name="Footer Placeholder 5">
            <a:extLst>
              <a:ext uri="{FF2B5EF4-FFF2-40B4-BE49-F238E27FC236}">
                <a16:creationId xmlns:a16="http://schemas.microsoft.com/office/drawing/2014/main" id="{CE771C82-F8A1-4B8B-BD17-C6866062568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22C305-BFB7-4777-9AF6-1B4D4CDD6866}"/>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59997984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EE7D-8874-494E-A999-A8BACFC5E3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65C38A-AE99-4426-87CD-FC2CBC9FF58E}"/>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EF414-A123-46C7-8CB1-D9847C599824}"/>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8/31/2024</a:t>
            </a:fld>
            <a:endParaRPr lang="en-US"/>
          </a:p>
        </p:txBody>
      </p:sp>
      <p:sp>
        <p:nvSpPr>
          <p:cNvPr id="5" name="Footer Placeholder 4">
            <a:extLst>
              <a:ext uri="{FF2B5EF4-FFF2-40B4-BE49-F238E27FC236}">
                <a16:creationId xmlns:a16="http://schemas.microsoft.com/office/drawing/2014/main" id="{54CF5B32-E9EC-4AEA-A291-E3070191F00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513B66-E237-4C31-8684-37BEE175ED31}"/>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04670937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4EB6D6-2EB6-4891-AF76-082E4A6A14CF}"/>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90375E-14E7-4759-AB97-FF5F60BC4F93}"/>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3F5D-431D-4A8D-BAF3-D10CCD09E5B7}"/>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8/31/2024</a:t>
            </a:fld>
            <a:endParaRPr lang="en-US"/>
          </a:p>
        </p:txBody>
      </p:sp>
      <p:sp>
        <p:nvSpPr>
          <p:cNvPr id="5" name="Footer Placeholder 4">
            <a:extLst>
              <a:ext uri="{FF2B5EF4-FFF2-40B4-BE49-F238E27FC236}">
                <a16:creationId xmlns:a16="http://schemas.microsoft.com/office/drawing/2014/main" id="{F136E54F-049F-4AC9-83D3-D7EAE921AA1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537A8B-7AA0-4195-B70D-41FA64890C0F}"/>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25988348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517936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4C54-77FE-463A-945B-D12BE8F690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2ED5BD-350B-45E4-94ED-AE3ABBC54E62}"/>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0A75C7-1016-47FF-BE14-40C870051628}"/>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8/31/2024</a:t>
            </a:fld>
            <a:endParaRPr lang="en-US"/>
          </a:p>
        </p:txBody>
      </p:sp>
      <p:sp>
        <p:nvSpPr>
          <p:cNvPr id="5" name="Footer Placeholder 4">
            <a:extLst>
              <a:ext uri="{FF2B5EF4-FFF2-40B4-BE49-F238E27FC236}">
                <a16:creationId xmlns:a16="http://schemas.microsoft.com/office/drawing/2014/main" id="{138E3C7C-79CF-4F43-89E8-B85129E0E9E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8F0066-CD87-4D25-9D6D-808D3D6040E1}"/>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20703023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0D6A-C221-408D-8129-D7572B90A5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9FDF46-C8F5-4920-9753-620C85FE645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A4E7D-5F8B-4312-94C5-909E90490AD1}"/>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8/31/2024</a:t>
            </a:fld>
            <a:endParaRPr lang="en-US"/>
          </a:p>
        </p:txBody>
      </p:sp>
      <p:sp>
        <p:nvSpPr>
          <p:cNvPr id="5" name="Footer Placeholder 4">
            <a:extLst>
              <a:ext uri="{FF2B5EF4-FFF2-40B4-BE49-F238E27FC236}">
                <a16:creationId xmlns:a16="http://schemas.microsoft.com/office/drawing/2014/main" id="{E7614B38-43FA-44D9-8E4C-BE0065CA5A8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47E259-30DF-4674-822F-5F0050505853}"/>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21993264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C3D6D-B361-4C28-9758-1ABF5B4FFE9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D160FB-0DEC-4AEC-8A99-9DCC44A8EE34}"/>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65721E-0E96-4938-86E2-F20FCE273B72}"/>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8/31/2024</a:t>
            </a:fld>
            <a:endParaRPr lang="en-US"/>
          </a:p>
        </p:txBody>
      </p:sp>
      <p:sp>
        <p:nvSpPr>
          <p:cNvPr id="5" name="Footer Placeholder 4">
            <a:extLst>
              <a:ext uri="{FF2B5EF4-FFF2-40B4-BE49-F238E27FC236}">
                <a16:creationId xmlns:a16="http://schemas.microsoft.com/office/drawing/2014/main" id="{199031EF-ADB7-4207-A3FE-4AC5D28C108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92A047-FDAF-4B4B-A43B-5008AEFC43DE}"/>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7493354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F3BB2-3C4B-48E8-BBE7-E797E96B2A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03882A-5B0A-46AC-BD9B-D0CA2C84509D}"/>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7E1EC1-1FA1-46A6-B556-46D440702945}"/>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C81EAC-357F-4726-8AA7-083CA633361A}"/>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8/31/2024</a:t>
            </a:fld>
            <a:endParaRPr lang="en-US"/>
          </a:p>
        </p:txBody>
      </p:sp>
      <p:sp>
        <p:nvSpPr>
          <p:cNvPr id="6" name="Footer Placeholder 5">
            <a:extLst>
              <a:ext uri="{FF2B5EF4-FFF2-40B4-BE49-F238E27FC236}">
                <a16:creationId xmlns:a16="http://schemas.microsoft.com/office/drawing/2014/main" id="{EFD2D07D-0269-400B-9A3E-DFE8D4819D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AB4BB3-37D8-407B-AC7C-8B4587262F8B}"/>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40300285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C84A-8418-4872-842C-D1B277F6629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D07F-14D8-45A7-9905-83DBB56D31EC}"/>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51DE7-C7FD-4F03-A86E-F19F0D568E1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1B1B11-C928-45BE-95A6-3496955ABB9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AD74AF-E95D-4E28-A2CE-2E682B83A2A5}"/>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4E982-F172-4AE9-BF2A-A3C4A867C156}"/>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8/31/2024</a:t>
            </a:fld>
            <a:endParaRPr lang="en-US"/>
          </a:p>
        </p:txBody>
      </p:sp>
      <p:sp>
        <p:nvSpPr>
          <p:cNvPr id="8" name="Footer Placeholder 7">
            <a:extLst>
              <a:ext uri="{FF2B5EF4-FFF2-40B4-BE49-F238E27FC236}">
                <a16:creationId xmlns:a16="http://schemas.microsoft.com/office/drawing/2014/main" id="{ABCD3174-250C-4311-8CDD-446FE5D0094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321449B-68C4-44AD-9692-1B7199A3FA34}"/>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25023317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0CD1-700F-4C13-A47E-E37D7BE440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73DFAC9-AB1A-49E7-BBC3-DF0F721ECE62}"/>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8/31/2024</a:t>
            </a:fld>
            <a:endParaRPr lang="en-US"/>
          </a:p>
        </p:txBody>
      </p:sp>
      <p:sp>
        <p:nvSpPr>
          <p:cNvPr id="4" name="Footer Placeholder 3">
            <a:extLst>
              <a:ext uri="{FF2B5EF4-FFF2-40B4-BE49-F238E27FC236}">
                <a16:creationId xmlns:a16="http://schemas.microsoft.com/office/drawing/2014/main" id="{73BD1EFD-BFBC-4866-8325-D97EC11DF17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4AB6E3C-6E34-4AEF-8206-B321A68FAB00}"/>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93792248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CE796-9186-4186-A59D-58D4D67A8E03}"/>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8/31/2024</a:t>
            </a:fld>
            <a:endParaRPr lang="en-US"/>
          </a:p>
        </p:txBody>
      </p:sp>
      <p:sp>
        <p:nvSpPr>
          <p:cNvPr id="3" name="Footer Placeholder 2">
            <a:extLst>
              <a:ext uri="{FF2B5EF4-FFF2-40B4-BE49-F238E27FC236}">
                <a16:creationId xmlns:a16="http://schemas.microsoft.com/office/drawing/2014/main" id="{AB8EAF38-F895-43BE-99F2-256A86B6CF1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B13A91-7EC8-4B96-953A-9F4B22DF24AC}"/>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3904204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A73871A-AB48-4BAE-B40B-10A661D8A2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665669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62ABA474-A981-47C9-9AC0-98481D1075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73925" y="-7978078"/>
            <a:ext cx="1384365" cy="138436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13649E35-A3E0-AAF9-A2A6-13F42F2F3C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74125" y="14424722"/>
            <a:ext cx="1384365" cy="1384365"/>
          </a:xfrm>
          <a:prstGeom prst="rect">
            <a:avLst/>
          </a:prstGeom>
        </p:spPr>
      </p:pic>
    </p:spTree>
    <p:extLst>
      <p:ext uri="{BB962C8B-B14F-4D97-AF65-F5344CB8AC3E}">
        <p14:creationId xmlns:p14="http://schemas.microsoft.com/office/powerpoint/2010/main" val="276939067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p14:dur="10" advTm="0"/>
    </mc:Choice>
    <mc:Fallback xmlns="">
      <p:transition advTm="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8.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6.emf"/><Relationship Id="rId7" Type="http://schemas.openxmlformats.org/officeDocument/2006/relationships/image" Target="../media/image35.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55.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15.gif"/></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6.emf"/><Relationship Id="rId7" Type="http://schemas.openxmlformats.org/officeDocument/2006/relationships/image" Target="../media/image35.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6.emf"/><Relationship Id="rId7" Type="http://schemas.openxmlformats.org/officeDocument/2006/relationships/image" Target="../media/image39.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7.png"/><Relationship Id="rId7" Type="http://schemas.openxmlformats.org/officeDocument/2006/relationships/image" Target="../media/image6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svg"/><Relationship Id="rId9"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0.png"/><Relationship Id="rId7"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0.png"/><Relationship Id="rId7"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emf"/><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3.jpeg"/><Relationship Id="rId7" Type="http://schemas.openxmlformats.org/officeDocument/2006/relationships/image" Target="../media/image30.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sv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6.emf"/><Relationship Id="rId7" Type="http://schemas.openxmlformats.org/officeDocument/2006/relationships/image" Target="../media/image3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7F2870F-49D4-4872-B162-2D3077764A51}"/>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FE51CAAC-3A05-4A69-9EFB-332AF868C061}"/>
              </a:ext>
            </a:extLst>
          </p:cNvPr>
          <p:cNvPicPr>
            <a:picLocks noChangeAspect="1"/>
          </p:cNvPicPr>
          <p:nvPr/>
        </p:nvPicPr>
        <p:blipFill>
          <a:blip r:embed="rId3"/>
          <a:stretch>
            <a:fillRect/>
          </a:stretch>
        </p:blipFill>
        <p:spPr>
          <a:xfrm>
            <a:off x="-481455" y="-389474"/>
            <a:ext cx="3213896" cy="3008849"/>
          </a:xfrm>
          <a:prstGeom prst="rect">
            <a:avLst/>
          </a:prstGeom>
        </p:spPr>
      </p:pic>
      <p:pic>
        <p:nvPicPr>
          <p:cNvPr id="7" name="Picture 5">
            <a:extLst>
              <a:ext uri="{FF2B5EF4-FFF2-40B4-BE49-F238E27FC236}">
                <a16:creationId xmlns:a16="http://schemas.microsoft.com/office/drawing/2014/main" id="{8B75CBED-7142-450F-AF15-A571FF15E9B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68263" y="4235522"/>
            <a:ext cx="3072078" cy="3094584"/>
          </a:xfrm>
          <a:prstGeom prst="rect">
            <a:avLst/>
          </a:prstGeom>
        </p:spPr>
      </p:pic>
      <p:pic>
        <p:nvPicPr>
          <p:cNvPr id="27" name="图片 2">
            <a:extLst>
              <a:ext uri="{FF2B5EF4-FFF2-40B4-BE49-F238E27FC236}">
                <a16:creationId xmlns:a16="http://schemas.microsoft.com/office/drawing/2014/main" id="{EB6C241E-27DF-4979-98EE-7308BBB55E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725954" y="535114"/>
            <a:ext cx="1855561" cy="1275075"/>
          </a:xfrm>
          <a:prstGeom prst="rect">
            <a:avLst/>
          </a:prstGeom>
        </p:spPr>
      </p:pic>
      <p:pic>
        <p:nvPicPr>
          <p:cNvPr id="28" name="图片 12">
            <a:extLst>
              <a:ext uri="{FF2B5EF4-FFF2-40B4-BE49-F238E27FC236}">
                <a16:creationId xmlns:a16="http://schemas.microsoft.com/office/drawing/2014/main" id="{EA074FC4-ABA3-48E0-9B71-72207920E30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208865" y="5362946"/>
            <a:ext cx="1669096" cy="1405301"/>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AADF0372-1F24-3FC2-D062-BA5D6C51B8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6000" y="861908"/>
            <a:ext cx="7200000" cy="5547841"/>
          </a:xfrm>
          <a:prstGeom prst="rect">
            <a:avLst/>
          </a:prstGeom>
        </p:spPr>
      </p:pic>
    </p:spTree>
    <p:extLst>
      <p:ext uri="{BB962C8B-B14F-4D97-AF65-F5344CB8AC3E}">
        <p14:creationId xmlns:p14="http://schemas.microsoft.com/office/powerpoint/2010/main" val="425261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anim calcmode="lin" valueType="num">
                                      <p:cBhvr>
                                        <p:cTn id="15"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6" presetClass="emph" presetSubtype="0" fill="hold" nodeType="afterEffect">
                                  <p:stCondLst>
                                    <p:cond delay="0"/>
                                  </p:stCondLst>
                                  <p:childTnLst>
                                    <p:animScale>
                                      <p:cBhvr>
                                        <p:cTn id="19" dur="2000" fill="hold"/>
                                        <p:tgtEl>
                                          <p:spTgt spid="3"/>
                                        </p:tgtEl>
                                      </p:cBhvr>
                                      <p:by x="150000" y="150000"/>
                                    </p:animScale>
                                  </p:childTnLst>
                                </p:cTn>
                              </p:par>
                              <p:par>
                                <p:cTn id="20" presetID="6" presetClass="emph" presetSubtype="0" fill="hold" nodeType="withEffect">
                                  <p:stCondLst>
                                    <p:cond delay="0"/>
                                  </p:stCondLst>
                                  <p:childTnLst>
                                    <p:animScale>
                                      <p:cBhvr>
                                        <p:cTn id="21" dur="2000" fill="hold"/>
                                        <p:tgtEl>
                                          <p:spTgt spid="7"/>
                                        </p:tgtEl>
                                      </p:cBhvr>
                                      <p:by x="150000" y="150000"/>
                                    </p:animScale>
                                  </p:childTnLst>
                                </p:cTn>
                              </p:par>
                              <p:par>
                                <p:cTn id="22" presetID="47"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strips(downLeft)">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15367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2113346"/>
            <a:ext cx="10461167" cy="4135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709058" y="498682"/>
            <a:ext cx="10373294" cy="1292662"/>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6, đọc thông tin và cho biết:</a:t>
            </a:r>
          </a:p>
          <a:p>
            <a:pPr lvl="0">
              <a:defRPr/>
            </a:pPr>
            <a:r>
              <a:rPr lang="vi-VN" sz="2800" b="1" dirty="0">
                <a:solidFill>
                  <a:srgbClr val="002060"/>
                </a:solidFill>
                <a:latin typeface="Calibri"/>
              </a:rPr>
              <a:t>- Sự thay đổi của đinh sắt sau khi bị gỉ.</a:t>
            </a:r>
          </a:p>
          <a:p>
            <a:pPr lvl="0">
              <a:defRPr/>
            </a:pPr>
            <a:r>
              <a:rPr lang="vi-VN" sz="2800" b="1" dirty="0">
                <a:solidFill>
                  <a:srgbClr val="002060"/>
                </a:solidFill>
                <a:latin typeface="Calibri"/>
              </a:rPr>
              <a:t>- Biến đổi nào đã diễn ra đối với đinh sắt? Giải thích.</a:t>
            </a:r>
            <a:endParaRPr kumimoji="0" lang="en-US" sz="28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2506" y="355392"/>
            <a:ext cx="1438992" cy="1774920"/>
          </a:xfrm>
          <a:prstGeom prst="rect">
            <a:avLst/>
          </a:prstGeom>
        </p:spPr>
      </p:pic>
      <p:pic>
        <p:nvPicPr>
          <p:cNvPr id="3" name="Picture 2">
            <a:extLst>
              <a:ext uri="{FF2B5EF4-FFF2-40B4-BE49-F238E27FC236}">
                <a16:creationId xmlns:a16="http://schemas.microsoft.com/office/drawing/2014/main" id="{557604EA-33F9-EC26-0709-8D26ABB7A331}"/>
              </a:ext>
            </a:extLst>
          </p:cNvPr>
          <p:cNvPicPr>
            <a:picLocks noChangeAspect="1"/>
          </p:cNvPicPr>
          <p:nvPr/>
        </p:nvPicPr>
        <p:blipFill>
          <a:blip r:embed="rId6"/>
          <a:stretch>
            <a:fillRect/>
          </a:stretch>
        </p:blipFill>
        <p:spPr>
          <a:xfrm>
            <a:off x="990601" y="2296243"/>
            <a:ext cx="9640607" cy="3570214"/>
          </a:xfrm>
          <a:prstGeom prst="rect">
            <a:avLst/>
          </a:prstGeom>
        </p:spPr>
      </p:pic>
    </p:spTree>
    <p:extLst>
      <p:ext uri="{BB962C8B-B14F-4D97-AF65-F5344CB8AC3E}">
        <p14:creationId xmlns:p14="http://schemas.microsoft.com/office/powerpoint/2010/main" val="402556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447040" y="365760"/>
            <a:ext cx="11196320" cy="609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248060A-1267-3F10-D685-B1788DE59264}"/>
              </a:ext>
            </a:extLst>
          </p:cNvPr>
          <p:cNvPicPr>
            <a:picLocks noChangeAspect="1"/>
          </p:cNvPicPr>
          <p:nvPr/>
        </p:nvPicPr>
        <p:blipFill>
          <a:blip r:embed="rId3"/>
          <a:stretch>
            <a:fillRect/>
          </a:stretch>
        </p:blipFill>
        <p:spPr>
          <a:xfrm>
            <a:off x="1127124" y="1625600"/>
            <a:ext cx="2413475" cy="32264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Rounded Corners 6">
            <a:extLst>
              <a:ext uri="{FF2B5EF4-FFF2-40B4-BE49-F238E27FC236}">
                <a16:creationId xmlns:a16="http://schemas.microsoft.com/office/drawing/2014/main" id="{C5354FD8-2A8C-7CE2-183A-B7E0CE0C6FCC}"/>
              </a:ext>
            </a:extLst>
          </p:cNvPr>
          <p:cNvSpPr/>
          <p:nvPr/>
        </p:nvSpPr>
        <p:spPr>
          <a:xfrm>
            <a:off x="4145280" y="1889760"/>
            <a:ext cx="7091680" cy="3037840"/>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en-US" sz="3200" dirty="0">
                <a:solidFill>
                  <a:srgbClr val="FF0000"/>
                </a:solidFill>
                <a:latin typeface="Cambria" panose="02040503050406030204" pitchFamily="18" charset="0"/>
                <a:ea typeface="Cambria" panose="02040503050406030204" pitchFamily="18" charset="0"/>
              </a:rPr>
              <a:t>Sau </a:t>
            </a:r>
            <a:r>
              <a:rPr lang="en-US" sz="3200" dirty="0" err="1">
                <a:solidFill>
                  <a:srgbClr val="FF0000"/>
                </a:solidFill>
                <a:latin typeface="Cambria" panose="02040503050406030204" pitchFamily="18" charset="0"/>
                <a:ea typeface="Cambria" panose="02040503050406030204" pitchFamily="18" charset="0"/>
              </a:rPr>
              <a:t>khi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bị</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gỉ</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chuyển</a:t>
            </a:r>
            <a:r>
              <a:rPr lang="en-US" sz="3200" dirty="0">
                <a:solidFill>
                  <a:srgbClr val="FF0000"/>
                </a:solidFill>
                <a:latin typeface="Cambria" panose="02040503050406030204" pitchFamily="18" charset="0"/>
                <a:ea typeface="Cambria" panose="02040503050406030204" pitchFamily="18" charset="0"/>
              </a:rPr>
              <a:t> sang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nâu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đỏ</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dễ</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bị</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gãy</a:t>
            </a:r>
            <a:r>
              <a:rPr lang="en-US" sz="3200" dirty="0">
                <a:solidFill>
                  <a:srgbClr val="FF0000"/>
                </a:solidFill>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200" dirty="0" err="1">
                <a:solidFill>
                  <a:srgbClr val="FF0000"/>
                </a:solidFill>
                <a:latin typeface="Cambria" panose="02040503050406030204" pitchFamily="18" charset="0"/>
                <a:ea typeface="Cambria" panose="02040503050406030204" pitchFamily="18" charset="0"/>
              </a:rPr>
              <a:t>Biến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hóa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diễn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với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vì</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mới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khác</a:t>
            </a:r>
            <a:r>
              <a:rPr lang="en-US" sz="32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30781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8" name="图片 23">
            <a:extLst>
              <a:ext uri="{FF2B5EF4-FFF2-40B4-BE49-F238E27FC236}">
                <a16:creationId xmlns:a16="http://schemas.microsoft.com/office/drawing/2014/main" id="{948FA3F1-EE4C-3CEF-6BD5-6C4FC0299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55" y="2479040"/>
            <a:ext cx="5103849" cy="5103849"/>
          </a:xfrm>
          <a:prstGeom prst="rect">
            <a:avLst/>
          </a:prstGeom>
        </p:spPr>
      </p:pic>
      <p:pic>
        <p:nvPicPr>
          <p:cNvPr id="9" name="图片 8">
            <a:extLst>
              <a:ext uri="{FF2B5EF4-FFF2-40B4-BE49-F238E27FC236}">
                <a16:creationId xmlns:a16="http://schemas.microsoft.com/office/drawing/2014/main" id="{2A8AA52A-27F0-C7C7-ABCE-269BBB235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280" y="599440"/>
            <a:ext cx="7462208" cy="3828627"/>
          </a:xfrm>
          <a:prstGeom prst="rect">
            <a:avLst/>
          </a:prstGeom>
        </p:spPr>
      </p:pic>
      <p:sp>
        <p:nvSpPr>
          <p:cNvPr id="10" name="Rectangle 9">
            <a:extLst>
              <a:ext uri="{FF2B5EF4-FFF2-40B4-BE49-F238E27FC236}">
                <a16:creationId xmlns:a16="http://schemas.microsoft.com/office/drawing/2014/main" id="{7E771378-FEAE-9B9E-AB70-5A954330EFB1}"/>
              </a:ext>
            </a:extLst>
          </p:cNvPr>
          <p:cNvSpPr/>
          <p:nvPr/>
        </p:nvSpPr>
        <p:spPr>
          <a:xfrm>
            <a:off x="3252910" y="1786542"/>
            <a:ext cx="4674947" cy="1384995"/>
          </a:xfrm>
          <a:prstGeom prst="rect">
            <a:avLst/>
          </a:prstGeom>
        </p:spPr>
        <p:txBody>
          <a:bodyPr wrap="square">
            <a:spAutoFit/>
          </a:bodyPr>
          <a:lstStyle/>
          <a:p>
            <a:pPr lvl="0" algn="ctr">
              <a:defRPr/>
            </a:pPr>
            <a:r>
              <a:rPr lang="nl-NL" sz="2800" b="1" dirty="0">
                <a:solidFill>
                  <a:srgbClr val="002060"/>
                </a:solidFill>
                <a:latin typeface="Cambria" panose="02040503050406030204" pitchFamily="18" charset="0"/>
                <a:ea typeface="Cambria" panose="02040503050406030204" pitchFamily="18" charset="0"/>
              </a:rPr>
              <a:t>Nêu ví dụ mà em biết về biến đổi hóa học của chất trong đời sống hằng ngày. </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7254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4" name="Picture 3" descr="Đốt than củi sưởi ấm, chị tử vong em nguy kịch">
            <a:extLst>
              <a:ext uri="{FF2B5EF4-FFF2-40B4-BE49-F238E27FC236}">
                <a16:creationId xmlns:a16="http://schemas.microsoft.com/office/drawing/2014/main" id="{931C95A8-1C3C-1B9A-BC6A-C7D83C275C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684" y="1173162"/>
            <a:ext cx="4681225" cy="3246438"/>
          </a:xfrm>
          <a:prstGeom prst="rect">
            <a:avLst/>
          </a:prstGeom>
          <a:noFill/>
          <a:ln>
            <a:noFill/>
          </a:ln>
        </p:spPr>
      </p:pic>
      <p:sp>
        <p:nvSpPr>
          <p:cNvPr id="6" name="TextBox 5">
            <a:extLst>
              <a:ext uri="{FF2B5EF4-FFF2-40B4-BE49-F238E27FC236}">
                <a16:creationId xmlns:a16="http://schemas.microsoft.com/office/drawing/2014/main" id="{45441661-D263-F8A0-9233-02AA18A60677}"/>
              </a:ext>
            </a:extLst>
          </p:cNvPr>
          <p:cNvSpPr txBox="1"/>
          <p:nvPr/>
        </p:nvSpPr>
        <p:spPr>
          <a:xfrm>
            <a:off x="1137920" y="4632960"/>
            <a:ext cx="484632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Đốt</a:t>
            </a:r>
            <a:r>
              <a:rPr lang="en-US" sz="3200" b="1" dirty="0">
                <a:latin typeface="Cambria" panose="02040503050406030204" pitchFamily="18" charset="0"/>
                <a:ea typeface="Cambria" panose="02040503050406030204" pitchFamily="18" charset="0"/>
              </a:rPr>
              <a:t> than </a:t>
            </a:r>
            <a:r>
              <a:rPr lang="en-US" sz="3200" b="1" dirty="0" err="1">
                <a:latin typeface="Cambria" panose="02040503050406030204" pitchFamily="18" charset="0"/>
                <a:ea typeface="Cambria" panose="02040503050406030204" pitchFamily="18" charset="0"/>
              </a:rPr>
              <a:t>củi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than</a:t>
            </a:r>
          </a:p>
        </p:txBody>
      </p:sp>
      <p:pic>
        <p:nvPicPr>
          <p:cNvPr id="7" name="Picture 6" descr="CARAMEL LÀ GÌ CARAMEL CÓ PHẢI NƯỚC ĐƯỜNG THẮNG KHÔNG">
            <a:extLst>
              <a:ext uri="{FF2B5EF4-FFF2-40B4-BE49-F238E27FC236}">
                <a16:creationId xmlns:a16="http://schemas.microsoft.com/office/drawing/2014/main" id="{7CF81E5C-6AFF-A6B1-8BB0-3CFC672441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1671" y="1198880"/>
            <a:ext cx="4271706" cy="3200399"/>
          </a:xfrm>
          <a:prstGeom prst="rect">
            <a:avLst/>
          </a:prstGeom>
          <a:noFill/>
          <a:ln>
            <a:noFill/>
          </a:ln>
        </p:spPr>
      </p:pic>
      <p:sp>
        <p:nvSpPr>
          <p:cNvPr id="11" name="TextBox 10">
            <a:extLst>
              <a:ext uri="{FF2B5EF4-FFF2-40B4-BE49-F238E27FC236}">
                <a16:creationId xmlns:a16="http://schemas.microsoft.com/office/drawing/2014/main" id="{B9847A58-AED1-4790-8F34-DB4F3C2C0132}"/>
              </a:ext>
            </a:extLst>
          </p:cNvPr>
          <p:cNvSpPr txBox="1"/>
          <p:nvPr/>
        </p:nvSpPr>
        <p:spPr>
          <a:xfrm>
            <a:off x="6817360" y="4592320"/>
            <a:ext cx="4846320" cy="1077218"/>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Đ</a:t>
            </a:r>
            <a:r>
              <a:rPr lang="vi-VN" sz="3200" b="1" dirty="0">
                <a:latin typeface="Cambria" panose="02040503050406030204" pitchFamily="18" charset="0"/>
                <a:ea typeface="Cambria" panose="02040503050406030204" pitchFamily="18" charset="0"/>
              </a:rPr>
              <a:t>un đường thành </a:t>
            </a:r>
            <a:endParaRPr lang="en-US" sz="3200" b="1" dirty="0">
              <a:latin typeface="Cambria" panose="02040503050406030204" pitchFamily="18" charset="0"/>
              <a:ea typeface="Cambria" panose="02040503050406030204" pitchFamily="18" charset="0"/>
            </a:endParaRPr>
          </a:p>
          <a:p>
            <a:pPr algn="ctr"/>
            <a:r>
              <a:rPr lang="vi-VN" sz="3200" b="1" dirty="0">
                <a:latin typeface="Cambria" panose="02040503050406030204" pitchFamily="18" charset="0"/>
                <a:ea typeface="Cambria" panose="02040503050406030204" pitchFamily="18" charset="0"/>
              </a:rPr>
              <a:t>ca-ra-men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6812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3"/>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descr="Các loại vữa và tiêu chuẩn của vữa xây dựng - Xi măng Việt Nam">
            <a:extLst>
              <a:ext uri="{FF2B5EF4-FFF2-40B4-BE49-F238E27FC236}">
                <a16:creationId xmlns:a16="http://schemas.microsoft.com/office/drawing/2014/main" id="{1A3C2E0D-2C99-73BA-9D0B-7A313DFC3D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582" y="1137285"/>
            <a:ext cx="4610418" cy="3456596"/>
          </a:xfrm>
          <a:prstGeom prst="rect">
            <a:avLst/>
          </a:prstGeom>
          <a:noFill/>
          <a:ln>
            <a:noFill/>
          </a:ln>
        </p:spPr>
      </p:pic>
      <p:sp>
        <p:nvSpPr>
          <p:cNvPr id="3" name="TextBox 2">
            <a:extLst>
              <a:ext uri="{FF2B5EF4-FFF2-40B4-BE49-F238E27FC236}">
                <a16:creationId xmlns:a16="http://schemas.microsoft.com/office/drawing/2014/main" id="{06B11F85-1827-3F69-8A33-1939AF28462D}"/>
              </a:ext>
            </a:extLst>
          </p:cNvPr>
          <p:cNvSpPr txBox="1"/>
          <p:nvPr/>
        </p:nvSpPr>
        <p:spPr>
          <a:xfrm>
            <a:off x="904240" y="4846320"/>
            <a:ext cx="484632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Trộn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vữa</a:t>
            </a:r>
            <a:r>
              <a:rPr lang="en-US" sz="3200" b="1" dirty="0">
                <a:latin typeface="Cambria" panose="02040503050406030204" pitchFamily="18" charset="0"/>
                <a:ea typeface="Cambria" panose="02040503050406030204" pitchFamily="18" charset="0"/>
              </a:rPr>
              <a:t> xi </a:t>
            </a:r>
            <a:r>
              <a:rPr lang="en-US" sz="3200" b="1" dirty="0" err="1">
                <a:latin typeface="Cambria" panose="02040503050406030204" pitchFamily="18" charset="0"/>
                <a:ea typeface="Cambria" panose="02040503050406030204" pitchFamily="18" charset="0"/>
              </a:rPr>
              <a:t>măng</a:t>
            </a:r>
            <a:endParaRPr lang="en-US" sz="3200" b="1" dirty="0">
              <a:latin typeface="Cambria" panose="02040503050406030204" pitchFamily="18" charset="0"/>
              <a:ea typeface="Cambria" panose="02040503050406030204" pitchFamily="18" charset="0"/>
            </a:endParaRPr>
          </a:p>
        </p:txBody>
      </p:sp>
      <p:pic>
        <p:nvPicPr>
          <p:cNvPr id="2050" name="Picture 2" descr="Cách chữa cơm sống cực kỳ hiệu quả">
            <a:extLst>
              <a:ext uri="{FF2B5EF4-FFF2-40B4-BE49-F238E27FC236}">
                <a16:creationId xmlns:a16="http://schemas.microsoft.com/office/drawing/2014/main" id="{F0A6634A-17D0-85D9-3FA7-E7EF49C5F4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1248" y="1107440"/>
            <a:ext cx="5283200" cy="34239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57B7F3-4E9C-75C4-CF22-BB65B9799943}"/>
              </a:ext>
            </a:extLst>
          </p:cNvPr>
          <p:cNvSpPr txBox="1"/>
          <p:nvPr/>
        </p:nvSpPr>
        <p:spPr>
          <a:xfrm>
            <a:off x="6624320" y="4724400"/>
            <a:ext cx="484632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G</a:t>
            </a:r>
            <a:r>
              <a:rPr lang="vi-VN" sz="3200" b="1" dirty="0">
                <a:latin typeface="Cambria" panose="02040503050406030204" pitchFamily="18" charset="0"/>
                <a:ea typeface="Cambria" panose="02040503050406030204" pitchFamily="18" charset="0"/>
              </a:rPr>
              <a:t>ạo nấu thành cơm</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595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3"/>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19C858BB-6944-EC3E-95A3-027EB4E546C1}"/>
              </a:ext>
            </a:extLst>
          </p:cNvPr>
          <p:cNvGrpSpPr/>
          <p:nvPr/>
        </p:nvGrpSpPr>
        <p:grpSpPr>
          <a:xfrm>
            <a:off x="3997960" y="0"/>
            <a:ext cx="4048761" cy="1635760"/>
            <a:chOff x="3640664" y="0"/>
            <a:chExt cx="2305546" cy="1270000"/>
          </a:xfrm>
        </p:grpSpPr>
        <p:sp>
          <p:nvSpPr>
            <p:cNvPr id="6" name="Freeform 8">
              <a:extLst>
                <a:ext uri="{FF2B5EF4-FFF2-40B4-BE49-F238E27FC236}">
                  <a16:creationId xmlns:a16="http://schemas.microsoft.com/office/drawing/2014/main" id="{1CF5CE61-7574-6534-320D-290D660569C8}"/>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6">
              <a:extLst>
                <a:ext uri="{FF2B5EF4-FFF2-40B4-BE49-F238E27FC236}">
                  <a16:creationId xmlns:a16="http://schemas.microsoft.com/office/drawing/2014/main" id="{4AE3B2D0-5D54-B06E-C5A1-CD4AF78F4276}"/>
                </a:ext>
              </a:extLst>
            </p:cNvPr>
            <p:cNvSpPr txBox="1"/>
            <p:nvPr/>
          </p:nvSpPr>
          <p:spPr>
            <a:xfrm>
              <a:off x="3744877" y="545253"/>
              <a:ext cx="2201333" cy="646331"/>
            </a:xfrm>
            <a:prstGeom prst="rect">
              <a:avLst/>
            </a:prstGeom>
            <a:noFill/>
          </p:spPr>
          <p:txBody>
            <a:bodyPr wrap="square" rtlCol="0">
              <a:spAutoFit/>
            </a:bodyPr>
            <a:lstStyle/>
            <a:p>
              <a:pPr algn="ctr"/>
              <a:r>
                <a:rPr lang="en-US" sz="3600" b="1" dirty="0">
                  <a:solidFill>
                    <a:srgbClr val="002060"/>
                  </a:solidFill>
                </a:rPr>
                <a:t>Em </a:t>
              </a:r>
              <a:r>
                <a:rPr lang="en-US" sz="3600" b="1" dirty="0" err="1">
                  <a:solidFill>
                    <a:srgbClr val="002060"/>
                  </a:solidFill>
                </a:rPr>
                <a:t>có</a:t>
              </a:r>
              <a:r>
                <a:rPr lang="en-US" sz="3600" b="1" dirty="0">
                  <a:solidFill>
                    <a:srgbClr val="002060"/>
                  </a:solidFill>
                </a:rPr>
                <a:t> </a:t>
              </a:r>
              <a:r>
                <a:rPr lang="en-US" sz="3600" b="1" dirty="0" err="1">
                  <a:solidFill>
                    <a:srgbClr val="002060"/>
                  </a:solidFill>
                </a:rPr>
                <a:t>biết</a:t>
              </a:r>
              <a:endParaRPr lang="en-US" sz="3600" b="1" dirty="0">
                <a:solidFill>
                  <a:srgbClr val="002060"/>
                </a:solidFill>
              </a:endParaRPr>
            </a:p>
          </p:txBody>
        </p:sp>
      </p:grpSp>
      <p:sp>
        <p:nvSpPr>
          <p:cNvPr id="8" name="TextBox 7">
            <a:extLst>
              <a:ext uri="{FF2B5EF4-FFF2-40B4-BE49-F238E27FC236}">
                <a16:creationId xmlns:a16="http://schemas.microsoft.com/office/drawing/2014/main" id="{28788608-5B65-04C4-83C2-B41E114D5EE7}"/>
              </a:ext>
            </a:extLst>
          </p:cNvPr>
          <p:cNvSpPr txBox="1"/>
          <p:nvPr/>
        </p:nvSpPr>
        <p:spPr>
          <a:xfrm>
            <a:off x="1005840" y="2042160"/>
            <a:ext cx="6055360" cy="3603551"/>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E00"/>
                </a:solidFill>
                <a:effectLst/>
                <a:latin typeface="Cambria" panose="02040503050406030204" pitchFamily="18" charset="0"/>
                <a:ea typeface="Cambria" panose="02040503050406030204" pitchFamily="18" charset="0"/>
              </a:rPr>
              <a:t>Găng tay “tự phồng”</a:t>
            </a:r>
            <a:endParaRPr lang="vi-VN" sz="28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2D3000"/>
                </a:solidFill>
                <a:effectLst/>
                <a:latin typeface="Cambria" panose="02040503050406030204" pitchFamily="18" charset="0"/>
                <a:ea typeface="Cambria" panose="02040503050406030204" pitchFamily="18" charset="0"/>
              </a:rPr>
              <a:t>Cho ít bột nở vào găng tay y tế. Khéo léo lồng găng tay vào miệng cốc (trong cốc có chứa ít giấm ăn). Khi dốc thẳng đứng găng tay, bột nở rơi vào cốc chứa giấm ăn (hình 7a). Ngay lập tức, nhiều bọt khí xuất hiện trong cốc và găng tay đã “tự phồng” lên (hình 7b).</a:t>
            </a:r>
            <a:endParaRPr lang="vi-VN" sz="2800" b="0" dirty="0">
              <a:effectLst/>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7A329E0-ABAA-1FC5-CA8E-D14F3480740E}"/>
              </a:ext>
            </a:extLst>
          </p:cNvPr>
          <p:cNvPicPr>
            <a:picLocks noChangeAspect="1"/>
          </p:cNvPicPr>
          <p:nvPr/>
        </p:nvPicPr>
        <p:blipFill>
          <a:blip r:embed="rId6"/>
          <a:stretch>
            <a:fillRect/>
          </a:stretch>
        </p:blipFill>
        <p:spPr>
          <a:xfrm>
            <a:off x="7173136" y="2174241"/>
            <a:ext cx="4102559" cy="3311842"/>
          </a:xfrm>
          <a:prstGeom prst="rect">
            <a:avLst/>
          </a:prstGeom>
        </p:spPr>
      </p:pic>
    </p:spTree>
    <p:extLst>
      <p:ext uri="{BB962C8B-B14F-4D97-AF65-F5344CB8AC3E}">
        <p14:creationId xmlns:p14="http://schemas.microsoft.com/office/powerpoint/2010/main" val="1895241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00096" y="2928258"/>
            <a:ext cx="3062204" cy="3789593"/>
          </a:xfrm>
          <a:prstGeom prst="rect">
            <a:avLst/>
          </a:prstGeom>
        </p:spPr>
      </p:pic>
      <p:grpSp>
        <p:nvGrpSpPr>
          <p:cNvPr id="5" name="Group 4">
            <a:extLst>
              <a:ext uri="{FF2B5EF4-FFF2-40B4-BE49-F238E27FC236}">
                <a16:creationId xmlns:a16="http://schemas.microsoft.com/office/drawing/2014/main" id="{CC7D24F7-51AF-4512-A055-D745CA8943F1}"/>
              </a:ext>
            </a:extLst>
          </p:cNvPr>
          <p:cNvGrpSpPr/>
          <p:nvPr/>
        </p:nvGrpSpPr>
        <p:grpSpPr>
          <a:xfrm>
            <a:off x="3173185" y="2286000"/>
            <a:ext cx="8777204" cy="2997200"/>
            <a:chOff x="3823529" y="368082"/>
            <a:chExt cx="7905086" cy="1833092"/>
          </a:xfrm>
        </p:grpSpPr>
        <p:sp>
          <p:nvSpPr>
            <p:cNvPr id="6" name="Rectangle: Rounded Corners 5">
              <a:extLst>
                <a:ext uri="{FF2B5EF4-FFF2-40B4-BE49-F238E27FC236}">
                  <a16:creationId xmlns:a16="http://schemas.microsoft.com/office/drawing/2014/main" id="{FA6CE254-6ABE-449A-B01E-353230DA9C38}"/>
                </a:ext>
              </a:extLst>
            </p:cNvPr>
            <p:cNvSpPr/>
            <p:nvPr/>
          </p:nvSpPr>
          <p:spPr>
            <a:xfrm>
              <a:off x="3823529" y="368082"/>
              <a:ext cx="7905086" cy="1833092"/>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9" name="TextBox 8">
              <a:extLst>
                <a:ext uri="{FF2B5EF4-FFF2-40B4-BE49-F238E27FC236}">
                  <a16:creationId xmlns:a16="http://schemas.microsoft.com/office/drawing/2014/main" id="{BF87715F-F4F1-44CF-BDD3-80C2F940F4DE}"/>
                </a:ext>
              </a:extLst>
            </p:cNvPr>
            <p:cNvSpPr txBox="1"/>
            <p:nvPr/>
          </p:nvSpPr>
          <p:spPr>
            <a:xfrm>
              <a:off x="4078975" y="521762"/>
              <a:ext cx="7413802" cy="1505893"/>
            </a:xfrm>
            <a:prstGeom prst="rect">
              <a:avLst/>
            </a:prstGeom>
            <a:noFill/>
          </p:spPr>
          <p:txBody>
            <a:bodyPr wrap="square" lIns="0" tIns="0" rIns="0" bIns="0" rtlCol="0">
              <a:spAutoFit/>
            </a:bodyPr>
            <a:lstStyle/>
            <a:p>
              <a:pPr algn="just">
                <a:defRPr/>
              </a:pPr>
              <a:r>
                <a:rPr lang="en-US" sz="4000" b="1" dirty="0" err="1">
                  <a:solidFill>
                    <a:srgbClr val="002060"/>
                  </a:solidFill>
                  <a:latin typeface="Calibri"/>
                </a:rPr>
                <a:t>Xung</a:t>
              </a:r>
              <a:r>
                <a:rPr lang="en-US" sz="4000" b="1" dirty="0">
                  <a:solidFill>
                    <a:srgbClr val="002060"/>
                  </a:solidFill>
                  <a:latin typeface="Calibri"/>
                </a:rPr>
                <a:t> </a:t>
              </a:r>
              <a:r>
                <a:rPr lang="en-US" sz="4000" b="1" dirty="0" err="1">
                  <a:solidFill>
                    <a:srgbClr val="002060"/>
                  </a:solidFill>
                  <a:latin typeface="Calibri"/>
                </a:rPr>
                <a:t>quanh</a:t>
              </a:r>
              <a:r>
                <a:rPr lang="en-US" sz="4000" b="1" dirty="0">
                  <a:solidFill>
                    <a:srgbClr val="002060"/>
                  </a:solidFill>
                  <a:latin typeface="Calibri"/>
                </a:rPr>
                <a:t> </a:t>
              </a:r>
              <a:r>
                <a:rPr lang="en-US" sz="4000" b="1" dirty="0" err="1">
                  <a:solidFill>
                    <a:srgbClr val="002060"/>
                  </a:solidFill>
                  <a:latin typeface="Calibri"/>
                </a:rPr>
                <a:t>chúng</a:t>
              </a:r>
              <a:r>
                <a:rPr lang="en-US" sz="4000" b="1" dirty="0">
                  <a:solidFill>
                    <a:srgbClr val="002060"/>
                  </a:solidFill>
                  <a:latin typeface="Calibri"/>
                </a:rPr>
                <a:t> ta </a:t>
              </a:r>
              <a:r>
                <a:rPr lang="en-US" sz="4000" b="1" dirty="0" err="1">
                  <a:solidFill>
                    <a:srgbClr val="002060"/>
                  </a:solidFill>
                  <a:latin typeface="Calibri"/>
                </a:rPr>
                <a:t>có</a:t>
              </a:r>
              <a:r>
                <a:rPr lang="en-US" sz="4000" b="1" dirty="0">
                  <a:solidFill>
                    <a:srgbClr val="002060"/>
                  </a:solidFill>
                  <a:latin typeface="Calibri"/>
                </a:rPr>
                <a:t> </a:t>
              </a:r>
              <a:r>
                <a:rPr lang="en-US" sz="4000" b="1" dirty="0" err="1">
                  <a:solidFill>
                    <a:srgbClr val="002060"/>
                  </a:solidFill>
                  <a:latin typeface="Calibri"/>
                </a:rPr>
                <a:t>rất</a:t>
              </a:r>
              <a:r>
                <a:rPr lang="en-US" sz="4000" b="1" dirty="0">
                  <a:solidFill>
                    <a:srgbClr val="002060"/>
                  </a:solidFill>
                  <a:latin typeface="Calibri"/>
                </a:rPr>
                <a:t> </a:t>
              </a:r>
              <a:r>
                <a:rPr lang="en-US" sz="4000" b="1" dirty="0" err="1">
                  <a:solidFill>
                    <a:srgbClr val="002060"/>
                  </a:solidFill>
                  <a:latin typeface="Calibri"/>
                </a:rPr>
                <a:t>nhiều</a:t>
              </a:r>
              <a:r>
                <a:rPr lang="en-US" sz="4000" b="1" dirty="0">
                  <a:solidFill>
                    <a:srgbClr val="002060"/>
                  </a:solidFill>
                  <a:latin typeface="Calibri"/>
                </a:rPr>
                <a:t> </a:t>
              </a:r>
              <a:r>
                <a:rPr lang="en-US" sz="4000" b="1" dirty="0" err="1">
                  <a:solidFill>
                    <a:srgbClr val="002060"/>
                  </a:solidFill>
                  <a:latin typeface="Calibri"/>
                </a:rPr>
                <a:t>sự</a:t>
              </a:r>
              <a:r>
                <a:rPr lang="en-US" sz="4000" b="1" dirty="0">
                  <a:solidFill>
                    <a:srgbClr val="002060"/>
                  </a:solidFill>
                  <a:latin typeface="Calibri"/>
                </a:rPr>
                <a:t> </a:t>
              </a:r>
              <a:r>
                <a:rPr lang="en-US" sz="4000" b="1" dirty="0" err="1">
                  <a:solidFill>
                    <a:srgbClr val="002060"/>
                  </a:solidFill>
                  <a:latin typeface="Calibri"/>
                </a:rPr>
                <a:t>biến</a:t>
              </a:r>
              <a:r>
                <a:rPr lang="en-US" sz="4000" b="1" dirty="0">
                  <a:solidFill>
                    <a:srgbClr val="002060"/>
                  </a:solidFill>
                  <a:latin typeface="Calibri"/>
                </a:rPr>
                <a:t> </a:t>
              </a:r>
              <a:r>
                <a:rPr lang="en-US" sz="4000" b="1" dirty="0" err="1">
                  <a:solidFill>
                    <a:srgbClr val="002060"/>
                  </a:solidFill>
                  <a:latin typeface="Calibri"/>
                </a:rPr>
                <a:t>đổi</a:t>
              </a:r>
              <a:r>
                <a:rPr lang="en-US" sz="4000" b="1" dirty="0">
                  <a:solidFill>
                    <a:srgbClr val="002060"/>
                  </a:solidFill>
                  <a:latin typeface="Calibri"/>
                </a:rPr>
                <a:t> </a:t>
              </a:r>
              <a:r>
                <a:rPr lang="en-US" sz="4000" b="1" dirty="0" err="1">
                  <a:solidFill>
                    <a:srgbClr val="002060"/>
                  </a:solidFill>
                  <a:latin typeface="Calibri"/>
                </a:rPr>
                <a:t>hóa</a:t>
              </a:r>
              <a:r>
                <a:rPr lang="en-US" sz="4000" b="1" dirty="0">
                  <a:solidFill>
                    <a:srgbClr val="002060"/>
                  </a:solidFill>
                  <a:latin typeface="Calibri"/>
                </a:rPr>
                <a:t> </a:t>
              </a:r>
              <a:r>
                <a:rPr lang="en-US" sz="4000" b="1" dirty="0" err="1">
                  <a:solidFill>
                    <a:srgbClr val="002060"/>
                  </a:solidFill>
                  <a:latin typeface="Calibri"/>
                </a:rPr>
                <a:t>học</a:t>
              </a:r>
              <a:r>
                <a:rPr lang="en-US" sz="4000" b="1" dirty="0">
                  <a:solidFill>
                    <a:srgbClr val="002060"/>
                  </a:solidFill>
                  <a:latin typeface="Calibri"/>
                </a:rPr>
                <a:t>, </a:t>
              </a:r>
              <a:r>
                <a:rPr lang="en-US" sz="4000" b="1" dirty="0" err="1">
                  <a:solidFill>
                    <a:srgbClr val="002060"/>
                  </a:solidFill>
                  <a:latin typeface="Calibri"/>
                </a:rPr>
                <a:t>chúng</a:t>
              </a:r>
              <a:r>
                <a:rPr lang="en-US" sz="4000" b="1" dirty="0">
                  <a:solidFill>
                    <a:srgbClr val="002060"/>
                  </a:solidFill>
                  <a:latin typeface="Calibri"/>
                </a:rPr>
                <a:t> ta </a:t>
              </a:r>
              <a:r>
                <a:rPr lang="en-US" sz="4000" b="1" dirty="0" err="1">
                  <a:solidFill>
                    <a:srgbClr val="002060"/>
                  </a:solidFill>
                  <a:latin typeface="Calibri"/>
                </a:rPr>
                <a:t>cần</a:t>
              </a:r>
              <a:r>
                <a:rPr lang="en-US" sz="4000" b="1" dirty="0">
                  <a:solidFill>
                    <a:srgbClr val="002060"/>
                  </a:solidFill>
                  <a:latin typeface="Calibri"/>
                </a:rPr>
                <a:t> </a:t>
              </a:r>
              <a:r>
                <a:rPr lang="en-US" sz="4000" b="1" dirty="0" err="1">
                  <a:solidFill>
                    <a:srgbClr val="002060"/>
                  </a:solidFill>
                  <a:latin typeface="Calibri"/>
                </a:rPr>
                <a:t>biết</a:t>
              </a:r>
              <a:r>
                <a:rPr lang="en-US" sz="4000" b="1" dirty="0">
                  <a:solidFill>
                    <a:srgbClr val="002060"/>
                  </a:solidFill>
                  <a:latin typeface="Calibri"/>
                </a:rPr>
                <a:t> </a:t>
              </a:r>
              <a:r>
                <a:rPr lang="en-US" sz="4000" b="1" dirty="0" err="1">
                  <a:solidFill>
                    <a:srgbClr val="002060"/>
                  </a:solidFill>
                  <a:latin typeface="Calibri"/>
                </a:rPr>
                <a:t>để</a:t>
              </a:r>
              <a:r>
                <a:rPr lang="en-US" sz="4000" b="1" dirty="0">
                  <a:solidFill>
                    <a:srgbClr val="002060"/>
                  </a:solidFill>
                  <a:latin typeface="Calibri"/>
                </a:rPr>
                <a:t> </a:t>
              </a:r>
              <a:r>
                <a:rPr lang="en-US" sz="4000" b="1" dirty="0" err="1">
                  <a:solidFill>
                    <a:srgbClr val="002060"/>
                  </a:solidFill>
                  <a:latin typeface="Calibri"/>
                </a:rPr>
                <a:t>vận</a:t>
              </a:r>
              <a:r>
                <a:rPr lang="en-US" sz="4000" b="1" dirty="0">
                  <a:solidFill>
                    <a:srgbClr val="002060"/>
                  </a:solidFill>
                  <a:latin typeface="Calibri"/>
                </a:rPr>
                <a:t> </a:t>
              </a:r>
              <a:r>
                <a:rPr lang="en-US" sz="4000" b="1" dirty="0" err="1">
                  <a:solidFill>
                    <a:srgbClr val="002060"/>
                  </a:solidFill>
                  <a:latin typeface="Calibri"/>
                </a:rPr>
                <a:t>dụng</a:t>
              </a:r>
              <a:r>
                <a:rPr lang="en-US" sz="4000" b="1" dirty="0">
                  <a:solidFill>
                    <a:srgbClr val="002060"/>
                  </a:solidFill>
                  <a:latin typeface="Calibri"/>
                </a:rPr>
                <a:t> </a:t>
              </a:r>
              <a:r>
                <a:rPr lang="en-US" sz="4000" b="1" dirty="0" err="1">
                  <a:solidFill>
                    <a:srgbClr val="002060"/>
                  </a:solidFill>
                  <a:latin typeface="Calibri"/>
                </a:rPr>
                <a:t>vào</a:t>
              </a:r>
              <a:r>
                <a:rPr lang="en-US" sz="4000" b="1" dirty="0">
                  <a:solidFill>
                    <a:srgbClr val="002060"/>
                  </a:solidFill>
                  <a:latin typeface="Calibri"/>
                </a:rPr>
                <a:t> </a:t>
              </a:r>
              <a:r>
                <a:rPr lang="en-US" sz="4000" b="1" dirty="0" err="1">
                  <a:solidFill>
                    <a:srgbClr val="002060"/>
                  </a:solidFill>
                  <a:latin typeface="Calibri"/>
                </a:rPr>
                <a:t>trong</a:t>
              </a:r>
              <a:r>
                <a:rPr lang="en-US" sz="4000" b="1" dirty="0">
                  <a:solidFill>
                    <a:srgbClr val="002060"/>
                  </a:solidFill>
                  <a:latin typeface="Calibri"/>
                </a:rPr>
                <a:t> </a:t>
              </a:r>
              <a:r>
                <a:rPr lang="en-US" sz="4000" b="1" dirty="0" err="1">
                  <a:solidFill>
                    <a:srgbClr val="002060"/>
                  </a:solidFill>
                  <a:latin typeface="Calibri"/>
                </a:rPr>
                <a:t>đời</a:t>
              </a:r>
              <a:r>
                <a:rPr lang="en-US" sz="4000" b="1" dirty="0">
                  <a:solidFill>
                    <a:srgbClr val="002060"/>
                  </a:solidFill>
                  <a:latin typeface="Calibri"/>
                </a:rPr>
                <a:t> </a:t>
              </a:r>
              <a:r>
                <a:rPr lang="en-US" sz="4000" b="1" dirty="0" err="1">
                  <a:solidFill>
                    <a:srgbClr val="002060"/>
                  </a:solidFill>
                  <a:latin typeface="Calibri"/>
                </a:rPr>
                <a:t>sống</a:t>
              </a:r>
              <a:r>
                <a:rPr lang="en-US" sz="4000" b="1" dirty="0">
                  <a:solidFill>
                    <a:srgbClr val="002060"/>
                  </a:solidFill>
                  <a:latin typeface="Calibri"/>
                </a:rPr>
                <a:t> </a:t>
              </a:r>
              <a:r>
                <a:rPr lang="en-US" sz="4000" b="1" dirty="0" err="1">
                  <a:solidFill>
                    <a:srgbClr val="002060"/>
                  </a:solidFill>
                  <a:latin typeface="Calibri"/>
                </a:rPr>
                <a:t>hằng</a:t>
              </a:r>
              <a:r>
                <a:rPr lang="en-US" sz="4000" b="1" dirty="0">
                  <a:solidFill>
                    <a:srgbClr val="002060"/>
                  </a:solidFill>
                  <a:latin typeface="Calibri"/>
                </a:rPr>
                <a:t> </a:t>
              </a:r>
              <a:r>
                <a:rPr lang="en-US" sz="4000" b="1" dirty="0" err="1">
                  <a:solidFill>
                    <a:srgbClr val="002060"/>
                  </a:solidFill>
                  <a:latin typeface="Calibri"/>
                </a:rPr>
                <a:t>ngày</a:t>
              </a:r>
              <a:r>
                <a:rPr lang="en-US" sz="4000" b="1" dirty="0">
                  <a:solidFill>
                    <a:srgbClr val="002060"/>
                  </a:solidFill>
                  <a:latin typeface="Calibri"/>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92D6590-9CE1-5855-C675-94BA019C2524}"/>
              </a:ext>
            </a:extLst>
          </p:cNvPr>
          <p:cNvPicPr>
            <a:picLocks noChangeAspect="1"/>
          </p:cNvPicPr>
          <p:nvPr/>
        </p:nvPicPr>
        <p:blipFill>
          <a:blip r:embed="rId5"/>
          <a:stretch>
            <a:fillRect/>
          </a:stretch>
        </p:blipFill>
        <p:spPr>
          <a:xfrm>
            <a:off x="5384742" y="727529"/>
            <a:ext cx="4688230" cy="1658256"/>
          </a:xfrm>
          <a:prstGeom prst="rect">
            <a:avLst/>
          </a:prstGeom>
        </p:spPr>
      </p:pic>
    </p:spTree>
    <p:extLst>
      <p:ext uri="{BB962C8B-B14F-4D97-AF65-F5344CB8AC3E}">
        <p14:creationId xmlns:p14="http://schemas.microsoft.com/office/powerpoint/2010/main" val="134288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7000">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47000">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 name="Picture 5" descr="A logo with a black background&#10;&#10;Description automatically generated">
            <a:extLst>
              <a:ext uri="{FF2B5EF4-FFF2-40B4-BE49-F238E27FC236}">
                <a16:creationId xmlns:a16="http://schemas.microsoft.com/office/drawing/2014/main" id="{174BB184-9F0C-9E82-85AD-8A3EB65753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5365" y="243840"/>
            <a:ext cx="7582947" cy="5859550"/>
          </a:xfrm>
          <a:prstGeom prst="rect">
            <a:avLst/>
          </a:prstGeom>
        </p:spPr>
      </p:pic>
    </p:spTree>
    <p:extLst>
      <p:ext uri="{BB962C8B-B14F-4D97-AF65-F5344CB8AC3E}">
        <p14:creationId xmlns:p14="http://schemas.microsoft.com/office/powerpoint/2010/main" val="2306758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barn(inVertical)">
                                      <p:cBhvr>
                                        <p:cTn id="6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3"/>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105918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1696720"/>
            <a:ext cx="10461167"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576978" y="458042"/>
            <a:ext cx="10373294" cy="861774"/>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8 và cho biết biến đổi nào đã xảy ra khi đun đường (hình 8a) thành ca-ra-men (hình 8b). Giải thích. </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2506" y="355392"/>
            <a:ext cx="1438992" cy="1774920"/>
          </a:xfrm>
          <a:prstGeom prst="rect">
            <a:avLst/>
          </a:prstGeom>
        </p:spPr>
      </p:pic>
      <p:pic>
        <p:nvPicPr>
          <p:cNvPr id="6" name="Picture 5">
            <a:extLst>
              <a:ext uri="{FF2B5EF4-FFF2-40B4-BE49-F238E27FC236}">
                <a16:creationId xmlns:a16="http://schemas.microsoft.com/office/drawing/2014/main" id="{8E010E72-9563-595F-F99A-DF02E7C25F4C}"/>
              </a:ext>
            </a:extLst>
          </p:cNvPr>
          <p:cNvPicPr>
            <a:picLocks noChangeAspect="1"/>
          </p:cNvPicPr>
          <p:nvPr/>
        </p:nvPicPr>
        <p:blipFill>
          <a:blip r:embed="rId6"/>
          <a:stretch>
            <a:fillRect/>
          </a:stretch>
        </p:blipFill>
        <p:spPr>
          <a:xfrm>
            <a:off x="1682115" y="1753235"/>
            <a:ext cx="8401050" cy="3676650"/>
          </a:xfrm>
          <a:prstGeom prst="rect">
            <a:avLst/>
          </a:prstGeom>
        </p:spPr>
      </p:pic>
      <p:sp>
        <p:nvSpPr>
          <p:cNvPr id="7" name="Rectangle: Rounded Corners 6">
            <a:extLst>
              <a:ext uri="{FF2B5EF4-FFF2-40B4-BE49-F238E27FC236}">
                <a16:creationId xmlns:a16="http://schemas.microsoft.com/office/drawing/2014/main" id="{F2D88931-B6A7-BB0B-26FB-F29E49084053}"/>
              </a:ext>
            </a:extLst>
          </p:cNvPr>
          <p:cNvSpPr/>
          <p:nvPr/>
        </p:nvSpPr>
        <p:spPr>
          <a:xfrm>
            <a:off x="894080" y="5618480"/>
            <a:ext cx="10190480" cy="84328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Biến đổi hóa học đã xảy ra vì có sự hình thành chất mới: đường (màu trắng, vị ngọt) chuyển thành chất khác (màu vàng, vị đắng và ngọt dịu). </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2631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8255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508000" y="1696720"/>
            <a:ext cx="1116584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536338" y="539322"/>
            <a:ext cx="10373294" cy="430887"/>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9 và cho biết cửa sắt bị biến đổi hoá học như thế nào.</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2506" y="355392"/>
            <a:ext cx="1438992" cy="1774920"/>
          </a:xfrm>
          <a:prstGeom prst="rect">
            <a:avLst/>
          </a:prstGeom>
        </p:spPr>
      </p:pic>
      <p:pic>
        <p:nvPicPr>
          <p:cNvPr id="3" name="Picture 2">
            <a:extLst>
              <a:ext uri="{FF2B5EF4-FFF2-40B4-BE49-F238E27FC236}">
                <a16:creationId xmlns:a16="http://schemas.microsoft.com/office/drawing/2014/main" id="{FD097F55-B5FB-3A7E-F54C-96EC0D61628F}"/>
              </a:ext>
            </a:extLst>
          </p:cNvPr>
          <p:cNvPicPr>
            <a:picLocks noChangeAspect="1"/>
          </p:cNvPicPr>
          <p:nvPr/>
        </p:nvPicPr>
        <p:blipFill>
          <a:blip r:embed="rId5"/>
          <a:stretch>
            <a:fillRect/>
          </a:stretch>
        </p:blipFill>
        <p:spPr>
          <a:xfrm>
            <a:off x="830897" y="2229484"/>
            <a:ext cx="5121014" cy="3754755"/>
          </a:xfrm>
          <a:prstGeom prst="rect">
            <a:avLst/>
          </a:prstGeom>
        </p:spPr>
      </p:pic>
      <p:sp>
        <p:nvSpPr>
          <p:cNvPr id="8" name="Rectangle: Rounded Corners 7">
            <a:extLst>
              <a:ext uri="{FF2B5EF4-FFF2-40B4-BE49-F238E27FC236}">
                <a16:creationId xmlns:a16="http://schemas.microsoft.com/office/drawing/2014/main" id="{0DF1D22F-3CA7-1E17-7DA1-73C9D3CFC26D}"/>
              </a:ext>
            </a:extLst>
          </p:cNvPr>
          <p:cNvSpPr/>
          <p:nvPr/>
        </p:nvSpPr>
        <p:spPr>
          <a:xfrm>
            <a:off x="6441440" y="1981200"/>
            <a:ext cx="4907280" cy="72136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Cửa sắt chuyển sang màu nâu đỏ.</a:t>
            </a:r>
            <a:endParaRPr lang="en-US" sz="2400" b="1" dirty="0">
              <a:solidFill>
                <a:srgbClr val="00206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6CFC0FC2-B4D6-53AA-23AD-0F144B7D0835}"/>
              </a:ext>
            </a:extLst>
          </p:cNvPr>
          <p:cNvGrpSpPr/>
          <p:nvPr/>
        </p:nvGrpSpPr>
        <p:grpSpPr>
          <a:xfrm>
            <a:off x="5912139" y="2916255"/>
            <a:ext cx="6046181" cy="2041826"/>
            <a:chOff x="4538949" y="2455798"/>
            <a:chExt cx="6612382" cy="3521816"/>
          </a:xfrm>
        </p:grpSpPr>
        <p:pic>
          <p:nvPicPr>
            <p:cNvPr id="10" name="图片 3">
              <a:extLst>
                <a:ext uri="{FF2B5EF4-FFF2-40B4-BE49-F238E27FC236}">
                  <a16:creationId xmlns:a16="http://schemas.microsoft.com/office/drawing/2014/main" id="{C74EB135-2E22-C73F-BA2E-6E774EC85D18}"/>
                </a:ext>
              </a:extLst>
            </p:cNvPr>
            <p:cNvPicPr>
              <a:picLocks noChangeAspect="1"/>
            </p:cNvPicPr>
            <p:nvPr/>
          </p:nvPicPr>
          <p:blipFill>
            <a:blip r:embed="rId6"/>
            <a:stretch>
              <a:fillRect/>
            </a:stretch>
          </p:blipFill>
          <p:spPr>
            <a:xfrm flipH="1">
              <a:off x="4538949" y="2455798"/>
              <a:ext cx="6612382" cy="3521816"/>
            </a:xfrm>
            <a:prstGeom prst="rect">
              <a:avLst/>
            </a:prstGeom>
          </p:spPr>
        </p:pic>
        <p:sp>
          <p:nvSpPr>
            <p:cNvPr id="11" name="TextBox 10">
              <a:extLst>
                <a:ext uri="{FF2B5EF4-FFF2-40B4-BE49-F238E27FC236}">
                  <a16:creationId xmlns:a16="http://schemas.microsoft.com/office/drawing/2014/main" id="{40DDDB8B-A67A-0F52-D2C5-D5671FF0A16E}"/>
                </a:ext>
              </a:extLst>
            </p:cNvPr>
            <p:cNvSpPr txBox="1"/>
            <p:nvPr/>
          </p:nvSpPr>
          <p:spPr>
            <a:xfrm flipH="1">
              <a:off x="5443928" y="3005808"/>
              <a:ext cx="4846562" cy="2058862"/>
            </a:xfrm>
            <a:prstGeom prst="rect">
              <a:avLst/>
            </a:prstGeom>
            <a:noFill/>
          </p:spPr>
          <p:txBody>
            <a:bodyPr wrap="square" rtlCol="0">
              <a:spAutoFit/>
            </a:bodyPr>
            <a:lstStyle/>
            <a:p>
              <a:pPr marL="0" marR="0" algn="ctr">
                <a:spcBef>
                  <a:spcPts val="0"/>
                </a:spcBef>
                <a:spcAft>
                  <a:spcPts val="0"/>
                </a:spcAft>
              </a:pPr>
              <a:r>
                <a:rPr lang="vi-VN" sz="2400" b="1" i="1" dirty="0">
                  <a:effectLst/>
                  <a:latin typeface="Calibri" panose="020F0502020204030204" pitchFamily="34" charset="0"/>
                  <a:ea typeface="Calibri" panose="020F0502020204030204" pitchFamily="34" charset="0"/>
                  <a:cs typeface="Calibri" panose="020F0502020204030204" pitchFamily="34" charset="0"/>
                </a:rPr>
                <a:t>Người ta thường làm gì để ngăn ngừa sự biến đổi hóa học của các vật làm bằng sắt?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AAEF9715-09E0-5962-0964-978D5131F5C0}"/>
              </a:ext>
            </a:extLst>
          </p:cNvPr>
          <p:cNvSpPr/>
          <p:nvPr/>
        </p:nvSpPr>
        <p:spPr>
          <a:xfrm>
            <a:off x="6299200" y="5232400"/>
            <a:ext cx="5242560" cy="117856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Người ta thường sơn hoặc bôi dầu mỡ lên vật bằng sắt để chống gỉ. </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937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8"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2935" y="1"/>
            <a:ext cx="8288523" cy="6590195"/>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765" y="3070567"/>
            <a:ext cx="3498669" cy="355646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7D05272-AF3E-4EFD-82A6-F2BAC7B6479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021705" y="2541694"/>
            <a:ext cx="1781815" cy="4148287"/>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5DA35F-4A97-DE6F-52E1-3141CEA804ED}"/>
              </a:ext>
            </a:extLst>
          </p:cNvPr>
          <p:cNvPicPr>
            <a:picLocks noChangeAspect="1"/>
          </p:cNvPicPr>
          <p:nvPr/>
        </p:nvPicPr>
        <p:blipFill>
          <a:blip r:embed="rId10"/>
          <a:stretch>
            <a:fillRect/>
          </a:stretch>
        </p:blipFill>
        <p:spPr>
          <a:xfrm>
            <a:off x="2695431" y="2541948"/>
            <a:ext cx="7084166" cy="1926503"/>
          </a:xfrm>
          <a:prstGeom prst="rect">
            <a:avLst/>
          </a:prstGeom>
        </p:spPr>
      </p:pic>
    </p:spTree>
    <p:extLst>
      <p:ext uri="{BB962C8B-B14F-4D97-AF65-F5344CB8AC3E}">
        <p14:creationId xmlns:p14="http://schemas.microsoft.com/office/powerpoint/2010/main" val="173967451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3" name="Picture 2">
            <a:extLst>
              <a:ext uri="{FF2B5EF4-FFF2-40B4-BE49-F238E27FC236}">
                <a16:creationId xmlns:a16="http://schemas.microsoft.com/office/drawing/2014/main" id="{B57BB09B-4D8E-410F-BCF5-0206C546D38C}"/>
              </a:ext>
            </a:extLst>
          </p:cNvPr>
          <p:cNvPicPr>
            <a:picLocks noChangeAspect="1"/>
          </p:cNvPicPr>
          <p:nvPr/>
        </p:nvPicPr>
        <p:blipFill>
          <a:blip r:embed="rId9"/>
          <a:stretch>
            <a:fillRect/>
          </a:stretch>
        </p:blipFill>
        <p:spPr>
          <a:xfrm>
            <a:off x="-2109823" y="1586964"/>
            <a:ext cx="17028587" cy="1531672"/>
          </a:xfrm>
          <a:prstGeom prst="rect">
            <a:avLst/>
          </a:prstGeom>
        </p:spPr>
      </p:pic>
    </p:spTree>
    <p:extLst>
      <p:ext uri="{BB962C8B-B14F-4D97-AF65-F5344CB8AC3E}">
        <p14:creationId xmlns:p14="http://schemas.microsoft.com/office/powerpoint/2010/main" val="1391637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9AE801B2-0259-A091-A45E-CFD524720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3" name="Group 2">
            <a:extLst>
              <a:ext uri="{FF2B5EF4-FFF2-40B4-BE49-F238E27FC236}">
                <a16:creationId xmlns:a16="http://schemas.microsoft.com/office/drawing/2014/main" id="{6C5CBF69-EC48-DF2E-7F57-0454AEF12CA7}"/>
              </a:ext>
            </a:extLst>
          </p:cNvPr>
          <p:cNvGrpSpPr/>
          <p:nvPr/>
        </p:nvGrpSpPr>
        <p:grpSpPr>
          <a:xfrm>
            <a:off x="2425038" y="1351722"/>
            <a:ext cx="7543909" cy="2317799"/>
            <a:chOff x="4804552" y="1790768"/>
            <a:chExt cx="4409954" cy="1739510"/>
          </a:xfrm>
        </p:grpSpPr>
        <p:sp>
          <p:nvSpPr>
            <p:cNvPr id="9" name="Speech Bubble: Rectangle with Corners Rounded 8">
              <a:extLst>
                <a:ext uri="{FF2B5EF4-FFF2-40B4-BE49-F238E27FC236}">
                  <a16:creationId xmlns:a16="http://schemas.microsoft.com/office/drawing/2014/main" id="{9317CDA0-EA4C-292A-554C-F2542454EAE9}"/>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id="{00789215-4D70-5642-B357-95D35BD822BD}"/>
                </a:ext>
              </a:extLst>
            </p:cNvPr>
            <p:cNvSpPr/>
            <p:nvPr/>
          </p:nvSpPr>
          <p:spPr>
            <a:xfrm>
              <a:off x="4904468" y="2212027"/>
              <a:ext cx="4210121" cy="83155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Ai </a:t>
              </a:r>
              <a:r>
                <a:rPr kumimoji="0" lang="en-US" altLang="en-US" sz="6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nhanh</a:t>
              </a:r>
              <a:r>
                <a:rPr kumimoji="0" lang="en-US" altLang="en-US" sz="6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ai </a:t>
              </a:r>
              <a:r>
                <a:rPr kumimoji="0" lang="en-US" altLang="en-US" sz="6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endParaRPr kumimoji="0" lang="en-US" alt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39761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07440" y="1351280"/>
            <a:ext cx="10261600" cy="4401205"/>
          </a:xfrm>
          <a:prstGeom prst="rect">
            <a:avLst/>
          </a:prstGeom>
          <a:noFill/>
        </p:spPr>
        <p:txBody>
          <a:bodyPr wrap="square" rtlCol="0">
            <a:spAutoFit/>
          </a:bodyPr>
          <a:lstStyle/>
          <a:p>
            <a:pPr marL="0" marR="0" algn="just">
              <a:lnSpc>
                <a:spcPct val="150000"/>
              </a:lnSpc>
              <a:spcBef>
                <a:spcPts val="0"/>
              </a:spcBef>
              <a:spcAft>
                <a:spcPts val="0"/>
              </a:spcAft>
            </a:pPr>
            <a:r>
              <a:rPr lang="nl-NL"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 1: Biến đổi nào thường xảy ra khi chất này biến đổi thành chất khác, thể hiện qua sự thay đổi về màu sắc, mùi, vị,…?</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 Biến đổi vật lí.</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 Biến đổi hóa học.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 Biến đổi sinh học.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 Biến đổi quang học.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sz="2800" dirty="0">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B7F90EFF-8D51-167B-A03E-C8EA058FAEBD}"/>
              </a:ext>
            </a:extLst>
          </p:cNvPr>
          <p:cNvSpPr/>
          <p:nvPr/>
        </p:nvSpPr>
        <p:spPr>
          <a:xfrm>
            <a:off x="1016000" y="346456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34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58240" y="812800"/>
            <a:ext cx="10261600" cy="658706"/>
          </a:xfrm>
          <a:prstGeom prst="rect">
            <a:avLst/>
          </a:prstGeom>
          <a:noFill/>
        </p:spPr>
        <p:txBody>
          <a:bodyPr wrap="square" rtlCol="0">
            <a:spAutoFit/>
          </a:bodyPr>
          <a:lstStyle/>
          <a:p>
            <a:pPr lvl="0" algn="just">
              <a:lnSpc>
                <a:spcPct val="150000"/>
              </a:lnSpc>
            </a:pPr>
            <a:r>
              <a:rPr lang="vi-VN"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Câu 2: Trường hợp nào dưới đây xảy ra sự biến đổi hóa học?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879AE172-E1AE-4E2D-DCCA-FE3FC5BFD9F6}"/>
              </a:ext>
            </a:extLst>
          </p:cNvPr>
          <p:cNvPicPr>
            <a:picLocks noChangeAspect="1"/>
          </p:cNvPicPr>
          <p:nvPr/>
        </p:nvPicPr>
        <p:blipFill>
          <a:blip r:embed="rId3"/>
          <a:stretch>
            <a:fillRect/>
          </a:stretch>
        </p:blipFill>
        <p:spPr>
          <a:xfrm>
            <a:off x="2408372" y="1566862"/>
            <a:ext cx="3352800" cy="1781175"/>
          </a:xfrm>
          <a:prstGeom prst="rect">
            <a:avLst/>
          </a:prstGeom>
        </p:spPr>
      </p:pic>
      <p:pic>
        <p:nvPicPr>
          <p:cNvPr id="15" name="Picture 14">
            <a:extLst>
              <a:ext uri="{FF2B5EF4-FFF2-40B4-BE49-F238E27FC236}">
                <a16:creationId xmlns:a16="http://schemas.microsoft.com/office/drawing/2014/main" id="{5FF452CB-F380-3FED-EB90-A5620AA9505D}"/>
              </a:ext>
            </a:extLst>
          </p:cNvPr>
          <p:cNvPicPr>
            <a:picLocks noChangeAspect="1"/>
          </p:cNvPicPr>
          <p:nvPr/>
        </p:nvPicPr>
        <p:blipFill>
          <a:blip r:embed="rId4"/>
          <a:stretch>
            <a:fillRect/>
          </a:stretch>
        </p:blipFill>
        <p:spPr>
          <a:xfrm>
            <a:off x="2408372" y="3757930"/>
            <a:ext cx="3305175" cy="1657350"/>
          </a:xfrm>
          <a:prstGeom prst="rect">
            <a:avLst/>
          </a:prstGeom>
        </p:spPr>
      </p:pic>
      <p:pic>
        <p:nvPicPr>
          <p:cNvPr id="18" name="Picture 17">
            <a:extLst>
              <a:ext uri="{FF2B5EF4-FFF2-40B4-BE49-F238E27FC236}">
                <a16:creationId xmlns:a16="http://schemas.microsoft.com/office/drawing/2014/main" id="{C0B0DF28-A830-9D02-5144-39DE83D7C953}"/>
              </a:ext>
            </a:extLst>
          </p:cNvPr>
          <p:cNvPicPr>
            <a:picLocks noChangeAspect="1"/>
          </p:cNvPicPr>
          <p:nvPr/>
        </p:nvPicPr>
        <p:blipFill>
          <a:blip r:embed="rId5"/>
          <a:stretch>
            <a:fillRect/>
          </a:stretch>
        </p:blipFill>
        <p:spPr>
          <a:xfrm>
            <a:off x="7034847" y="1566862"/>
            <a:ext cx="3324225" cy="3724275"/>
          </a:xfrm>
          <a:prstGeom prst="rect">
            <a:avLst/>
          </a:prstGeom>
        </p:spPr>
      </p:pic>
      <p:sp>
        <p:nvSpPr>
          <p:cNvPr id="19" name="Oval 18">
            <a:extLst>
              <a:ext uri="{FF2B5EF4-FFF2-40B4-BE49-F238E27FC236}">
                <a16:creationId xmlns:a16="http://schemas.microsoft.com/office/drawing/2014/main" id="{BBCB1C70-1E26-705E-7D61-203AF293F350}"/>
              </a:ext>
            </a:extLst>
          </p:cNvPr>
          <p:cNvSpPr/>
          <p:nvPr/>
        </p:nvSpPr>
        <p:spPr>
          <a:xfrm>
            <a:off x="6868160" y="495808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81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37920" y="629920"/>
            <a:ext cx="10261600"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Câu 3: Trường hợp nào trong các hình dưới đây có sự biến đổi hóa học?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08D2321-62CC-22D0-1EB5-3B95799B2013}"/>
              </a:ext>
            </a:extLst>
          </p:cNvPr>
          <p:cNvPicPr>
            <a:picLocks noChangeAspect="1"/>
          </p:cNvPicPr>
          <p:nvPr/>
        </p:nvPicPr>
        <p:blipFill>
          <a:blip r:embed="rId3"/>
          <a:stretch>
            <a:fillRect/>
          </a:stretch>
        </p:blipFill>
        <p:spPr>
          <a:xfrm>
            <a:off x="2265497" y="1953925"/>
            <a:ext cx="3441700" cy="3662620"/>
          </a:xfrm>
          <a:prstGeom prst="rect">
            <a:avLst/>
          </a:prstGeom>
        </p:spPr>
      </p:pic>
      <p:pic>
        <p:nvPicPr>
          <p:cNvPr id="7" name="Picture 6">
            <a:extLst>
              <a:ext uri="{FF2B5EF4-FFF2-40B4-BE49-F238E27FC236}">
                <a16:creationId xmlns:a16="http://schemas.microsoft.com/office/drawing/2014/main" id="{0C267E78-FEAD-0DA3-CB0F-0F8F10AFA811}"/>
              </a:ext>
            </a:extLst>
          </p:cNvPr>
          <p:cNvPicPr>
            <a:picLocks noChangeAspect="1"/>
          </p:cNvPicPr>
          <p:nvPr/>
        </p:nvPicPr>
        <p:blipFill>
          <a:blip r:embed="rId4"/>
          <a:stretch>
            <a:fillRect/>
          </a:stretch>
        </p:blipFill>
        <p:spPr>
          <a:xfrm>
            <a:off x="6390322" y="1908492"/>
            <a:ext cx="2886075" cy="1781175"/>
          </a:xfrm>
          <a:prstGeom prst="rect">
            <a:avLst/>
          </a:prstGeom>
        </p:spPr>
      </p:pic>
      <p:pic>
        <p:nvPicPr>
          <p:cNvPr id="9" name="Picture 8">
            <a:extLst>
              <a:ext uri="{FF2B5EF4-FFF2-40B4-BE49-F238E27FC236}">
                <a16:creationId xmlns:a16="http://schemas.microsoft.com/office/drawing/2014/main" id="{040703B5-FF0F-400B-6856-FBAD5DF9B55F}"/>
              </a:ext>
            </a:extLst>
          </p:cNvPr>
          <p:cNvPicPr>
            <a:picLocks noChangeAspect="1"/>
          </p:cNvPicPr>
          <p:nvPr/>
        </p:nvPicPr>
        <p:blipFill>
          <a:blip r:embed="rId5"/>
          <a:stretch>
            <a:fillRect/>
          </a:stretch>
        </p:blipFill>
        <p:spPr>
          <a:xfrm>
            <a:off x="6418897" y="3785235"/>
            <a:ext cx="2828925" cy="1847850"/>
          </a:xfrm>
          <a:prstGeom prst="rect">
            <a:avLst/>
          </a:prstGeom>
        </p:spPr>
      </p:pic>
      <p:sp>
        <p:nvSpPr>
          <p:cNvPr id="10" name="Oval 9">
            <a:extLst>
              <a:ext uri="{FF2B5EF4-FFF2-40B4-BE49-F238E27FC236}">
                <a16:creationId xmlns:a16="http://schemas.microsoft.com/office/drawing/2014/main" id="{15D11E38-FDC6-3A9B-F7FB-D97182409031}"/>
              </a:ext>
            </a:extLst>
          </p:cNvPr>
          <p:cNvSpPr/>
          <p:nvPr/>
        </p:nvSpPr>
        <p:spPr>
          <a:xfrm>
            <a:off x="2120717" y="5176233"/>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78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985520" y="812800"/>
            <a:ext cx="10434320" cy="32440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Câu </a:t>
            </a:r>
            <a:r>
              <a:rPr lang="en-US"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4</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Hiện tượng nào dưới đây không có sự biến đổi hóa học?</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Đường cháy thành than.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Sữa chua lên men.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Đá tan chảy khi để ra ngoài tủ lạnh.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Cơm để lâu bị ôi thiu. </a:t>
            </a:r>
          </a:p>
        </p:txBody>
      </p:sp>
      <p:sp>
        <p:nvSpPr>
          <p:cNvPr id="2" name="Oval 1">
            <a:extLst>
              <a:ext uri="{FF2B5EF4-FFF2-40B4-BE49-F238E27FC236}">
                <a16:creationId xmlns:a16="http://schemas.microsoft.com/office/drawing/2014/main" id="{00450F48-CFAF-442E-E628-0BA10598C5B9}"/>
              </a:ext>
            </a:extLst>
          </p:cNvPr>
          <p:cNvSpPr/>
          <p:nvPr/>
        </p:nvSpPr>
        <p:spPr>
          <a:xfrm>
            <a:off x="843280" y="2814452"/>
            <a:ext cx="569884" cy="5891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251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26" name="Group 25">
            <a:extLst>
              <a:ext uri="{FF2B5EF4-FFF2-40B4-BE49-F238E27FC236}">
                <a16:creationId xmlns:a16="http://schemas.microsoft.com/office/drawing/2014/main" id="{222122FA-DEBE-40B4-86F9-A083801CA6B6}"/>
              </a:ext>
            </a:extLst>
          </p:cNvPr>
          <p:cNvGrpSpPr/>
          <p:nvPr/>
        </p:nvGrpSpPr>
        <p:grpSpPr>
          <a:xfrm flipH="1">
            <a:off x="5623599" y="-52214"/>
            <a:ext cx="5847500" cy="3226934"/>
            <a:chOff x="3825057" y="497706"/>
            <a:chExt cx="10364085" cy="5520010"/>
          </a:xfrm>
        </p:grpSpPr>
        <p:pic>
          <p:nvPicPr>
            <p:cNvPr id="27" name="图片 3">
              <a:extLst>
                <a:ext uri="{FF2B5EF4-FFF2-40B4-BE49-F238E27FC236}">
                  <a16:creationId xmlns:a16="http://schemas.microsoft.com/office/drawing/2014/main" id="{A22E2285-2BA2-4DB7-882A-A02C526B1C96}"/>
                </a:ext>
              </a:extLst>
            </p:cNvPr>
            <p:cNvPicPr>
              <a:picLocks noChangeAspect="1"/>
            </p:cNvPicPr>
            <p:nvPr/>
          </p:nvPicPr>
          <p:blipFill>
            <a:blip r:embed="rId3"/>
            <a:stretch>
              <a:fillRect/>
            </a:stretch>
          </p:blipFill>
          <p:spPr>
            <a:xfrm flipH="1">
              <a:off x="3825057" y="497706"/>
              <a:ext cx="10364085" cy="5520010"/>
            </a:xfrm>
            <a:prstGeom prst="rect">
              <a:avLst/>
            </a:prstGeom>
          </p:spPr>
        </p:pic>
        <p:sp>
          <p:nvSpPr>
            <p:cNvPr id="36" name="TextBox 35">
              <a:extLst>
                <a:ext uri="{FF2B5EF4-FFF2-40B4-BE49-F238E27FC236}">
                  <a16:creationId xmlns:a16="http://schemas.microsoft.com/office/drawing/2014/main" id="{06C1D176-C6DD-43F2-A5D1-AF0E8D023227}"/>
                </a:ext>
              </a:extLst>
            </p:cNvPr>
            <p:cNvSpPr txBox="1"/>
            <p:nvPr/>
          </p:nvSpPr>
          <p:spPr>
            <a:xfrm flipH="1">
              <a:off x="4889467" y="1999924"/>
              <a:ext cx="7852219" cy="1850643"/>
            </a:xfrm>
            <a:prstGeom prst="rect">
              <a:avLst/>
            </a:prstGeom>
            <a:noFill/>
          </p:spPr>
          <p:txBody>
            <a:bodyPr wrap="square" rtlCol="0">
              <a:spAutoFit/>
            </a:bodyPr>
            <a:lstStyle/>
            <a:p>
              <a:pPr algn="ctr">
                <a:defRPr/>
              </a:pP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thật</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thú</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vị</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Em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cảm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ơn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anh</a:t>
              </a:r>
              <a:r>
                <a:rPr lang="en-US" sz="3200" b="1" dirty="0">
                  <a:ln w="12700">
                    <a:solidFill>
                      <a:srgbClr val="C00000"/>
                    </a:solidFill>
                  </a:ln>
                  <a:solidFill>
                    <a:srgbClr val="C00000"/>
                  </a:solidFill>
                  <a:latin typeface="Calibri Light"/>
                  <a:cs typeface="Calibri" panose="020F0502020204030204" pitchFamily="34" charset="0"/>
                </a:rPr>
                <a:t>! </a:t>
              </a:r>
              <a:endParaRPr kumimoji="0" lang="en-US" sz="44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DF9DE284-69CC-4345-8A9E-60D7E5EFF822}"/>
              </a:ext>
            </a:extLst>
          </p:cNvPr>
          <p:cNvGrpSpPr/>
          <p:nvPr/>
        </p:nvGrpSpPr>
        <p:grpSpPr>
          <a:xfrm>
            <a:off x="1321450" y="-72819"/>
            <a:ext cx="9995989" cy="4876558"/>
            <a:chOff x="1321450" y="-72819"/>
            <a:chExt cx="9995989" cy="4876558"/>
          </a:xfrm>
        </p:grpSpPr>
        <p:grpSp>
          <p:nvGrpSpPr>
            <p:cNvPr id="6" name="Group 5">
              <a:extLst>
                <a:ext uri="{FF2B5EF4-FFF2-40B4-BE49-F238E27FC236}">
                  <a16:creationId xmlns:a16="http://schemas.microsoft.com/office/drawing/2014/main" id="{F791D7A5-5D39-4159-B087-897ED268D520}"/>
                </a:ext>
              </a:extLst>
            </p:cNvPr>
            <p:cNvGrpSpPr/>
            <p:nvPr/>
          </p:nvGrpSpPr>
          <p:grpSpPr>
            <a:xfrm>
              <a:off x="1321450" y="-72819"/>
              <a:ext cx="9995989" cy="4876558"/>
              <a:chOff x="1321450" y="-72819"/>
              <a:chExt cx="9995989" cy="4876558"/>
            </a:xfrm>
          </p:grpSpPr>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321450" y="-72819"/>
                <a:ext cx="9995989" cy="4876558"/>
              </a:xfrm>
              <a:prstGeom prst="rect">
                <a:avLst/>
              </a:prstGeom>
            </p:spPr>
          </p:pic>
          <p:sp>
            <p:nvSpPr>
              <p:cNvPr id="37" name="TextBox 36">
                <a:extLst>
                  <a:ext uri="{FF2B5EF4-FFF2-40B4-BE49-F238E27FC236}">
                    <a16:creationId xmlns:a16="http://schemas.microsoft.com/office/drawing/2014/main" id="{CD95BCC7-F1BB-4815-8D54-42F2246C1F9C}"/>
                  </a:ext>
                </a:extLst>
              </p:cNvPr>
              <p:cNvSpPr txBox="1"/>
              <p:nvPr/>
            </p:nvSpPr>
            <p:spPr>
              <a:xfrm>
                <a:off x="2506366" y="1611332"/>
                <a:ext cx="7621437" cy="461665"/>
              </a:xfrm>
              <a:prstGeom prst="rect">
                <a:avLst/>
              </a:prstGeom>
              <a:noFill/>
            </p:spPr>
            <p:txBody>
              <a:bodyPr wrap="square">
                <a:spAutoFit/>
              </a:bodyPr>
              <a:lstStyle/>
              <a:p>
                <a:pPr algn="ctr">
                  <a:defRPr/>
                </a:pPr>
                <a:r>
                  <a:rPr lang="nl-NL" sz="2400" b="1" dirty="0">
                    <a:effectLst/>
                    <a:ea typeface="Times New Roman" panose="02020603050405020304" pitchFamily="18" charset="0"/>
                  </a:rPr>
                  <a:t>Về nhà tìm hiểu nội dung </a:t>
                </a:r>
                <a:r>
                  <a:rPr lang="nl-NL" sz="2400" b="1" i="1" dirty="0">
                    <a:effectLst/>
                    <a:ea typeface="Times New Roman" panose="02020603050405020304" pitchFamily="18" charset="0"/>
                  </a:rPr>
                  <a:t>Bài 6: Ôn tập chủ đề chất. </a:t>
                </a:r>
                <a:endParaRPr kumimoji="0" lang="en-US" sz="5400" b="1" i="0" u="none" strike="noStrike" kern="1200" normalizeH="0" baseline="0" noProof="0" dirty="0">
                  <a:ln w="12700">
                    <a:solidFill>
                      <a:srgbClr val="C00000"/>
                    </a:solidFill>
                  </a:ln>
                  <a:solidFill>
                    <a:srgbClr val="C00000"/>
                  </a:solidFill>
                  <a:uLnTx/>
                  <a:uFillTx/>
                  <a:ea typeface="+mn-ea"/>
                  <a:cs typeface="Calibri" panose="020F0502020204030204" pitchFamily="34" charset="0"/>
                </a:endParaRPr>
              </a:p>
            </p:txBody>
          </p:sp>
        </p:grpSp>
        <p:pic>
          <p:nvPicPr>
            <p:cNvPr id="38" name="Picture 37">
              <a:extLst>
                <a:ext uri="{FF2B5EF4-FFF2-40B4-BE49-F238E27FC236}">
                  <a16:creationId xmlns:a16="http://schemas.microsoft.com/office/drawing/2014/main" id="{284819BA-6AED-4A91-886C-F83D4AF8A59E}"/>
                </a:ext>
              </a:extLst>
            </p:cNvPr>
            <p:cNvPicPr>
              <a:picLocks noChangeAspect="1"/>
            </p:cNvPicPr>
            <p:nvPr/>
          </p:nvPicPr>
          <p:blipFill>
            <a:blip r:embed="rId4"/>
            <a:stretch>
              <a:fillRect/>
            </a:stretch>
          </p:blipFill>
          <p:spPr>
            <a:xfrm>
              <a:off x="2866403" y="248980"/>
              <a:ext cx="6906079" cy="679995"/>
            </a:xfrm>
            <a:prstGeom prst="rect">
              <a:avLst/>
            </a:prstGeom>
          </p:spPr>
        </p:pic>
      </p:grpSp>
      <p:pic>
        <p:nvPicPr>
          <p:cNvPr id="20" name="Picture 3">
            <a:extLst>
              <a:ext uri="{FF2B5EF4-FFF2-40B4-BE49-F238E27FC236}">
                <a16:creationId xmlns:a16="http://schemas.microsoft.com/office/drawing/2014/main" id="{2AD7B335-EC48-4B61-A41F-E3C64590AE9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10748" y="2913042"/>
            <a:ext cx="3134302" cy="3789593"/>
          </a:xfrm>
          <a:prstGeom prst="rect">
            <a:avLst/>
          </a:prstGeom>
        </p:spPr>
      </p:pic>
      <p:pic>
        <p:nvPicPr>
          <p:cNvPr id="25" name="Picture 6">
            <a:extLst>
              <a:ext uri="{FF2B5EF4-FFF2-40B4-BE49-F238E27FC236}">
                <a16:creationId xmlns:a16="http://schemas.microsoft.com/office/drawing/2014/main" id="{CB451F10-19E8-4B3D-90DA-702EF13A3F7D}"/>
              </a:ext>
            </a:extLst>
          </p:cNvPr>
          <p:cNvPicPr>
            <a:picLocks noChangeAspect="1"/>
          </p:cNvPicPr>
          <p:nvPr/>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t="-1" b="-2286"/>
          <a:stretch/>
        </p:blipFill>
        <p:spPr>
          <a:xfrm flipH="1">
            <a:off x="369026" y="671966"/>
            <a:ext cx="3214196" cy="6330161"/>
          </a:xfrm>
          <a:prstGeom prst="rect">
            <a:avLst/>
          </a:prstGeom>
        </p:spPr>
      </p:pic>
    </p:spTree>
    <p:extLst>
      <p:ext uri="{BB962C8B-B14F-4D97-AF65-F5344CB8AC3E}">
        <p14:creationId xmlns:p14="http://schemas.microsoft.com/office/powerpoint/2010/main" val="535700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1475-F3FC-4FD7-B106-DDE85D898F1F}"/>
              </a:ext>
            </a:extLst>
          </p:cNvPr>
          <p:cNvSpPr>
            <a:spLocks noGrp="1"/>
          </p:cNvSpPr>
          <p:nvPr>
            <p:ph type="title"/>
          </p:nvPr>
        </p:nvSpPr>
        <p:spPr/>
        <p:txBody>
          <a:bodyPr/>
          <a:lstStyle/>
          <a:p>
            <a:endParaRPr lang="en-US"/>
          </a:p>
        </p:txBody>
      </p:sp>
      <p:pic>
        <p:nvPicPr>
          <p:cNvPr id="3" name="图片 1" descr="图片包含 雨, 自然, 室内&#10;&#10;描述已自动生成">
            <a:extLst>
              <a:ext uri="{FF2B5EF4-FFF2-40B4-BE49-F238E27FC236}">
                <a16:creationId xmlns:a16="http://schemas.microsoft.com/office/drawing/2014/main" id="{F6FB9D7D-C33D-4C70-8039-CC363EA8B850}"/>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4" name="Picture 3">
            <a:extLst>
              <a:ext uri="{FF2B5EF4-FFF2-40B4-BE49-F238E27FC236}">
                <a16:creationId xmlns:a16="http://schemas.microsoft.com/office/drawing/2014/main" id="{885157DC-9387-41F1-86DC-80A2E5E5DB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37248" y="2684442"/>
            <a:ext cx="3134302" cy="3789593"/>
          </a:xfrm>
          <a:prstGeom prst="rect">
            <a:avLst/>
          </a:prstGeom>
        </p:spPr>
      </p:pic>
      <p:pic>
        <p:nvPicPr>
          <p:cNvPr id="10" name="Picture 9">
            <a:extLst>
              <a:ext uri="{FF2B5EF4-FFF2-40B4-BE49-F238E27FC236}">
                <a16:creationId xmlns:a16="http://schemas.microsoft.com/office/drawing/2014/main" id="{518B1BBA-065B-448B-B6D0-4E542028F607}"/>
              </a:ext>
            </a:extLst>
          </p:cNvPr>
          <p:cNvPicPr>
            <a:picLocks noChangeAspect="1"/>
          </p:cNvPicPr>
          <p:nvPr/>
        </p:nvPicPr>
        <p:blipFill>
          <a:blip r:embed="rId5"/>
          <a:stretch>
            <a:fillRect/>
          </a:stretch>
        </p:blipFill>
        <p:spPr>
          <a:xfrm>
            <a:off x="-1126948" y="-1504420"/>
            <a:ext cx="3213896" cy="3008849"/>
          </a:xfrm>
          <a:prstGeom prst="rect">
            <a:avLst/>
          </a:prstGeom>
        </p:spPr>
      </p:pic>
      <p:pic>
        <p:nvPicPr>
          <p:cNvPr id="12" name="图片 2">
            <a:extLst>
              <a:ext uri="{FF2B5EF4-FFF2-40B4-BE49-F238E27FC236}">
                <a16:creationId xmlns:a16="http://schemas.microsoft.com/office/drawing/2014/main" id="{7BCB86C7-EE95-4E76-B93F-8887E3D919C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979953" y="22335"/>
            <a:ext cx="1855561" cy="1275075"/>
          </a:xfrm>
          <a:prstGeom prst="rect">
            <a:avLst/>
          </a:prstGeom>
        </p:spPr>
      </p:pic>
      <p:pic>
        <p:nvPicPr>
          <p:cNvPr id="13" name="图片 12">
            <a:extLst>
              <a:ext uri="{FF2B5EF4-FFF2-40B4-BE49-F238E27FC236}">
                <a16:creationId xmlns:a16="http://schemas.microsoft.com/office/drawing/2014/main" id="{71F61809-34F1-4F2E-BCA8-091C664C3DC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1" y="4978401"/>
            <a:ext cx="1998367" cy="1682532"/>
          </a:xfrm>
          <a:prstGeom prst="rect">
            <a:avLst/>
          </a:prstGeom>
        </p:spPr>
      </p:pic>
      <p:pic>
        <p:nvPicPr>
          <p:cNvPr id="9" name="Picture 8">
            <a:extLst>
              <a:ext uri="{FF2B5EF4-FFF2-40B4-BE49-F238E27FC236}">
                <a16:creationId xmlns:a16="http://schemas.microsoft.com/office/drawing/2014/main" id="{1B8F32B5-B2AB-4F36-8D8F-9157DB1E8E78}"/>
              </a:ext>
            </a:extLst>
          </p:cNvPr>
          <p:cNvPicPr>
            <a:picLocks noChangeAspect="1"/>
          </p:cNvPicPr>
          <p:nvPr/>
        </p:nvPicPr>
        <p:blipFill>
          <a:blip r:embed="rId8"/>
          <a:stretch>
            <a:fillRect/>
          </a:stretch>
        </p:blipFill>
        <p:spPr>
          <a:xfrm>
            <a:off x="-20" y="965762"/>
            <a:ext cx="12192000" cy="5058564"/>
          </a:xfrm>
          <a:prstGeom prst="rect">
            <a:avLst/>
          </a:prstGeom>
        </p:spPr>
      </p:pic>
    </p:spTree>
    <p:extLst>
      <p:ext uri="{BB962C8B-B14F-4D97-AF65-F5344CB8AC3E}">
        <p14:creationId xmlns:p14="http://schemas.microsoft.com/office/powerpoint/2010/main" val="405382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2935" y="1"/>
            <a:ext cx="8288523" cy="6590195"/>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8245" y="3301537"/>
            <a:ext cx="3498669" cy="355646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7D05272-AF3E-4EFD-82A6-F2BAC7B6479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021705" y="2541694"/>
            <a:ext cx="1781815" cy="4148287"/>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iấy Trắng A4 – Authentic Store">
            <a:extLst>
              <a:ext uri="{FF2B5EF4-FFF2-40B4-BE49-F238E27FC236}">
                <a16:creationId xmlns:a16="http://schemas.microsoft.com/office/drawing/2014/main" id="{422C50CC-46FC-BE2D-8F6F-57B26121387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2244" y="2107564"/>
            <a:ext cx="2967355" cy="2967355"/>
          </a:xfrm>
          <a:prstGeom prst="rect">
            <a:avLst/>
          </a:prstGeom>
          <a:noFill/>
          <a:ln>
            <a:noFill/>
          </a:ln>
        </p:spPr>
      </p:pic>
      <p:sp>
        <p:nvSpPr>
          <p:cNvPr id="3" name="TextBox 2">
            <a:extLst>
              <a:ext uri="{FF2B5EF4-FFF2-40B4-BE49-F238E27FC236}">
                <a16:creationId xmlns:a16="http://schemas.microsoft.com/office/drawing/2014/main" id="{F4101B40-B9AD-A756-8ECB-9224032CB162}"/>
              </a:ext>
            </a:extLst>
          </p:cNvPr>
          <p:cNvSpPr txBox="1"/>
          <p:nvPr/>
        </p:nvSpPr>
        <p:spPr>
          <a:xfrm>
            <a:off x="3230880" y="2357120"/>
            <a:ext cx="3088640" cy="2123658"/>
          </a:xfrm>
          <a:prstGeom prst="rect">
            <a:avLst/>
          </a:prstGeom>
          <a:noFill/>
        </p:spPr>
        <p:txBody>
          <a:bodyPr wrap="square" rtlCol="0">
            <a:spAutoFit/>
          </a:bodyPr>
          <a:lstStyle/>
          <a:p>
            <a:pPr algn="ctr"/>
            <a:r>
              <a:rPr lang="en-US" sz="4400" b="1" dirty="0" err="1">
                <a:solidFill>
                  <a:srgbClr val="002060"/>
                </a:solidFill>
              </a:rPr>
              <a:t>Nêu</a:t>
            </a:r>
            <a:r>
              <a:rPr lang="en-US" sz="4400" b="1" dirty="0">
                <a:solidFill>
                  <a:srgbClr val="002060"/>
                </a:solidFill>
              </a:rPr>
              <a:t> </a:t>
            </a:r>
            <a:r>
              <a:rPr lang="en-US" sz="4400" b="1" dirty="0" err="1">
                <a:solidFill>
                  <a:srgbClr val="002060"/>
                </a:solidFill>
              </a:rPr>
              <a:t>cách</a:t>
            </a:r>
            <a:r>
              <a:rPr lang="en-US" sz="4400" b="1" dirty="0">
                <a:solidFill>
                  <a:srgbClr val="002060"/>
                </a:solidFill>
              </a:rPr>
              <a:t> </a:t>
            </a:r>
            <a:r>
              <a:rPr lang="en-US" sz="4400" b="1" dirty="0" err="1">
                <a:solidFill>
                  <a:srgbClr val="002060"/>
                </a:solidFill>
              </a:rPr>
              <a:t>làm</a:t>
            </a:r>
            <a:r>
              <a:rPr lang="en-US" sz="4400" b="1" dirty="0">
                <a:solidFill>
                  <a:srgbClr val="002060"/>
                </a:solidFill>
              </a:rPr>
              <a:t> </a:t>
            </a:r>
            <a:r>
              <a:rPr lang="en-US" sz="4400" b="1" dirty="0" err="1">
                <a:solidFill>
                  <a:srgbClr val="002060"/>
                </a:solidFill>
              </a:rPr>
              <a:t>biến</a:t>
            </a:r>
            <a:r>
              <a:rPr lang="en-US" sz="4400" b="1" dirty="0">
                <a:solidFill>
                  <a:srgbClr val="002060"/>
                </a:solidFill>
              </a:rPr>
              <a:t> </a:t>
            </a:r>
            <a:r>
              <a:rPr lang="en-US" sz="4400" b="1" dirty="0" err="1">
                <a:solidFill>
                  <a:srgbClr val="002060"/>
                </a:solidFill>
              </a:rPr>
              <a:t>đổi</a:t>
            </a:r>
            <a:r>
              <a:rPr lang="en-US" sz="4400" b="1" dirty="0">
                <a:solidFill>
                  <a:srgbClr val="002060"/>
                </a:solidFill>
              </a:rPr>
              <a:t> </a:t>
            </a:r>
            <a:r>
              <a:rPr lang="en-US" sz="4400" b="1" dirty="0" err="1">
                <a:solidFill>
                  <a:srgbClr val="002060"/>
                </a:solidFill>
              </a:rPr>
              <a:t>tờ</a:t>
            </a:r>
            <a:r>
              <a:rPr lang="en-US" sz="4400" b="1" dirty="0">
                <a:solidFill>
                  <a:srgbClr val="002060"/>
                </a:solidFill>
              </a:rPr>
              <a:t> </a:t>
            </a:r>
            <a:r>
              <a:rPr lang="en-US" sz="4400" b="1" dirty="0" err="1">
                <a:solidFill>
                  <a:srgbClr val="002060"/>
                </a:solidFill>
              </a:rPr>
              <a:t>giấy</a:t>
            </a:r>
            <a:r>
              <a:rPr lang="en-US" sz="4400" b="1" dirty="0">
                <a:solidFill>
                  <a:srgbClr val="002060"/>
                </a:solidFill>
              </a:rPr>
              <a:t>.</a:t>
            </a:r>
          </a:p>
        </p:txBody>
      </p:sp>
    </p:spTree>
    <p:extLst>
      <p:ext uri="{BB962C8B-B14F-4D97-AF65-F5344CB8AC3E}">
        <p14:creationId xmlns:p14="http://schemas.microsoft.com/office/powerpoint/2010/main" val="351989388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880" y="1"/>
            <a:ext cx="10535919" cy="7183119"/>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8245" y="3759200"/>
            <a:ext cx="3048443" cy="3098800"/>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ỉ với 1 tờ giấy cắt vụn, thẩm phán khiến người đàn ông phải cúi đầu nhận  tội sau khi khiến hàng xóm bị bắt oan">
            <a:extLst>
              <a:ext uri="{FF2B5EF4-FFF2-40B4-BE49-F238E27FC236}">
                <a16:creationId xmlns:a16="http://schemas.microsoft.com/office/drawing/2014/main" id="{549E4D46-D681-5759-3FFE-65A9EE44C7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1440" y="1802529"/>
            <a:ext cx="3841547" cy="24037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0224EB-7D96-51D5-2895-09397F747EA1}"/>
              </a:ext>
            </a:extLst>
          </p:cNvPr>
          <p:cNvSpPr txBox="1"/>
          <p:nvPr/>
        </p:nvSpPr>
        <p:spPr>
          <a:xfrm>
            <a:off x="3007360" y="4409440"/>
            <a:ext cx="3322320" cy="830997"/>
          </a:xfrm>
          <a:prstGeom prst="rect">
            <a:avLst/>
          </a:prstGeom>
          <a:noFill/>
        </p:spPr>
        <p:txBody>
          <a:bodyPr wrap="square" rtlCol="0">
            <a:spAutoFit/>
          </a:bodyPr>
          <a:lstStyle/>
          <a:p>
            <a:pPr algn="ctr"/>
            <a:r>
              <a:rPr lang="nl-NL" sz="2400" b="1" i="1" dirty="0">
                <a:effectLst/>
                <a:latin typeface="Cambria" panose="02040503050406030204" pitchFamily="18" charset="0"/>
                <a:ea typeface="Cambria" panose="02040503050406030204" pitchFamily="18" charset="0"/>
              </a:rPr>
              <a:t>Cắt tờ giấy thành nhiều mảnh vụn </a:t>
            </a:r>
            <a:endParaRPr lang="en-US" sz="2400" b="1" dirty="0">
              <a:latin typeface="Cambria" panose="02040503050406030204" pitchFamily="18" charset="0"/>
              <a:ea typeface="Cambria" panose="02040503050406030204" pitchFamily="18" charset="0"/>
            </a:endParaRPr>
          </a:p>
        </p:txBody>
      </p:sp>
      <p:pic>
        <p:nvPicPr>
          <p:cNvPr id="1028" name="Picture 4" descr="GIẤY BÌA MÀU A4 ĐỊNH LƯỢNG 160GSM - TRỘN 5 MÀU - Văn phòng phẩm Thịnh Đại  Phát">
            <a:extLst>
              <a:ext uri="{FF2B5EF4-FFF2-40B4-BE49-F238E27FC236}">
                <a16:creationId xmlns:a16="http://schemas.microsoft.com/office/drawing/2014/main" id="{9239B140-971E-83F5-67D6-193518A1C0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5520" y="1844040"/>
            <a:ext cx="2946400" cy="25755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A13F3A-AEB0-55F8-C557-D6CE3447CF6A}"/>
              </a:ext>
            </a:extLst>
          </p:cNvPr>
          <p:cNvSpPr txBox="1"/>
          <p:nvPr/>
        </p:nvSpPr>
        <p:spPr>
          <a:xfrm>
            <a:off x="7233920" y="4368800"/>
            <a:ext cx="3322320" cy="830997"/>
          </a:xfrm>
          <a:prstGeom prst="rect">
            <a:avLst/>
          </a:prstGeom>
          <a:noFill/>
        </p:spPr>
        <p:txBody>
          <a:bodyPr wrap="square" rtlCol="0">
            <a:spAutoFit/>
          </a:bodyPr>
          <a:lstStyle/>
          <a:p>
            <a:pPr algn="ctr"/>
            <a:r>
              <a:rPr lang="nl-NL" sz="2400" b="1" i="1" dirty="0">
                <a:latin typeface="Cambria" panose="02040503050406030204" pitchFamily="18" charset="0"/>
                <a:ea typeface="Cambria" panose="02040503050406030204" pitchFamily="18" charset="0"/>
              </a:rPr>
              <a:t>Tô màu tờ giấy thành màu khác</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067484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880" y="1"/>
            <a:ext cx="10535919" cy="7183119"/>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8245" y="3759200"/>
            <a:ext cx="3048443" cy="3098800"/>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 cách gấp máy bay siêu dễ: Có thể bạn chưa biết!">
            <a:extLst>
              <a:ext uri="{FF2B5EF4-FFF2-40B4-BE49-F238E27FC236}">
                <a16:creationId xmlns:a16="http://schemas.microsoft.com/office/drawing/2014/main" id="{C7158F96-81D6-19BB-8A50-2F6A8A2753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1854835"/>
            <a:ext cx="3302000" cy="23818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E0B561-8D67-4011-EEAD-84F40F184D76}"/>
              </a:ext>
            </a:extLst>
          </p:cNvPr>
          <p:cNvSpPr txBox="1"/>
          <p:nvPr/>
        </p:nvSpPr>
        <p:spPr>
          <a:xfrm>
            <a:off x="3149600" y="4358640"/>
            <a:ext cx="3068320" cy="830997"/>
          </a:xfrm>
          <a:prstGeom prst="rect">
            <a:avLst/>
          </a:prstGeom>
          <a:noFill/>
        </p:spPr>
        <p:txBody>
          <a:bodyPr wrap="square" rtlCol="0">
            <a:spAutoFit/>
          </a:bodyPr>
          <a:lstStyle/>
          <a:p>
            <a:pPr algn="ctr"/>
            <a:r>
              <a:rPr lang="nl-NL" sz="2400" b="1" i="1" dirty="0">
                <a:latin typeface="Cambria" panose="02040503050406030204" pitchFamily="18" charset="0"/>
                <a:ea typeface="Cambria" panose="02040503050406030204" pitchFamily="18" charset="0"/>
              </a:rPr>
              <a:t>Gấp tờ giấy thành hình máy bay</a:t>
            </a:r>
            <a:endParaRPr lang="en-US" sz="2400" b="1" dirty="0">
              <a:latin typeface="Cambria" panose="02040503050406030204" pitchFamily="18" charset="0"/>
              <a:ea typeface="Cambria" panose="02040503050406030204" pitchFamily="18" charset="0"/>
            </a:endParaRPr>
          </a:p>
        </p:txBody>
      </p:sp>
      <p:pic>
        <p:nvPicPr>
          <p:cNvPr id="2052" name="Picture 4" descr="Ngâm khăn giấy vào giấm trắng, cách làm cực kỳ thiết thực và giải quyết  được rắc rối lớn cho nhiều gia đình">
            <a:extLst>
              <a:ext uri="{FF2B5EF4-FFF2-40B4-BE49-F238E27FC236}">
                <a16:creationId xmlns:a16="http://schemas.microsoft.com/office/drawing/2014/main" id="{562E3385-48B6-8B14-7F0F-2DAA16D2C7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6880" y="1846774"/>
            <a:ext cx="3818890" cy="23769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9672E8-65EC-DB4C-362E-C2853880D869}"/>
              </a:ext>
            </a:extLst>
          </p:cNvPr>
          <p:cNvSpPr txBox="1"/>
          <p:nvPr/>
        </p:nvSpPr>
        <p:spPr>
          <a:xfrm>
            <a:off x="7142480" y="4439920"/>
            <a:ext cx="3068320" cy="830997"/>
          </a:xfrm>
          <a:prstGeom prst="rect">
            <a:avLst/>
          </a:prstGeom>
          <a:noFill/>
        </p:spPr>
        <p:txBody>
          <a:bodyPr wrap="square" rtlCol="0">
            <a:spAutoFit/>
          </a:bodyPr>
          <a:lstStyle/>
          <a:p>
            <a:pPr algn="ctr"/>
            <a:r>
              <a:rPr lang="en-US" sz="2400" b="1" i="1" dirty="0">
                <a:latin typeface="Cambria" panose="02040503050406030204" pitchFamily="18" charset="0"/>
                <a:ea typeface="Cambria" panose="02040503050406030204" pitchFamily="18" charset="0"/>
              </a:rPr>
              <a:t>N</a:t>
            </a:r>
            <a:r>
              <a:rPr lang="vi-VN" sz="2400" b="1" i="1" dirty="0">
                <a:latin typeface="Cambria" panose="02040503050406030204" pitchFamily="18" charset="0"/>
                <a:ea typeface="Cambria" panose="02040503050406030204" pitchFamily="18" charset="0"/>
              </a:rPr>
              <a:t>gâm tờ giấy vào nước</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681573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ipe(down)">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937E12-7737-4DB7-92A7-2BB8B73BBF54}"/>
              </a:ext>
            </a:extLst>
          </p:cNvPr>
          <p:cNvPicPr>
            <a:picLocks noChangeAspect="1"/>
          </p:cNvPicPr>
          <p:nvPr/>
        </p:nvPicPr>
        <p:blipFill>
          <a:blip r:embed="rId2"/>
          <a:stretch>
            <a:fillRect/>
          </a:stretch>
        </p:blipFill>
        <p:spPr>
          <a:xfrm>
            <a:off x="0" y="-1"/>
            <a:ext cx="12192000" cy="6858657"/>
          </a:xfrm>
          <a:prstGeom prst="rect">
            <a:avLst/>
          </a:prstGeom>
        </p:spPr>
      </p:pic>
      <p:grpSp>
        <p:nvGrpSpPr>
          <p:cNvPr id="19" name="Group 18">
            <a:extLst>
              <a:ext uri="{FF2B5EF4-FFF2-40B4-BE49-F238E27FC236}">
                <a16:creationId xmlns:a16="http://schemas.microsoft.com/office/drawing/2014/main" id="{A6BF6AF5-DF63-48F0-8AA6-EE36E559DADE}"/>
              </a:ext>
            </a:extLst>
          </p:cNvPr>
          <p:cNvGrpSpPr/>
          <p:nvPr/>
        </p:nvGrpSpPr>
        <p:grpSpPr>
          <a:xfrm>
            <a:off x="357881" y="1575412"/>
            <a:ext cx="3696326" cy="5282588"/>
            <a:chOff x="357881" y="1575412"/>
            <a:chExt cx="3696326" cy="5282588"/>
          </a:xfrm>
        </p:grpSpPr>
        <p:pic>
          <p:nvPicPr>
            <p:cNvPr id="4" name="Picture 3">
              <a:extLst>
                <a:ext uri="{FF2B5EF4-FFF2-40B4-BE49-F238E27FC236}">
                  <a16:creationId xmlns:a16="http://schemas.microsoft.com/office/drawing/2014/main" id="{40032880-5914-4065-94BE-925F8C714F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7" name="Picture 2">
              <a:extLst>
                <a:ext uri="{FF2B5EF4-FFF2-40B4-BE49-F238E27FC236}">
                  <a16:creationId xmlns:a16="http://schemas.microsoft.com/office/drawing/2014/main" id="{F0FC9281-9BCC-4893-A57D-DA389006BBF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00385">
              <a:off x="2377755" y="3780596"/>
              <a:ext cx="1340679" cy="1727123"/>
            </a:xfrm>
            <a:prstGeom prst="rect">
              <a:avLst/>
            </a:prstGeom>
          </p:spPr>
        </p:pic>
      </p:grpSp>
      <p:grpSp>
        <p:nvGrpSpPr>
          <p:cNvPr id="18" name="Group 17">
            <a:extLst>
              <a:ext uri="{FF2B5EF4-FFF2-40B4-BE49-F238E27FC236}">
                <a16:creationId xmlns:a16="http://schemas.microsoft.com/office/drawing/2014/main" id="{3F5D7C2D-1681-4446-BB61-D5A8528157B1}"/>
              </a:ext>
            </a:extLst>
          </p:cNvPr>
          <p:cNvGrpSpPr/>
          <p:nvPr/>
        </p:nvGrpSpPr>
        <p:grpSpPr>
          <a:xfrm>
            <a:off x="2701579" y="162894"/>
            <a:ext cx="6612382" cy="2369123"/>
            <a:chOff x="4538949" y="2455798"/>
            <a:chExt cx="6612382" cy="3521816"/>
          </a:xfrm>
        </p:grpSpPr>
        <p:pic>
          <p:nvPicPr>
            <p:cNvPr id="13" name="图片 3">
              <a:extLst>
                <a:ext uri="{FF2B5EF4-FFF2-40B4-BE49-F238E27FC236}">
                  <a16:creationId xmlns:a16="http://schemas.microsoft.com/office/drawing/2014/main" id="{470EE8AD-EE1A-47EF-A685-DA1A9A7BE230}"/>
                </a:ext>
              </a:extLst>
            </p:cNvPr>
            <p:cNvPicPr>
              <a:picLocks noChangeAspect="1"/>
            </p:cNvPicPr>
            <p:nvPr/>
          </p:nvPicPr>
          <p:blipFill>
            <a:blip r:embed="rId7"/>
            <a:stretch>
              <a:fillRect/>
            </a:stretch>
          </p:blipFill>
          <p:spPr>
            <a:xfrm flipH="1">
              <a:off x="4538949" y="2455798"/>
              <a:ext cx="6612382" cy="3521816"/>
            </a:xfrm>
            <a:prstGeom prst="rect">
              <a:avLst/>
            </a:prstGeom>
          </p:spPr>
        </p:pic>
        <p:sp>
          <p:nvSpPr>
            <p:cNvPr id="17" name="TextBox 16">
              <a:extLst>
                <a:ext uri="{FF2B5EF4-FFF2-40B4-BE49-F238E27FC236}">
                  <a16:creationId xmlns:a16="http://schemas.microsoft.com/office/drawing/2014/main" id="{DA89AB4F-0F9A-437F-AF1B-AF83DECB327B}"/>
                </a:ext>
              </a:extLst>
            </p:cNvPr>
            <p:cNvSpPr txBox="1"/>
            <p:nvPr/>
          </p:nvSpPr>
          <p:spPr>
            <a:xfrm flipH="1">
              <a:off x="5443928" y="3005808"/>
              <a:ext cx="4846562" cy="2058862"/>
            </a:xfrm>
            <a:prstGeom prst="rect">
              <a:avLst/>
            </a:prstGeom>
            <a:noFill/>
          </p:spPr>
          <p:txBody>
            <a:bodyPr wrap="square" rtlCol="0">
              <a:spAutoFit/>
            </a:bodyPr>
            <a:lstStyle/>
            <a:p>
              <a:pPr marL="0" marR="0" algn="ctr">
                <a:spcBef>
                  <a:spcPts val="0"/>
                </a:spcBef>
                <a:spcAft>
                  <a:spcPts val="0"/>
                </a:spcAft>
              </a:pPr>
              <a:r>
                <a:rPr lang="nl-NL" sz="2800" b="1" i="1" dirty="0">
                  <a:effectLst/>
                  <a:ea typeface="Calibri" panose="020F0502020204030204" pitchFamily="34" charset="0"/>
                  <a:cs typeface="Times New Roman" panose="02020603050405020304" pitchFamily="18" charset="0"/>
                </a:rPr>
                <a:t>Trong các cách biến đổi tờ giấy vừa nêu thì cách nào xảy ra sự biến đổi hóa học? Vì sao? </a:t>
              </a:r>
              <a:endParaRPr lang="en-US" sz="2800" b="1" dirty="0">
                <a:effectLst/>
                <a:ea typeface="Calibri" panose="020F0502020204030204" pitchFamily="34" charset="0"/>
                <a:cs typeface="Times New Roman" panose="02020603050405020304" pitchFamily="18" charset="0"/>
              </a:endParaRPr>
            </a:p>
          </p:txBody>
        </p:sp>
      </p:grpSp>
      <p:sp>
        <p:nvSpPr>
          <p:cNvPr id="5" name="Rectangle: Rounded Corners 4">
            <a:extLst>
              <a:ext uri="{FF2B5EF4-FFF2-40B4-BE49-F238E27FC236}">
                <a16:creationId xmlns:a16="http://schemas.microsoft.com/office/drawing/2014/main" id="{CEB75A0D-A267-78D6-94C6-C8B3B1C9B5E2}"/>
              </a:ext>
            </a:extLst>
          </p:cNvPr>
          <p:cNvSpPr/>
          <p:nvPr/>
        </p:nvSpPr>
        <p:spPr>
          <a:xfrm>
            <a:off x="4328160" y="3362960"/>
            <a:ext cx="7030720" cy="303784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solidFill>
                  <a:srgbClr val="FF0000"/>
                </a:solidFill>
                <a:latin typeface="Cambria" panose="02040503050406030204" pitchFamily="18" charset="0"/>
                <a:ea typeface="Cambria" panose="02040503050406030204" pitchFamily="18" charset="0"/>
              </a:rPr>
              <a:t>Trong </a:t>
            </a:r>
            <a:r>
              <a:rPr lang="en-US" sz="3200" dirty="0" err="1">
                <a:solidFill>
                  <a:srgbClr val="FF0000"/>
                </a:solidFill>
                <a:latin typeface="Cambria" panose="02040503050406030204" pitchFamily="18" charset="0"/>
                <a:ea typeface="Cambria" panose="02040503050406030204" pitchFamily="18" charset="0"/>
              </a:rPr>
              <a:t>các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thì</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việc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đốt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giấy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sự</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biến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hóa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vì</a:t>
            </a:r>
            <a:r>
              <a:rPr lang="en-US" sz="3200" dirty="0">
                <a:solidFill>
                  <a:srgbClr val="FF0000"/>
                </a:solidFill>
                <a:latin typeface="Cambria" panose="02040503050406030204" pitchFamily="18" charset="0"/>
                <a:ea typeface="Cambria" panose="02040503050406030204" pitchFamily="18" charset="0"/>
              </a:rPr>
              <a:t> ban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giấy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chữ</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đốt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đen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không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định</a:t>
            </a:r>
            <a:r>
              <a:rPr lang="en-US" sz="32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00038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2" name="Picture 5">
            <a:extLst>
              <a:ext uri="{FF2B5EF4-FFF2-40B4-BE49-F238E27FC236}">
                <a16:creationId xmlns:a16="http://schemas.microsoft.com/office/drawing/2014/main" id="{9ABC4AED-AE70-4DAE-9537-A52B53B1C4B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784559">
            <a:off x="9517475" y="4397771"/>
            <a:ext cx="2294718" cy="2127830"/>
          </a:xfrm>
          <a:prstGeom prst="rect">
            <a:avLst/>
          </a:prstGeom>
        </p:spPr>
      </p:pic>
      <p:pic>
        <p:nvPicPr>
          <p:cNvPr id="11" name="Picture 7">
            <a:extLst>
              <a:ext uri="{FF2B5EF4-FFF2-40B4-BE49-F238E27FC236}">
                <a16:creationId xmlns:a16="http://schemas.microsoft.com/office/drawing/2014/main" id="{D1E5EBB4-4D32-4062-AA3A-BF181366890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82" y="3094284"/>
            <a:ext cx="2874850" cy="3763716"/>
          </a:xfrm>
          <a:prstGeom prst="rect">
            <a:avLst/>
          </a:prstGeom>
        </p:spPr>
      </p:pic>
      <p:grpSp>
        <p:nvGrpSpPr>
          <p:cNvPr id="5" name="Group 4">
            <a:extLst>
              <a:ext uri="{FF2B5EF4-FFF2-40B4-BE49-F238E27FC236}">
                <a16:creationId xmlns:a16="http://schemas.microsoft.com/office/drawing/2014/main" id="{87FBD360-6873-F9AB-5A9F-BB79B7C6F914}"/>
              </a:ext>
            </a:extLst>
          </p:cNvPr>
          <p:cNvGrpSpPr/>
          <p:nvPr/>
        </p:nvGrpSpPr>
        <p:grpSpPr>
          <a:xfrm>
            <a:off x="2701328" y="0"/>
            <a:ext cx="8336786" cy="6114896"/>
            <a:chOff x="2901519" y="128961"/>
            <a:chExt cx="5822259" cy="3585299"/>
          </a:xfrm>
        </p:grpSpPr>
        <p:grpSp>
          <p:nvGrpSpPr>
            <p:cNvPr id="6" name="Group 5">
              <a:extLst>
                <a:ext uri="{FF2B5EF4-FFF2-40B4-BE49-F238E27FC236}">
                  <a16:creationId xmlns:a16="http://schemas.microsoft.com/office/drawing/2014/main" id="{376BA5CC-B5FB-B4A8-5E51-BE7F5450CBC5}"/>
                </a:ext>
              </a:extLst>
            </p:cNvPr>
            <p:cNvGrpSpPr/>
            <p:nvPr/>
          </p:nvGrpSpPr>
          <p:grpSpPr>
            <a:xfrm>
              <a:off x="2901519" y="128961"/>
              <a:ext cx="5822259" cy="3585299"/>
              <a:chOff x="6726506" y="-43512"/>
              <a:chExt cx="5181726" cy="5450669"/>
            </a:xfrm>
          </p:grpSpPr>
          <p:pic>
            <p:nvPicPr>
              <p:cNvPr id="8" name="图片 3">
                <a:extLst>
                  <a:ext uri="{FF2B5EF4-FFF2-40B4-BE49-F238E27FC236}">
                    <a16:creationId xmlns:a16="http://schemas.microsoft.com/office/drawing/2014/main" id="{9452D7BA-8AEA-4C1A-BB28-BFAA19606C2B}"/>
                  </a:ext>
                </a:extLst>
              </p:cNvPr>
              <p:cNvPicPr>
                <a:picLocks noChangeAspect="1"/>
              </p:cNvPicPr>
              <p:nvPr/>
            </p:nvPicPr>
            <p:blipFill>
              <a:blip r:embed="rId8"/>
              <a:stretch>
                <a:fillRect/>
              </a:stretch>
            </p:blipFill>
            <p:spPr>
              <a:xfrm flipH="1">
                <a:off x="6726506" y="-43512"/>
                <a:ext cx="5181726" cy="5450669"/>
              </a:xfrm>
              <a:prstGeom prst="rect">
                <a:avLst/>
              </a:prstGeom>
            </p:spPr>
          </p:pic>
          <p:sp>
            <p:nvSpPr>
              <p:cNvPr id="9" name="TextBox 8">
                <a:extLst>
                  <a:ext uri="{FF2B5EF4-FFF2-40B4-BE49-F238E27FC236}">
                    <a16:creationId xmlns:a16="http://schemas.microsoft.com/office/drawing/2014/main" id="{3B528B8A-9AEB-27CA-E4E7-B5C4C208E96D}"/>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7" name="TextBox 6">
              <a:extLst>
                <a:ext uri="{FF2B5EF4-FFF2-40B4-BE49-F238E27FC236}">
                  <a16:creationId xmlns:a16="http://schemas.microsoft.com/office/drawing/2014/main" id="{FEBA105B-AE85-B89E-5445-6C0FB685C522}"/>
                </a:ext>
              </a:extLst>
            </p:cNvPr>
            <p:cNvSpPr txBox="1"/>
            <p:nvPr/>
          </p:nvSpPr>
          <p:spPr>
            <a:xfrm flipH="1">
              <a:off x="3392850" y="915211"/>
              <a:ext cx="4839596" cy="584775"/>
            </a:xfrm>
            <a:prstGeom prst="rect">
              <a:avLst/>
            </a:prstGeom>
            <a:noFill/>
          </p:spPr>
          <p:txBody>
            <a:bodyPr wrap="square" rtlCol="0">
              <a:spAutoFit/>
            </a:bodyPr>
            <a:lstStyle/>
            <a:p>
              <a:pPr algn="ctr"/>
              <a:endParaRPr lang="en-US" sz="3200" b="1" dirty="0">
                <a:ln w="12700">
                  <a:solidFill>
                    <a:schemeClr val="accent3">
                      <a:lumMod val="75000"/>
                    </a:schemeClr>
                  </a:solidFill>
                </a:ln>
                <a:solidFill>
                  <a:prstClr val="black"/>
                </a:solidFill>
                <a:latin typeface="+mj-lt"/>
                <a:cs typeface="Calibri" panose="020F0502020204030204" pitchFamily="34" charset="0"/>
              </a:endParaRPr>
            </a:p>
          </p:txBody>
        </p:sp>
      </p:grpSp>
      <p:pic>
        <p:nvPicPr>
          <p:cNvPr id="15" name="Picture 14">
            <a:extLst>
              <a:ext uri="{FF2B5EF4-FFF2-40B4-BE49-F238E27FC236}">
                <a16:creationId xmlns:a16="http://schemas.microsoft.com/office/drawing/2014/main" id="{E102D050-D3E3-78B6-F97B-CD425B42BD80}"/>
              </a:ext>
            </a:extLst>
          </p:cNvPr>
          <p:cNvPicPr>
            <a:picLocks noChangeAspect="1"/>
          </p:cNvPicPr>
          <p:nvPr/>
        </p:nvPicPr>
        <p:blipFill>
          <a:blip r:embed="rId9"/>
          <a:stretch>
            <a:fillRect/>
          </a:stretch>
        </p:blipFill>
        <p:spPr>
          <a:xfrm>
            <a:off x="3478782" y="1777321"/>
            <a:ext cx="6736664" cy="2280102"/>
          </a:xfrm>
          <a:prstGeom prst="rect">
            <a:avLst/>
          </a:prstGeom>
        </p:spPr>
      </p:pic>
      <p:pic>
        <p:nvPicPr>
          <p:cNvPr id="4" name="Picture 3">
            <a:extLst>
              <a:ext uri="{FF2B5EF4-FFF2-40B4-BE49-F238E27FC236}">
                <a16:creationId xmlns:a16="http://schemas.microsoft.com/office/drawing/2014/main" id="{63D37FBD-5621-DC1E-382A-808708A61577}"/>
              </a:ext>
            </a:extLst>
          </p:cNvPr>
          <p:cNvPicPr>
            <a:picLocks noChangeAspect="1"/>
          </p:cNvPicPr>
          <p:nvPr/>
        </p:nvPicPr>
        <p:blipFill>
          <a:blip r:embed="rId10"/>
          <a:stretch>
            <a:fillRect/>
          </a:stretch>
        </p:blipFill>
        <p:spPr>
          <a:xfrm>
            <a:off x="5508927" y="929167"/>
            <a:ext cx="2676376" cy="841321"/>
          </a:xfrm>
          <a:prstGeom prst="rect">
            <a:avLst/>
          </a:prstGeom>
        </p:spPr>
      </p:pic>
    </p:spTree>
    <p:extLst>
      <p:ext uri="{BB962C8B-B14F-4D97-AF65-F5344CB8AC3E}">
        <p14:creationId xmlns:p14="http://schemas.microsoft.com/office/powerpoint/2010/main" val="258186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900" decel="100000" fill="hold"/>
                                        <p:tgtEl>
                                          <p:spTgt spid="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3"/>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6" name="Picture 5">
            <a:extLst>
              <a:ext uri="{FF2B5EF4-FFF2-40B4-BE49-F238E27FC236}">
                <a16:creationId xmlns:a16="http://schemas.microsoft.com/office/drawing/2014/main" id="{03CE89AB-E0C8-40FC-8DE5-AB467EBFD757}"/>
              </a:ext>
            </a:extLst>
          </p:cNvPr>
          <p:cNvPicPr>
            <a:picLocks noChangeAspect="1"/>
          </p:cNvPicPr>
          <p:nvPr/>
        </p:nvPicPr>
        <p:blipFill>
          <a:blip r:embed="rId6"/>
          <a:stretch>
            <a:fillRect/>
          </a:stretch>
        </p:blipFill>
        <p:spPr>
          <a:xfrm>
            <a:off x="1812273" y="1559005"/>
            <a:ext cx="9446965" cy="1686711"/>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9"/>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773981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13511-5FD4-416A-92FB-D9C1C61CE667}"/>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5BDF2F2C-3706-4323-83F6-1669E24B70B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52153" y="3068407"/>
            <a:ext cx="2877283" cy="3789593"/>
          </a:xfrm>
          <a:prstGeom prst="rect">
            <a:avLst/>
          </a:prstGeom>
        </p:spPr>
      </p:pic>
      <p:pic>
        <p:nvPicPr>
          <p:cNvPr id="8" name="Picture 6">
            <a:extLst>
              <a:ext uri="{FF2B5EF4-FFF2-40B4-BE49-F238E27FC236}">
                <a16:creationId xmlns:a16="http://schemas.microsoft.com/office/drawing/2014/main" id="{2489E47A-BA0C-4EFC-BD2B-D57FEC0C9AE3}"/>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b="-2286"/>
          <a:stretch/>
        </p:blipFill>
        <p:spPr>
          <a:xfrm flipH="1">
            <a:off x="661126" y="827198"/>
            <a:ext cx="3214196" cy="6330161"/>
          </a:xfrm>
          <a:prstGeom prst="rect">
            <a:avLst/>
          </a:prstGeom>
        </p:spPr>
      </p:pic>
      <p:sp>
        <p:nvSpPr>
          <p:cNvPr id="12" name="Rectangle: Rounded Corners 11">
            <a:extLst>
              <a:ext uri="{FF2B5EF4-FFF2-40B4-BE49-F238E27FC236}">
                <a16:creationId xmlns:a16="http://schemas.microsoft.com/office/drawing/2014/main" id="{CD1D8619-C32E-83CB-560B-DF22BF06DC90}"/>
              </a:ext>
            </a:extLst>
          </p:cNvPr>
          <p:cNvSpPr/>
          <p:nvPr/>
        </p:nvSpPr>
        <p:spPr>
          <a:xfrm>
            <a:off x="2905760" y="1270000"/>
            <a:ext cx="8503920" cy="1554480"/>
          </a:xfrm>
          <a:prstGeom prst="roundRect">
            <a:avLst/>
          </a:prstGeom>
          <a:ln w="76200">
            <a:solidFill>
              <a:srgbClr val="215968"/>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rPr>
              <a:t>2. MỘT SỐ VÍ DỤ VỀ BIẾN ĐỔI HÓA HỌC TRONG CUỘC SỐNG</a:t>
            </a:r>
          </a:p>
        </p:txBody>
      </p:sp>
    </p:spTree>
    <p:extLst>
      <p:ext uri="{BB962C8B-B14F-4D97-AF65-F5344CB8AC3E}">
        <p14:creationId xmlns:p14="http://schemas.microsoft.com/office/powerpoint/2010/main" val="795175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2085</TotalTime>
  <Words>811</Words>
  <Application>Microsoft Office PowerPoint</Application>
  <PresentationFormat>Widescreen</PresentationFormat>
  <Paragraphs>64</Paragraphs>
  <Slides>27</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等线</vt:lpstr>
      <vt:lpstr>Arial</vt:lpstr>
      <vt:lpstr>Calibri</vt:lpstr>
      <vt:lpstr>Calibri Light</vt:lpstr>
      <vt:lpstr>Cambria</vt:lpstr>
      <vt:lpstr>FC Onigiri Outline</vt:lpstr>
      <vt:lpstr>Times New Roman</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100</cp:revision>
  <dcterms:created xsi:type="dcterms:W3CDTF">2021-12-12T17:02:47Z</dcterms:created>
  <dcterms:modified xsi:type="dcterms:W3CDTF">2024-08-31T16:41:00Z</dcterms:modified>
  <cp:category>9Slide.vn</cp:category>
</cp:coreProperties>
</file>