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313" r:id="rId2"/>
    <p:sldId id="509" r:id="rId3"/>
    <p:sldId id="510" r:id="rId4"/>
    <p:sldId id="317" r:id="rId5"/>
    <p:sldId id="330" r:id="rId6"/>
    <p:sldId id="506" r:id="rId7"/>
    <p:sldId id="508" r:id="rId8"/>
    <p:sldId id="507" r:id="rId9"/>
    <p:sldId id="270" r:id="rId10"/>
    <p:sldId id="327" r:id="rId11"/>
    <p:sldId id="512" r:id="rId12"/>
  </p:sldIdLst>
  <p:sldSz cx="12161838" cy="6858000"/>
  <p:notesSz cx="6858000" cy="9144000"/>
  <p:embeddedFontLst>
    <p:embeddedFont>
      <p:font typeface="Quicksand" charset="0"/>
      <p:regular r:id="rId14"/>
      <p:bold r:id="rId15"/>
    </p:embeddedFont>
    <p:embeddedFont>
      <p:font typeface="HP001 4H" pitchFamily="34" charset="0"/>
      <p:bold r:id="rId16"/>
    </p:embeddedFont>
    <p:embeddedFont>
      <p:font typeface="Arrus-Black" charset="0"/>
      <p:regular r:id="rId17"/>
    </p:embeddedFont>
    <p:embeddedFont>
      <p:font typeface="Fira Sans Extra Condensed Medium" charset="0"/>
      <p:regular r:id="rId18"/>
      <p:bold r:id="rId19"/>
      <p:italic r:id="rId20"/>
      <p:boldItalic r:id="rId21"/>
    </p:embeddedFont>
    <p:embeddedFont>
      <p:font typeface="Source Sans Pro" charset="0"/>
      <p:regular r:id="rId22"/>
      <p:bold r:id="rId23"/>
      <p:italic r:id="rId24"/>
      <p:boldItalic r:id="rId25"/>
    </p:embeddedFont>
    <p:embeddedFont>
      <p:font typeface="Bebas Neue" charset="0"/>
      <p:regular r:id="rId26"/>
    </p:embeddedFont>
    <p:embeddedFont>
      <p:font typeface="iCiel Cadena" pitchFamily="2" charset="0"/>
      <p:bold r:id="rId27"/>
    </p:embeddedFont>
    <p:embeddedFont>
      <p:font typeface="Titan One" charset="0"/>
      <p:regular r:id="rId28"/>
    </p:embeddedFont>
    <p:embeddedFont>
      <p:font typeface="Dosis" charset="0"/>
      <p:regular r:id="rId29"/>
      <p:bold r:id="rId30"/>
    </p:embeddedFont>
    <p:embeddedFont>
      <p:font typeface="Calibri" pitchFamily="34" charset="0"/>
      <p:regular r:id="rId31"/>
      <p:bold r:id="rId32"/>
      <p:italic r:id="rId33"/>
      <p:boldItalic r:id="rId34"/>
    </p:embeddedFont>
    <p:embeddedFont>
      <p:font typeface="Arial Rounded MT Bold" pitchFamily="34" charset="0"/>
      <p:regular r:id="rId35"/>
    </p:embeddedFont>
    <p:embeddedFont>
      <p:font typeface="HP001 4 hàng" pitchFamily="34" charset="0"/>
      <p:regular r:id="rId36"/>
      <p:bold r:id="rId37"/>
    </p:embeddedFont>
    <p:embeddedFont>
      <p:font typeface="Arial-Rounded" pitchFamily="3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88766" autoAdjust="0"/>
  </p:normalViewPr>
  <p:slideViewPr>
    <p:cSldViewPr>
      <p:cViewPr>
        <p:scale>
          <a:sx n="72" d="100"/>
          <a:sy n="72" d="100"/>
        </p:scale>
        <p:origin x="-642" y="-54"/>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8T12:14:26.564" idx="1">
    <p:pos x="10" y="10"/>
    <p:text>dddd</p:text>
    <p:extLst>
      <p:ext uri="{C676402C-5697-4E1C-873F-D02D1690AC5C}">
        <p15:threadingInfo xmlns=""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7039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4719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3458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E5F9BAA6-30B6-4FF4-B55C-79D62B66F1C6}" type="slidenum">
              <a:rPr lang="en-US" smtClean="0"/>
              <a:t>9</a:t>
            </a:fld>
            <a:endParaRPr lang="en-US"/>
          </a:p>
        </p:txBody>
      </p:sp>
    </p:spTree>
    <p:extLst>
      <p:ext uri="{BB962C8B-B14F-4D97-AF65-F5344CB8AC3E}">
        <p14:creationId xmlns:p14="http://schemas.microsoft.com/office/powerpoint/2010/main" val="118889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6" y="2077761"/>
            <a:ext cx="8746507"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07796" y="4092428"/>
            <a:ext cx="8746507"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a:endParaRPr/>
          </a:p>
        </p:txBody>
      </p:sp>
      <p:sp>
        <p:nvSpPr>
          <p:cNvPr id="3670" name="Google Shape;3670;p11"/>
          <p:cNvSpPr/>
          <p:nvPr/>
        </p:nvSpPr>
        <p:spPr>
          <a:xfrm>
            <a:off x="10393881" y="5583754"/>
            <a:ext cx="1730639"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1" name="Google Shape;3671;p11"/>
          <p:cNvSpPr/>
          <p:nvPr/>
        </p:nvSpPr>
        <p:spPr>
          <a:xfrm>
            <a:off x="7737216" y="3762272"/>
            <a:ext cx="2573138"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2" name="Google Shape;3672;p11"/>
          <p:cNvSpPr/>
          <p:nvPr/>
        </p:nvSpPr>
        <p:spPr>
          <a:xfrm>
            <a:off x="9083455"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3" name="Google Shape;3673;p11"/>
          <p:cNvSpPr/>
          <p:nvPr/>
        </p:nvSpPr>
        <p:spPr>
          <a:xfrm>
            <a:off x="1779693" y="2061669"/>
            <a:ext cx="965442"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grpSp>
        <p:nvGrpSpPr>
          <p:cNvPr id="3674" name="Google Shape;3674;p11"/>
          <p:cNvGrpSpPr/>
          <p:nvPr/>
        </p:nvGrpSpPr>
        <p:grpSpPr>
          <a:xfrm>
            <a:off x="10206841" y="5609131"/>
            <a:ext cx="38709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78" name="Google Shape;3678;p11"/>
          <p:cNvGrpSpPr/>
          <p:nvPr/>
        </p:nvGrpSpPr>
        <p:grpSpPr>
          <a:xfrm>
            <a:off x="2485143" y="5729029"/>
            <a:ext cx="260001"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2" name="Google Shape;3682;p11"/>
          <p:cNvGrpSpPr/>
          <p:nvPr/>
        </p:nvGrpSpPr>
        <p:grpSpPr>
          <a:xfrm>
            <a:off x="2967291" y="942394"/>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6" name="Google Shape;3686;p11"/>
          <p:cNvGrpSpPr/>
          <p:nvPr/>
        </p:nvGrpSpPr>
        <p:grpSpPr>
          <a:xfrm>
            <a:off x="1186671" y="2235820"/>
            <a:ext cx="259997"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0" name="Google Shape;3690;p11"/>
          <p:cNvGrpSpPr/>
          <p:nvPr/>
        </p:nvGrpSpPr>
        <p:grpSpPr>
          <a:xfrm>
            <a:off x="7871465" y="1591619"/>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4" name="Google Shape;3694;p11"/>
          <p:cNvGrpSpPr/>
          <p:nvPr/>
        </p:nvGrpSpPr>
        <p:grpSpPr>
          <a:xfrm>
            <a:off x="1505266" y="3607970"/>
            <a:ext cx="158486"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8" name="Google Shape;3698;p11"/>
          <p:cNvGrpSpPr/>
          <p:nvPr/>
        </p:nvGrpSpPr>
        <p:grpSpPr>
          <a:xfrm flipH="1">
            <a:off x="9217736" y="761384"/>
            <a:ext cx="1551118"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1" name="Google Shape;3711;p11"/>
          <p:cNvGrpSpPr/>
          <p:nvPr/>
        </p:nvGrpSpPr>
        <p:grpSpPr>
          <a:xfrm>
            <a:off x="9513598" y="4067094"/>
            <a:ext cx="158486"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5" name="Google Shape;3715;p11"/>
          <p:cNvGrpSpPr/>
          <p:nvPr/>
        </p:nvGrpSpPr>
        <p:grpSpPr>
          <a:xfrm>
            <a:off x="5325107" y="1120490"/>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9" name="Google Shape;3719;p11"/>
          <p:cNvGrpSpPr/>
          <p:nvPr/>
        </p:nvGrpSpPr>
        <p:grpSpPr>
          <a:xfrm>
            <a:off x="-2274"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grpSp>
        <p:nvGrpSpPr>
          <p:cNvPr id="4130" name="Google Shape;4130;p11"/>
          <p:cNvGrpSpPr/>
          <p:nvPr/>
        </p:nvGrpSpPr>
        <p:grpSpPr>
          <a:xfrm rot="-5400000" flipH="1">
            <a:off x="10488304" y="919703"/>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42" name="Google Shape;4142;p11"/>
          <p:cNvGrpSpPr/>
          <p:nvPr/>
        </p:nvGrpSpPr>
        <p:grpSpPr>
          <a:xfrm rot="5400000" flipH="1">
            <a:off x="345354" y="3409945"/>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sp>
        <p:nvSpPr>
          <p:cNvPr id="4156" name="Google Shape;4156;p11"/>
          <p:cNvSpPr/>
          <p:nvPr/>
        </p:nvSpPr>
        <p:spPr>
          <a:xfrm>
            <a:off x="1186716" y="5654951"/>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270770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7351A-30F0-412C-B057-2A87A6142442}"/>
              </a:ext>
            </a:extLst>
          </p:cNvPr>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2D7766F-0083-4C80-8BFC-91FB57418133}"/>
              </a:ext>
            </a:extLst>
          </p:cNvPr>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629B05D-B614-4D37-9A59-CC50B88FC8BD}"/>
              </a:ext>
            </a:extLst>
          </p:cNvPr>
          <p:cNvSpPr>
            <a:spLocks noGrp="1"/>
          </p:cNvSpPr>
          <p:nvPr>
            <p:ph type="dt" sz="half" idx="10"/>
          </p:nvPr>
        </p:nvSpPr>
        <p:spPr>
          <a:xfrm>
            <a:off x="836126" y="6356351"/>
            <a:ext cx="2736414" cy="365125"/>
          </a:xfrm>
          <a:prstGeom prst="rect">
            <a:avLst/>
          </a:prstGeom>
        </p:spPr>
        <p:txBody>
          <a:bodyPr/>
          <a:lstStyle/>
          <a:p>
            <a:fld id="{80E956C0-84CB-4FAB-BED0-64DE07A026AD}" type="datetimeFigureOut">
              <a:rPr lang="en-US" smtClean="0"/>
              <a:t>1/3/2022</a:t>
            </a:fld>
            <a:endParaRPr lang="en-US"/>
          </a:p>
        </p:txBody>
      </p:sp>
      <p:sp>
        <p:nvSpPr>
          <p:cNvPr id="5" name="Footer Placeholder 4">
            <a:extLst>
              <a:ext uri="{FF2B5EF4-FFF2-40B4-BE49-F238E27FC236}">
                <a16:creationId xmlns="" xmlns:a16="http://schemas.microsoft.com/office/drawing/2014/main" id="{F330B0B7-0F6A-4B28-9096-38B13E9BCEA1}"/>
              </a:ext>
            </a:extLst>
          </p:cNvPr>
          <p:cNvSpPr>
            <a:spLocks noGrp="1"/>
          </p:cNvSpPr>
          <p:nvPr>
            <p:ph type="ftr" sz="quarter" idx="11"/>
          </p:nvPr>
        </p:nvSpPr>
        <p:spPr>
          <a:xfrm>
            <a:off x="4028609" y="6356351"/>
            <a:ext cx="410462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5E6A0C1-E3EE-4E77-9CE0-332D2A24F316}"/>
              </a:ext>
            </a:extLst>
          </p:cNvPr>
          <p:cNvSpPr>
            <a:spLocks noGrp="1"/>
          </p:cNvSpPr>
          <p:nvPr>
            <p:ph type="sldNum" sz="quarter" idx="12"/>
          </p:nvPr>
        </p:nvSpPr>
        <p:spPr>
          <a:xfrm>
            <a:off x="8589298" y="6356351"/>
            <a:ext cx="2736414"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9" r:id="rId3"/>
    <p:sldLayoutId id="2147483683" r:id="rId4"/>
    <p:sldLayoutId id="2147483687" r:id="rId5"/>
    <p:sldLayoutId id="2147483688" r:id="rId6"/>
    <p:sldLayoutId id="2147483689"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 xmlns:a16="http://schemas.microsoft.com/office/drawing/2014/main"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 xmlns:a16="http://schemas.microsoft.com/office/drawing/2014/main"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00153" cy="6921391"/>
          </a:xfrm>
          <a:prstGeom prst="rect">
            <a:avLst/>
          </a:prstGeom>
        </p:spPr>
      </p:pic>
      <p:pic>
        <p:nvPicPr>
          <p:cNvPr id="15" name="图片 1">
            <a:extLst>
              <a:ext uri="{FF2B5EF4-FFF2-40B4-BE49-F238E27FC236}">
                <a16:creationId xmlns=""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 y="2550840"/>
            <a:ext cx="12198232" cy="4307160"/>
          </a:xfrm>
          <a:prstGeom prst="rect">
            <a:avLst/>
          </a:prstGeom>
        </p:spPr>
      </p:pic>
      <p:pic>
        <p:nvPicPr>
          <p:cNvPr id="16" name="图片 2">
            <a:extLst>
              <a:ext uri="{FF2B5EF4-FFF2-40B4-BE49-F238E27FC236}">
                <a16:creationId xmlns=""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7" y="828598"/>
            <a:ext cx="16306925" cy="2209405"/>
          </a:xfrm>
          <a:prstGeom prst="rect">
            <a:avLst/>
          </a:prstGeom>
        </p:spPr>
      </p:pic>
      <p:pic>
        <p:nvPicPr>
          <p:cNvPr id="17" name="图片 3">
            <a:extLst>
              <a:ext uri="{FF2B5EF4-FFF2-40B4-BE49-F238E27FC236}">
                <a16:creationId xmlns=""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96" y="206149"/>
            <a:ext cx="1637536" cy="2275481"/>
          </a:xfrm>
          <a:prstGeom prst="rect">
            <a:avLst/>
          </a:prstGeom>
        </p:spPr>
      </p:pic>
      <p:pic>
        <p:nvPicPr>
          <p:cNvPr id="18" name="图片 8">
            <a:extLst>
              <a:ext uri="{FF2B5EF4-FFF2-40B4-BE49-F238E27FC236}">
                <a16:creationId xmlns=""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663" y="4870830"/>
            <a:ext cx="5457895" cy="1781023"/>
          </a:xfrm>
          <a:prstGeom prst="rect">
            <a:avLst/>
          </a:prstGeom>
        </p:spPr>
      </p:pic>
      <p:sp>
        <p:nvSpPr>
          <p:cNvPr id="9" name="文本框 22">
            <a:extLst>
              <a:ext uri="{FF2B5EF4-FFF2-40B4-BE49-F238E27FC236}">
                <a16:creationId xmlns="" xmlns:a16="http://schemas.microsoft.com/office/drawing/2014/main" id="{AB5745BD-0E13-4A2C-B56B-81F76B9E9B79}"/>
              </a:ext>
            </a:extLst>
          </p:cNvPr>
          <p:cNvSpPr txBox="1"/>
          <p:nvPr/>
        </p:nvSpPr>
        <p:spPr>
          <a:xfrm>
            <a:off x="1124663" y="2646601"/>
            <a:ext cx="7544706"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262C530-30E9-4979-94B4-FDA2D8E2386E}"/>
              </a:ext>
            </a:extLst>
          </p:cNvPr>
          <p:cNvSpPr>
            <a:spLocks noGrp="1"/>
          </p:cNvSpPr>
          <p:nvPr>
            <p:ph type="title"/>
          </p:nvPr>
        </p:nvSpPr>
        <p:spPr>
          <a:xfrm>
            <a:off x="2651919" y="4852988"/>
            <a:ext cx="9067800" cy="710800"/>
          </a:xfrm>
        </p:spPr>
        <p:txBody>
          <a:bodyPr/>
          <a:lstStyle/>
          <a:p>
            <a:pPr algn="just"/>
            <a:r>
              <a:rPr lang="en-US">
                <a:latin typeface="Arial" panose="020B0604020202020204" pitchFamily="34" charset="0"/>
                <a:cs typeface="Arial" panose="020B0604020202020204" pitchFamily="34" charset="0"/>
              </a:rPr>
              <a:t>Bạn nam đeo khẩu trang đúng cách.</a:t>
            </a:r>
          </a:p>
        </p:txBody>
      </p:sp>
      <p:pic>
        <p:nvPicPr>
          <p:cNvPr id="5" name="Picture 4">
            <a:extLst>
              <a:ext uri="{FF2B5EF4-FFF2-40B4-BE49-F238E27FC236}">
                <a16:creationId xmlns=""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1026" name="Picture 2" descr="Game thủ hãy ở nhà chung tay chống dịch COVID-19">
            <a:extLst>
              <a:ext uri="{FF2B5EF4-FFF2-40B4-BE49-F238E27FC236}">
                <a16:creationId xmlns="" xmlns:a16="http://schemas.microsoft.com/office/drawing/2014/main" id="{8E490203-CC75-415E-B0B7-1D6B13CCC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005013"/>
            <a:ext cx="284797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262C530-30E9-4979-94B4-FDA2D8E2386E}"/>
              </a:ext>
            </a:extLst>
          </p:cNvPr>
          <p:cNvSpPr>
            <a:spLocks noGrp="1"/>
          </p:cNvSpPr>
          <p:nvPr>
            <p:ph type="title"/>
          </p:nvPr>
        </p:nvSpPr>
        <p:spPr>
          <a:xfrm>
            <a:off x="1668723" y="4495800"/>
            <a:ext cx="9715500" cy="663392"/>
          </a:xfrm>
        </p:spPr>
        <p:txBody>
          <a:bodyPr/>
          <a:lstStyle/>
          <a:p>
            <a:pPr algn="just"/>
            <a:r>
              <a:rPr lang="en-US">
                <a:latin typeface="Arial" panose="020B0604020202020204" pitchFamily="34" charset="0"/>
                <a:cs typeface="Arial" panose="020B0604020202020204" pitchFamily="34" charset="0"/>
              </a:rPr>
              <a:t>- Cô phát quà cứu trợ cho người dân phòng chống Covid-19.</a:t>
            </a:r>
          </a:p>
        </p:txBody>
      </p:sp>
      <p:pic>
        <p:nvPicPr>
          <p:cNvPr id="5" name="Picture 4">
            <a:extLst>
              <a:ext uri="{FF2B5EF4-FFF2-40B4-BE49-F238E27FC236}">
                <a16:creationId xmlns=""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2050" name="Picture 2" descr="Phát huy vai trò Tổ tình nguyện trong việc đảm bảo cung ứng lương thực thực  phẩm cho người dân">
            <a:extLst>
              <a:ext uri="{FF2B5EF4-FFF2-40B4-BE49-F238E27FC236}">
                <a16:creationId xmlns="" xmlns:a16="http://schemas.microsoft.com/office/drawing/2014/main" id="{49A7A832-E6A6-4FAD-B10D-6142BB0C1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490119" y="1563727"/>
            <a:ext cx="4937287" cy="3116975"/>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 xmlns:a16="http://schemas.microsoft.com/office/drawing/2014/main" id="{CF415E02-570D-4DF6-8A0B-03C63BF009CC}"/>
              </a:ext>
            </a:extLst>
          </p:cNvPr>
          <p:cNvSpPr txBox="1">
            <a:spLocks/>
          </p:cNvSpPr>
          <p:nvPr/>
        </p:nvSpPr>
        <p:spPr>
          <a:xfrm>
            <a:off x="1668723" y="5813608"/>
            <a:ext cx="9715500" cy="663392"/>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a:latin typeface="Arial" panose="020B0604020202020204" pitchFamily="34" charset="0"/>
                <a:cs typeface="Arial" panose="020B0604020202020204" pitchFamily="34" charset="0"/>
              </a:rPr>
              <a:t>- Bà nhận đồ cứu trợ.</a:t>
            </a:r>
          </a:p>
        </p:txBody>
      </p:sp>
    </p:spTree>
    <p:extLst>
      <p:ext uri="{BB962C8B-B14F-4D97-AF65-F5344CB8AC3E}">
        <p14:creationId xmlns:p14="http://schemas.microsoft.com/office/powerpoint/2010/main" val="6269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ây tre đẹp và những ý nghĩa có thể bạn chưa biết">
            <a:extLst>
              <a:ext uri="{FF2B5EF4-FFF2-40B4-BE49-F238E27FC236}">
                <a16:creationId xmlns="" xmlns:a16="http://schemas.microsoft.com/office/drawing/2014/main" id="{941DA473-E6BA-427C-82C2-50F773A90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 xmlns:a16="http://schemas.microsoft.com/office/drawing/2014/main" id="{F56391F7-613F-420A-8361-12902FD4FC68}"/>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7840" y="52633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CF8B298E-07D6-4D8D-BC86-D762053CCE22}"/>
              </a:ext>
            </a:extLst>
          </p:cNvPr>
          <p:cNvSpPr txBox="1"/>
          <p:nvPr/>
        </p:nvSpPr>
        <p:spPr>
          <a:xfrm>
            <a:off x="1931746" y="1108588"/>
            <a:ext cx="1127504"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8</a:t>
            </a:r>
          </a:p>
        </p:txBody>
      </p:sp>
      <p:sp>
        <p:nvSpPr>
          <p:cNvPr id="7" name="TextBox 6">
            <a:extLst>
              <a:ext uri="{FF2B5EF4-FFF2-40B4-BE49-F238E27FC236}">
                <a16:creationId xmlns="" xmlns:a16="http://schemas.microsoft.com/office/drawing/2014/main" id="{0A443AD7-CE49-4242-B2FE-808E267B4D69}"/>
              </a:ext>
            </a:extLst>
          </p:cNvPr>
          <p:cNvSpPr txBox="1"/>
          <p:nvPr/>
        </p:nvSpPr>
        <p:spPr>
          <a:xfrm>
            <a:off x="420511" y="770132"/>
            <a:ext cx="1422278" cy="676911"/>
          </a:xfrm>
          <a:prstGeom prst="rect">
            <a:avLst/>
          </a:prstGeom>
          <a:noFill/>
        </p:spPr>
        <p:txBody>
          <a:bodyPr wrap="square" lIns="121725" tIns="60862" rIns="121725" bIns="60862" rtlCol="0">
            <a:spAutoFit/>
          </a:bodyPr>
          <a:lstStyle/>
          <a:p>
            <a:pPr algn="ctr"/>
            <a:r>
              <a:rPr lang="en-US" sz="3600" b="1">
                <a:ln>
                  <a:solidFill>
                    <a:schemeClr val="bg1"/>
                  </a:solidFill>
                </a:ln>
                <a:solidFill>
                  <a:schemeClr val="tx2"/>
                </a:solidFill>
                <a:latin typeface="Arrus-Black" pitchFamily="18" charset="0"/>
                <a:ea typeface="Arrus-Black" pitchFamily="18" charset="0"/>
                <a:cs typeface="Arrus-Black" pitchFamily="18" charset="0"/>
              </a:rPr>
              <a:t>BÀI</a:t>
            </a:r>
          </a:p>
        </p:txBody>
      </p:sp>
      <p:sp>
        <p:nvSpPr>
          <p:cNvPr id="8" name="Title 1">
            <a:extLst>
              <a:ext uri="{FF2B5EF4-FFF2-40B4-BE49-F238E27FC236}">
                <a16:creationId xmlns="" xmlns:a16="http://schemas.microsoft.com/office/drawing/2014/main" id="{5DB34668-7209-4FC2-A81B-13DA923DFB0B}"/>
              </a:ext>
            </a:extLst>
          </p:cNvPr>
          <p:cNvSpPr txBox="1">
            <a:spLocks/>
          </p:cNvSpPr>
          <p:nvPr/>
        </p:nvSpPr>
        <p:spPr>
          <a:xfrm>
            <a:off x="3083947" y="2529512"/>
            <a:ext cx="3429000"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LUỸ TRE</a:t>
            </a:r>
          </a:p>
        </p:txBody>
      </p:sp>
      <p:sp>
        <p:nvSpPr>
          <p:cNvPr id="10" name="TextBox 9">
            <a:extLst>
              <a:ext uri="{FF2B5EF4-FFF2-40B4-BE49-F238E27FC236}">
                <a16:creationId xmlns="" xmlns:a16="http://schemas.microsoft.com/office/drawing/2014/main" id="{9EB19052-6D06-4357-9F9D-F816CE7425BE}"/>
              </a:ext>
            </a:extLst>
          </p:cNvPr>
          <p:cNvSpPr txBox="1"/>
          <p:nvPr/>
        </p:nvSpPr>
        <p:spPr>
          <a:xfrm>
            <a:off x="5471318" y="4921080"/>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S/36</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 xmlns:a16="http://schemas.microsoft.com/office/drawing/2014/main"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 xmlns:a16="http://schemas.microsoft.com/office/drawing/2014/main"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 xmlns:a16="http://schemas.microsoft.com/office/drawing/2014/main"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 xmlns:a16="http://schemas.microsoft.com/office/drawing/2014/main"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 về việc làm của từng người trong tranh.</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 xmlns:a16="http://schemas.microsoft.com/office/drawing/2014/main"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69519" y="1295400"/>
            <a:ext cx="10097891" cy="3171686"/>
          </a:xfrm>
          <a:prstGeom prst="roundRect">
            <a:avLst/>
          </a:prstGeom>
        </p:spPr>
      </p:pic>
      <p:pic>
        <p:nvPicPr>
          <p:cNvPr id="5" name="Picture 4">
            <a:extLst>
              <a:ext uri="{FF2B5EF4-FFF2-40B4-BE49-F238E27FC236}">
                <a16:creationId xmlns="" xmlns:a16="http://schemas.microsoft.com/office/drawing/2014/main" id="{8D7ABF5B-B2D9-40EB-A60E-CCDC2104BA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1538899" y="4601353"/>
            <a:ext cx="9088828" cy="2104247"/>
          </a:xfrm>
          <a:prstGeom prst="roundRect">
            <a:avLst/>
          </a:prstGeom>
        </p:spPr>
      </p:pic>
    </p:spTree>
    <p:extLst>
      <p:ext uri="{BB962C8B-B14F-4D97-AF65-F5344CB8AC3E}">
        <p14:creationId xmlns:p14="http://schemas.microsoft.com/office/powerpoint/2010/main" val="181229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52AE0DE4-8C20-49DF-858C-E037C0EFA81F}"/>
              </a:ext>
            </a:extLst>
          </p:cNvPr>
          <p:cNvSpPr/>
          <p:nvPr/>
        </p:nvSpPr>
        <p:spPr>
          <a:xfrm>
            <a:off x="1165635" y="3276380"/>
            <a:ext cx="3192358"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 xmlns:a16="http://schemas.microsoft.com/office/drawing/2014/main" id="{EA671D44-E9CC-43D3-A56B-87BC1BE312EF}"/>
              </a:ext>
            </a:extLst>
          </p:cNvPr>
          <p:cNvSpPr/>
          <p:nvPr/>
        </p:nvSpPr>
        <p:spPr>
          <a:xfrm>
            <a:off x="8107893" y="3348844"/>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 xmlns:a16="http://schemas.microsoft.com/office/drawing/2014/main" id="{AB9F5D72-3D06-4271-8B52-0740DBA7D6F5}"/>
              </a:ext>
            </a:extLst>
          </p:cNvPr>
          <p:cNvSpPr/>
          <p:nvPr/>
        </p:nvSpPr>
        <p:spPr>
          <a:xfrm>
            <a:off x="4459341" y="4926025"/>
            <a:ext cx="3648551" cy="13985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 xmlns:a16="http://schemas.microsoft.com/office/drawing/2014/main" id="{0A8E188B-2D11-4DF0-BA31-F8ED8812DB40}"/>
              </a:ext>
            </a:extLst>
          </p:cNvPr>
          <p:cNvSpPr/>
          <p:nvPr/>
        </p:nvSpPr>
        <p:spPr>
          <a:xfrm>
            <a:off x="4428936" y="1860362"/>
            <a:ext cx="3648551" cy="139858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 xmlns:a16="http://schemas.microsoft.com/office/drawing/2014/main" id="{D1F1EE61-E6FC-4215-AF4C-92E9ABAAE6CB}"/>
              </a:ext>
            </a:extLst>
          </p:cNvPr>
          <p:cNvCxnSpPr/>
          <p:nvPr/>
        </p:nvCxnSpPr>
        <p:spPr>
          <a:xfrm>
            <a:off x="7463455" y="4022813"/>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FFFC1B25-F305-423C-9442-2A7E1691AEB6}"/>
              </a:ext>
            </a:extLst>
          </p:cNvPr>
          <p:cNvCxnSpPr>
            <a:cxnSpLocks/>
          </p:cNvCxnSpPr>
          <p:nvPr/>
        </p:nvCxnSpPr>
        <p:spPr>
          <a:xfrm flipH="1">
            <a:off x="4428937" y="4022813"/>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A05136CB-6D8D-46DF-99FA-C6218E5EEB03}"/>
              </a:ext>
            </a:extLst>
          </p:cNvPr>
          <p:cNvCxnSpPr>
            <a:cxnSpLocks/>
          </p:cNvCxnSpPr>
          <p:nvPr/>
        </p:nvCxnSpPr>
        <p:spPr>
          <a:xfrm flipH="1">
            <a:off x="6178550" y="451435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9136DFFF-71F9-44A5-B029-55D4FF51D6EA}"/>
              </a:ext>
            </a:extLst>
          </p:cNvPr>
          <p:cNvCxnSpPr>
            <a:cxnSpLocks/>
          </p:cNvCxnSpPr>
          <p:nvPr/>
        </p:nvCxnSpPr>
        <p:spPr>
          <a:xfrm flipH="1" flipV="1">
            <a:off x="6178548" y="3231968"/>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 xmlns:a16="http://schemas.microsoft.com/office/drawing/2014/main" id="{EB805EF9-3CFB-4C93-8AB9-3127575E60DE}"/>
              </a:ext>
            </a:extLst>
          </p:cNvPr>
          <p:cNvSpPr/>
          <p:nvPr/>
        </p:nvSpPr>
        <p:spPr>
          <a:xfrm>
            <a:off x="5042969" y="3540951"/>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 xmlns:a16="http://schemas.microsoft.com/office/drawing/2014/main" id="{215237BE-D55B-4B1C-808A-6361C2ABE0A3}"/>
              </a:ext>
            </a:extLst>
          </p:cNvPr>
          <p:cNvSpPr/>
          <p:nvPr/>
        </p:nvSpPr>
        <p:spPr>
          <a:xfrm>
            <a:off x="4601266" y="3539694"/>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 sự việc đã chứng kiến hoặc tham gia</a:t>
            </a:r>
          </a:p>
        </p:txBody>
      </p:sp>
      <p:sp>
        <p:nvSpPr>
          <p:cNvPr id="18" name="Rectangle: Rounded Corners 17">
            <a:extLst>
              <a:ext uri="{FF2B5EF4-FFF2-40B4-BE49-F238E27FC236}">
                <a16:creationId xmlns="" xmlns:a16="http://schemas.microsoft.com/office/drawing/2014/main" id="{127D0C35-7761-4B5B-92F3-C617935FE8DA}"/>
              </a:ext>
            </a:extLst>
          </p:cNvPr>
          <p:cNvSpPr/>
          <p:nvPr/>
        </p:nvSpPr>
        <p:spPr>
          <a:xfrm>
            <a:off x="4414142" y="2082740"/>
            <a:ext cx="3695733"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(1) Em đã tham gia hoặc chứng kiến việc gì? </a:t>
            </a:r>
          </a:p>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Ở đâu? </a:t>
            </a:r>
          </a:p>
        </p:txBody>
      </p:sp>
      <p:sp>
        <p:nvSpPr>
          <p:cNvPr id="19" name="Rectangle: Rounded Corners 18">
            <a:extLst>
              <a:ext uri="{FF2B5EF4-FFF2-40B4-BE49-F238E27FC236}">
                <a16:creationId xmlns="" xmlns:a16="http://schemas.microsoft.com/office/drawing/2014/main" id="{006E652C-E5A4-4C25-A26D-CE3FB154068F}"/>
              </a:ext>
            </a:extLst>
          </p:cNvPr>
          <p:cNvSpPr/>
          <p:nvPr/>
        </p:nvSpPr>
        <p:spPr>
          <a:xfrm>
            <a:off x="8148432" y="3712999"/>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(2) Có những ai tham gia việc đó?</a:t>
            </a:r>
          </a:p>
        </p:txBody>
      </p:sp>
      <p:sp>
        <p:nvSpPr>
          <p:cNvPr id="20" name="Rectangle: Rounded Corners 19">
            <a:extLst>
              <a:ext uri="{FF2B5EF4-FFF2-40B4-BE49-F238E27FC236}">
                <a16:creationId xmlns="" xmlns:a16="http://schemas.microsoft.com/office/drawing/2014/main" id="{3EF768DE-5C4B-4B6E-8550-F1D65734FD4C}"/>
              </a:ext>
            </a:extLst>
          </p:cNvPr>
          <p:cNvSpPr/>
          <p:nvPr/>
        </p:nvSpPr>
        <p:spPr>
          <a:xfrm>
            <a:off x="4561311" y="5291100"/>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(3) Những người tham gia đã làm gì? Làm thế nào?</a:t>
            </a:r>
          </a:p>
        </p:txBody>
      </p:sp>
      <p:sp>
        <p:nvSpPr>
          <p:cNvPr id="21" name="Rectangle: Rounded Corners 20">
            <a:extLst>
              <a:ext uri="{FF2B5EF4-FFF2-40B4-BE49-F238E27FC236}">
                <a16:creationId xmlns="" xmlns:a16="http://schemas.microsoft.com/office/drawing/2014/main" id="{CB099C1A-5FAD-40C0-8C51-5FC34A1E9107}"/>
              </a:ext>
            </a:extLst>
          </p:cNvPr>
          <p:cNvSpPr/>
          <p:nvPr/>
        </p:nvSpPr>
        <p:spPr>
          <a:xfrm>
            <a:off x="1181535" y="3687662"/>
            <a:ext cx="3192357"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suy nghĩ gì khi chứng kiến (tham gia) việc đó?</a:t>
            </a:r>
          </a:p>
        </p:txBody>
      </p:sp>
      <p:grpSp>
        <p:nvGrpSpPr>
          <p:cNvPr id="22" name="Group 21">
            <a:extLst>
              <a:ext uri="{FF2B5EF4-FFF2-40B4-BE49-F238E27FC236}">
                <a16:creationId xmlns="" xmlns:a16="http://schemas.microsoft.com/office/drawing/2014/main" id="{A66B0EA6-36E5-40DC-895F-3CAB3603D3E5}"/>
              </a:ext>
            </a:extLst>
          </p:cNvPr>
          <p:cNvGrpSpPr/>
          <p:nvPr/>
        </p:nvGrpSpPr>
        <p:grpSpPr>
          <a:xfrm>
            <a:off x="571257" y="539538"/>
            <a:ext cx="10820400" cy="1077218"/>
            <a:chOff x="265201" y="846107"/>
            <a:chExt cx="14391509" cy="1436289"/>
          </a:xfrm>
        </p:grpSpPr>
        <p:grpSp>
          <p:nvGrpSpPr>
            <p:cNvPr id="23" name="Group 22">
              <a:extLst>
                <a:ext uri="{FF2B5EF4-FFF2-40B4-BE49-F238E27FC236}">
                  <a16:creationId xmlns="" xmlns:a16="http://schemas.microsoft.com/office/drawing/2014/main"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 xmlns:a16="http://schemas.microsoft.com/office/drawing/2014/main"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 xmlns:a16="http://schemas.microsoft.com/office/drawing/2014/main" id="{B899E357-2A41-44F3-97D7-B3CDF3FCA4C4}"/>
                </a:ext>
              </a:extLst>
            </p:cNvPr>
            <p:cNvSpPr txBox="1"/>
            <p:nvPr/>
          </p:nvSpPr>
          <p:spPr>
            <a:xfrm>
              <a:off x="1011787" y="846107"/>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312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52AE0DE4-8C20-49DF-858C-E037C0EFA81F}"/>
              </a:ext>
            </a:extLst>
          </p:cNvPr>
          <p:cNvSpPr/>
          <p:nvPr/>
        </p:nvSpPr>
        <p:spPr>
          <a:xfrm>
            <a:off x="346055" y="3108988"/>
            <a:ext cx="3772098" cy="1928999"/>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 xmlns:a16="http://schemas.microsoft.com/office/drawing/2014/main" id="{EA671D44-E9CC-43D3-A56B-87BC1BE312EF}"/>
              </a:ext>
            </a:extLst>
          </p:cNvPr>
          <p:cNvSpPr/>
          <p:nvPr/>
        </p:nvSpPr>
        <p:spPr>
          <a:xfrm>
            <a:off x="8304200" y="3108987"/>
            <a:ext cx="3772096" cy="1929001"/>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 xmlns:a16="http://schemas.microsoft.com/office/drawing/2014/main" id="{AB9F5D72-3D06-4271-8B52-0740DBA7D6F5}"/>
              </a:ext>
            </a:extLst>
          </p:cNvPr>
          <p:cNvSpPr/>
          <p:nvPr/>
        </p:nvSpPr>
        <p:spPr>
          <a:xfrm>
            <a:off x="4076243" y="5109655"/>
            <a:ext cx="4414747" cy="1586287"/>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solidFill>
                <a:srgbClr val="FFFFFF"/>
              </a:solidFill>
            </a:endParaRPr>
          </a:p>
        </p:txBody>
      </p:sp>
      <p:sp>
        <p:nvSpPr>
          <p:cNvPr id="11" name="Rectangle: Rounded Corners 10">
            <a:extLst>
              <a:ext uri="{FF2B5EF4-FFF2-40B4-BE49-F238E27FC236}">
                <a16:creationId xmlns="" xmlns:a16="http://schemas.microsoft.com/office/drawing/2014/main" id="{0A8E188B-2D11-4DF0-BA31-F8ED8812DB40}"/>
              </a:ext>
            </a:extLst>
          </p:cNvPr>
          <p:cNvSpPr/>
          <p:nvPr/>
        </p:nvSpPr>
        <p:spPr>
          <a:xfrm>
            <a:off x="4045838" y="1431560"/>
            <a:ext cx="4414747" cy="158629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 xmlns:a16="http://schemas.microsoft.com/office/drawing/2014/main" id="{D1F1EE61-E6FC-4215-AF4C-92E9ABAAE6CB}"/>
              </a:ext>
            </a:extLst>
          </p:cNvPr>
          <p:cNvCxnSpPr/>
          <p:nvPr/>
        </p:nvCxnSpPr>
        <p:spPr>
          <a:xfrm>
            <a:off x="7614071" y="4022813"/>
            <a:ext cx="6754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FFFC1B25-F305-423C-9442-2A7E1691AEB6}"/>
              </a:ext>
            </a:extLst>
          </p:cNvPr>
          <p:cNvCxnSpPr>
            <a:cxnSpLocks/>
          </p:cNvCxnSpPr>
          <p:nvPr/>
        </p:nvCxnSpPr>
        <p:spPr>
          <a:xfrm flipH="1">
            <a:off x="4156875" y="4022813"/>
            <a:ext cx="708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A05136CB-6D8D-46DF-99FA-C6218E5EEB03}"/>
              </a:ext>
            </a:extLst>
          </p:cNvPr>
          <p:cNvCxnSpPr>
            <a:cxnSpLocks/>
          </p:cNvCxnSpPr>
          <p:nvPr/>
        </p:nvCxnSpPr>
        <p:spPr>
          <a:xfrm flipH="1">
            <a:off x="6178550" y="468299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9136DFFF-71F9-44A5-B029-55D4FF51D6EA}"/>
              </a:ext>
            </a:extLst>
          </p:cNvPr>
          <p:cNvCxnSpPr>
            <a:cxnSpLocks/>
          </p:cNvCxnSpPr>
          <p:nvPr/>
        </p:nvCxnSpPr>
        <p:spPr>
          <a:xfrm flipH="1" flipV="1">
            <a:off x="6178548" y="3016652"/>
            <a:ext cx="1" cy="449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 xmlns:a16="http://schemas.microsoft.com/office/drawing/2014/main" id="{EB805EF9-3CFB-4C93-8AB9-3127575E60DE}"/>
              </a:ext>
            </a:extLst>
          </p:cNvPr>
          <p:cNvSpPr/>
          <p:nvPr/>
        </p:nvSpPr>
        <p:spPr>
          <a:xfrm>
            <a:off x="4833535" y="3446008"/>
            <a:ext cx="2795821" cy="123698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 xmlns:a16="http://schemas.microsoft.com/office/drawing/2014/main" id="{215237BE-D55B-4B1C-808A-6361C2ABE0A3}"/>
              </a:ext>
            </a:extLst>
          </p:cNvPr>
          <p:cNvSpPr/>
          <p:nvPr/>
        </p:nvSpPr>
        <p:spPr>
          <a:xfrm>
            <a:off x="4497414" y="3764098"/>
            <a:ext cx="3511593" cy="64602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Đoàn từ thiện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 thực phẩm cho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mọi người</a:t>
            </a:r>
          </a:p>
        </p:txBody>
      </p:sp>
      <p:sp>
        <p:nvSpPr>
          <p:cNvPr id="18" name="Rectangle: Rounded Corners 17">
            <a:extLst>
              <a:ext uri="{FF2B5EF4-FFF2-40B4-BE49-F238E27FC236}">
                <a16:creationId xmlns="" xmlns:a16="http://schemas.microsoft.com/office/drawing/2014/main" id="{127D0C35-7761-4B5B-92F3-C617935FE8DA}"/>
              </a:ext>
            </a:extLst>
          </p:cNvPr>
          <p:cNvSpPr/>
          <p:nvPr/>
        </p:nvSpPr>
        <p:spPr>
          <a:xfrm>
            <a:off x="4011100" y="1721726"/>
            <a:ext cx="4471837"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(1) Các nhóm từ thiện đến phát thực phẩm hỗ trợ người dân ở xóm của em đang cách li phòng chống Covid-19.</a:t>
            </a:r>
          </a:p>
        </p:txBody>
      </p:sp>
      <p:sp>
        <p:nvSpPr>
          <p:cNvPr id="19" name="Rectangle: Rounded Corners 18">
            <a:extLst>
              <a:ext uri="{FF2B5EF4-FFF2-40B4-BE49-F238E27FC236}">
                <a16:creationId xmlns="" xmlns:a16="http://schemas.microsoft.com/office/drawing/2014/main" id="{006E652C-E5A4-4C25-A26D-CE3FB154068F}"/>
              </a:ext>
            </a:extLst>
          </p:cNvPr>
          <p:cNvSpPr/>
          <p:nvPr/>
        </p:nvSpPr>
        <p:spPr>
          <a:xfrm>
            <a:off x="8404699" y="3712999"/>
            <a:ext cx="3603579"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(2) Nhóm từ thiện gồm có các anh chị thanh niên và các cô, chú tình nguyện viên trong phường.</a:t>
            </a:r>
          </a:p>
        </p:txBody>
      </p:sp>
      <p:sp>
        <p:nvSpPr>
          <p:cNvPr id="20" name="Rectangle: Rounded Corners 19">
            <a:extLst>
              <a:ext uri="{FF2B5EF4-FFF2-40B4-BE49-F238E27FC236}">
                <a16:creationId xmlns="" xmlns:a16="http://schemas.microsoft.com/office/drawing/2014/main" id="{3EF768DE-5C4B-4B6E-8550-F1D65734FD4C}"/>
              </a:ext>
            </a:extLst>
          </p:cNvPr>
          <p:cNvSpPr/>
          <p:nvPr/>
        </p:nvSpPr>
        <p:spPr>
          <a:xfrm>
            <a:off x="4192113" y="5535006"/>
            <a:ext cx="4254573" cy="71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(3) Các cô chú, anh chị chia sẵn các túi đựng rau, củ, quả rồi đến phát cho từng nhà. Họ rất cẩn thận đeo khẩu trang và mang theo quần áo bảo hộ.</a:t>
            </a:r>
          </a:p>
        </p:txBody>
      </p:sp>
      <p:sp>
        <p:nvSpPr>
          <p:cNvPr id="21" name="Rectangle: Rounded Corners 20">
            <a:extLst>
              <a:ext uri="{FF2B5EF4-FFF2-40B4-BE49-F238E27FC236}">
                <a16:creationId xmlns="" xmlns:a16="http://schemas.microsoft.com/office/drawing/2014/main" id="{CB099C1A-5FAD-40C0-8C51-5FC34A1E9107}"/>
              </a:ext>
            </a:extLst>
          </p:cNvPr>
          <p:cNvSpPr/>
          <p:nvPr/>
        </p:nvSpPr>
        <p:spPr>
          <a:xfrm>
            <a:off x="326959" y="3702652"/>
            <a:ext cx="386275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thầm biết ơn những con người đã sẵn sàng đối diện với nguy hiểm để mang đến bình yên cho mọi người.</a:t>
            </a:r>
          </a:p>
        </p:txBody>
      </p:sp>
      <p:grpSp>
        <p:nvGrpSpPr>
          <p:cNvPr id="22" name="Group 21">
            <a:extLst>
              <a:ext uri="{FF2B5EF4-FFF2-40B4-BE49-F238E27FC236}">
                <a16:creationId xmlns="" xmlns:a16="http://schemas.microsoft.com/office/drawing/2014/main" id="{A66B0EA6-36E5-40DC-895F-3CAB3603D3E5}"/>
              </a:ext>
            </a:extLst>
          </p:cNvPr>
          <p:cNvGrpSpPr/>
          <p:nvPr/>
        </p:nvGrpSpPr>
        <p:grpSpPr>
          <a:xfrm>
            <a:off x="513836" y="250002"/>
            <a:ext cx="10877821" cy="1077218"/>
            <a:chOff x="188829" y="460059"/>
            <a:chExt cx="14467881" cy="1436289"/>
          </a:xfrm>
        </p:grpSpPr>
        <p:grpSp>
          <p:nvGrpSpPr>
            <p:cNvPr id="23" name="Group 22">
              <a:extLst>
                <a:ext uri="{FF2B5EF4-FFF2-40B4-BE49-F238E27FC236}">
                  <a16:creationId xmlns="" xmlns:a16="http://schemas.microsoft.com/office/drawing/2014/main" id="{F27CF7A2-2240-4084-9A54-0447CDAF5F8E}"/>
                </a:ext>
              </a:extLst>
            </p:cNvPr>
            <p:cNvGrpSpPr/>
            <p:nvPr/>
          </p:nvGrpSpPr>
          <p:grpSpPr>
            <a:xfrm>
              <a:off x="188829" y="583315"/>
              <a:ext cx="731519" cy="972683"/>
              <a:chOff x="2892236" y="1187404"/>
              <a:chExt cx="1196998" cy="1580610"/>
            </a:xfrm>
          </p:grpSpPr>
          <p:sp>
            <p:nvSpPr>
              <p:cNvPr id="25" name="Google Shape;418;p36">
                <a:extLst>
                  <a:ext uri="{FF2B5EF4-FFF2-40B4-BE49-F238E27FC236}">
                    <a16:creationId xmlns=""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 xmlns:a16="http://schemas.microsoft.com/office/drawing/2014/main" id="{99D39A21-CC6F-44FC-9979-B08F41CE9ADF}"/>
                  </a:ext>
                </a:extLst>
              </p:cNvPr>
              <p:cNvSpPr txBox="1">
                <a:spLocks/>
              </p:cNvSpPr>
              <p:nvPr/>
            </p:nvSpPr>
            <p:spPr>
              <a:xfrm>
                <a:off x="2892236" y="11874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 xmlns:a16="http://schemas.microsoft.com/office/drawing/2014/main" id="{B899E357-2A41-44F3-97D7-B3CDF3FCA4C4}"/>
                </a:ext>
              </a:extLst>
            </p:cNvPr>
            <p:cNvSpPr txBox="1"/>
            <p:nvPr/>
          </p:nvSpPr>
          <p:spPr>
            <a:xfrm>
              <a:off x="1011787" y="460059"/>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24333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32267"/>
            <a:ext cx="12572999" cy="7121602"/>
          </a:xfrm>
          <a:prstGeom prst="rect">
            <a:avLst/>
          </a:prstGeom>
        </p:spPr>
      </p:pic>
      <p:sp>
        <p:nvSpPr>
          <p:cNvPr id="4" name="Text Box 2">
            <a:extLst>
              <a:ext uri="{FF2B5EF4-FFF2-40B4-BE49-F238E27FC236}">
                <a16:creationId xmlns="" xmlns:a16="http://schemas.microsoft.com/office/drawing/2014/main" id="{AB4E5841-930C-4657-BEAC-6DB921F4B3B3}"/>
              </a:ext>
            </a:extLst>
          </p:cNvPr>
          <p:cNvSpPr txBox="1">
            <a:spLocks noChangeArrowheads="1"/>
          </p:cNvSpPr>
          <p:nvPr/>
        </p:nvSpPr>
        <p:spPr bwMode="auto">
          <a:xfrm>
            <a:off x="2406836" y="287192"/>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a:solidFill>
                  <a:srgbClr val="FFFFFF"/>
                </a:solidFill>
                <a:latin typeface="HP001 4 hàng" pitchFamily="34" charset="0"/>
              </a:rPr>
              <a:t> Thứ … </a:t>
            </a:r>
            <a:r>
              <a:rPr lang="en-US" sz="3192" b="1">
                <a:solidFill>
                  <a:srgbClr val="FFFFFF"/>
                </a:solidFill>
                <a:latin typeface="HP001 4 hàng" pitchFamily="34" charset="0"/>
              </a:rPr>
              <a:t>w</a:t>
            </a:r>
            <a:r>
              <a:rPr lang="en-US" altLang="en-US" sz="3192" b="1">
                <a:solidFill>
                  <a:srgbClr val="FFFFFF"/>
                </a:solidFill>
                <a:latin typeface="HP001 4 hàng" pitchFamily="34" charset="0"/>
              </a:rPr>
              <a:t>gày … </a:t>
            </a:r>
            <a:r>
              <a:rPr lang="en-US" sz="3192" b="1">
                <a:solidFill>
                  <a:srgbClr val="FFFFFF"/>
                </a:solidFill>
                <a:latin typeface="HP001 4 hàng" pitchFamily="34" charset="0"/>
                <a:ea typeface="Calibri"/>
              </a:rPr>
              <a:t>Ǉ</a:t>
            </a:r>
            <a:r>
              <a:rPr lang="en-US" altLang="en-US" sz="3192" b="1">
                <a:solidFill>
                  <a:srgbClr val="FFFFFF"/>
                </a:solidFill>
                <a:latin typeface="HP001 4 hàng" pitchFamily="34" charset="0"/>
              </a:rPr>
              <a:t>háng … </a:t>
            </a:r>
            <a:r>
              <a:rPr lang="en-US" sz="3192" b="1">
                <a:solidFill>
                  <a:srgbClr val="FFFFFF"/>
                </a:solidFill>
                <a:latin typeface="HP001 4 hàng" pitchFamily="34" charset="0"/>
              </a:rPr>
              <a:t>w</a:t>
            </a:r>
            <a:r>
              <a:rPr lang="en-US" altLang="en-US" sz="3192" b="1">
                <a:solidFill>
                  <a:srgbClr val="FFFFFF"/>
                </a:solidFill>
                <a:latin typeface="HP001 4 hàng" pitchFamily="34" charset="0"/>
              </a:rPr>
              <a:t>ăm 2022</a:t>
            </a:r>
            <a:endParaRPr lang="en-US" altLang="en-US" sz="3192" b="1" dirty="0">
              <a:solidFill>
                <a:srgbClr val="FFFFFF"/>
              </a:solidFill>
              <a:latin typeface="HP001 4 hàng" pitchFamily="34" charset="0"/>
            </a:endParaRPr>
          </a:p>
        </p:txBody>
      </p:sp>
      <p:sp>
        <p:nvSpPr>
          <p:cNvPr id="5" name="Text Box 2">
            <a:extLst>
              <a:ext uri="{FF2B5EF4-FFF2-40B4-BE49-F238E27FC236}">
                <a16:creationId xmlns="" xmlns:a16="http://schemas.microsoft.com/office/drawing/2014/main" id="{47088EA1-B66E-4805-B802-FCC27BF32AD4}"/>
              </a:ext>
            </a:extLst>
          </p:cNvPr>
          <p:cNvSpPr txBox="1">
            <a:spLocks noChangeArrowheads="1"/>
          </p:cNvSpPr>
          <p:nvPr/>
        </p:nvSpPr>
        <p:spPr bwMode="auto">
          <a:xfrm>
            <a:off x="4600875" y="1151642"/>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192" b="1">
                <a:solidFill>
                  <a:srgbClr val="FFFFFF"/>
                </a:solidFill>
                <a:latin typeface="HP001 4 hàng" pitchFamily="34" charset="0"/>
              </a:rPr>
              <a:t> T</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Ğng V</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İ</a:t>
            </a:r>
            <a:r>
              <a:rPr lang="el-GR" altLang="en-US" sz="3192" b="1">
                <a:solidFill>
                  <a:srgbClr val="FFFFFF"/>
                </a:solidFill>
                <a:latin typeface="HP001 4 hàng" pitchFamily="34" charset="0"/>
              </a:rPr>
              <a:t>Ι </a:t>
            </a:r>
            <a:endParaRPr lang="en-US" altLang="en-US" sz="3192" b="1" dirty="0">
              <a:solidFill>
                <a:srgbClr val="FFFFFF"/>
              </a:solidFill>
              <a:latin typeface="HP001 4 hàng" pitchFamily="34" charset="0"/>
            </a:endParaRPr>
          </a:p>
        </p:txBody>
      </p:sp>
      <p:sp>
        <p:nvSpPr>
          <p:cNvPr id="6" name="Text Box 2">
            <a:extLst>
              <a:ext uri="{FF2B5EF4-FFF2-40B4-BE49-F238E27FC236}">
                <a16:creationId xmlns="" xmlns:a16="http://schemas.microsoft.com/office/drawing/2014/main" id="{352CEB8E-1136-493F-874E-11C24BFEB834}"/>
              </a:ext>
            </a:extLst>
          </p:cNvPr>
          <p:cNvSpPr txBox="1">
            <a:spLocks noChangeArrowheads="1"/>
          </p:cNvSpPr>
          <p:nvPr/>
        </p:nvSpPr>
        <p:spPr bwMode="auto">
          <a:xfrm>
            <a:off x="4594538" y="1650468"/>
            <a:ext cx="5978071"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lv-LV" altLang="en-US" sz="3192" b="1">
                <a:solidFill>
                  <a:srgbClr val="FFFFFF"/>
                </a:solidFill>
                <a:latin typeface="HP001 4 hàng" pitchFamily="34" charset="0"/>
              </a:rPr>
              <a:t> Mùa vàng </a:t>
            </a:r>
            <a:endParaRPr lang="en-US" altLang="en-US" sz="3192" b="1" dirty="0">
              <a:solidFill>
                <a:srgbClr val="FFFFFF"/>
              </a:solidFill>
              <a:latin typeface="HP001 4 hàng" pitchFamily="34" charset="0"/>
            </a:endParaRPr>
          </a:p>
        </p:txBody>
      </p:sp>
      <p:sp>
        <p:nvSpPr>
          <p:cNvPr id="7" name="Rectangle 6">
            <a:extLst>
              <a:ext uri="{FF2B5EF4-FFF2-40B4-BE49-F238E27FC236}">
                <a16:creationId xmlns="" xmlns:a16="http://schemas.microsoft.com/office/drawing/2014/main" id="{EC97EDC7-64BB-45B4-8B74-A5CD7661525A}"/>
              </a:ext>
            </a:extLst>
          </p:cNvPr>
          <p:cNvSpPr/>
          <p:nvPr/>
        </p:nvSpPr>
        <p:spPr>
          <a:xfrm>
            <a:off x="632618" y="2363516"/>
            <a:ext cx="10820399" cy="3539336"/>
          </a:xfrm>
          <a:prstGeom prst="rect">
            <a:avLst/>
          </a:prstGeom>
        </p:spPr>
        <p:txBody>
          <a:bodyPr wrap="square" lIns="91348" tIns="45673" rIns="91348" bIns="45673">
            <a:spAutoFit/>
          </a:bodyPr>
          <a:lstStyle/>
          <a:p>
            <a:pPr algn="just"/>
            <a:r>
              <a:rPr lang="en-US" sz="2800" b="1">
                <a:solidFill>
                  <a:srgbClr val="FFFFFF"/>
                </a:solidFill>
                <a:latin typeface="HP001 4 hàng" panose="020B0603050302020204" pitchFamily="34" charset="0"/>
              </a:rPr>
              <a:t>2. 					Bài làm</a:t>
            </a:r>
          </a:p>
          <a:p>
            <a:pPr algn="just"/>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Hằng Ǉuần, các ηĪ Ǉừ κΗİn κưŊg ΑĞn ιát κực ιẩm hỗ Ǉrợ wgưƟ dân ở xĪ của em đang cáε li ιŜg εūg Coν΅d-19.  Các cô εú, aζ εị ǇrΪg đ</a:t>
            </a:r>
            <a:r>
              <a:rPr lang="en-US" sz="2800" b="1">
                <a:solidFill>
                  <a:srgbClr val="FFFFFF"/>
                </a:solidFill>
                <a:latin typeface="HP001 4H" panose="020B0603050302020204" pitchFamily="34" charset="0"/>
                <a:ea typeface="Arial-Rounded" panose="020B0500000000000000" pitchFamily="34" charset="0"/>
                <a:cs typeface="Arial-Rounded" panose="020B0500000000000000" pitchFamily="34" charset="0"/>
              </a:rPr>
              <a:t>ʄ</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n</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εia sẵn các Ǉúi đựng ǟau, củ, Ǖίả</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ǟē ΑĞn ιát εo Ǉừng ηà. Họ ǟất cẩn κận Α;o δẩu Ǉrang và jang Ό;o Ǖίần áo bảo hộ. Em κầm λμĞt Ω ηững cΪ wgưƟ đã sẵn sàng đĒ dΗİn vƞ wguy hΗϜm Α˘ εăm lo εo cuℓ sūg của wgưƟ dân</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a:t>
            </a:r>
            <a:endParaRPr lang="en-US" sz="2800" b="1">
              <a:solidFill>
                <a:srgbClr val="FFFFFF"/>
              </a:solidFill>
              <a:latin typeface="HP001 4 hàng" panose="020B0603050302020204" pitchFamily="34" charset="0"/>
            </a:endParaRPr>
          </a:p>
        </p:txBody>
      </p:sp>
    </p:spTree>
    <p:extLst>
      <p:ext uri="{BB962C8B-B14F-4D97-AF65-F5344CB8AC3E}">
        <p14:creationId xmlns:p14="http://schemas.microsoft.com/office/powerpoint/2010/main" val="420081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72524"/>
            <a:ext cx="10039650" cy="1013259"/>
          </a:xfrm>
          <a:prstGeom prst="rect">
            <a:avLst/>
          </a:prstGeom>
          <a:noFill/>
        </p:spPr>
        <p:txBody>
          <a:bodyPr wrap="square" lIns="91348" tIns="45673" rIns="91348" bIns="45673" rtlCol="0">
            <a:spAutoFit/>
          </a:bodyPr>
          <a:lstStyle/>
          <a:p>
            <a:pPr algn="ctr"/>
            <a:r>
              <a:rPr lang="en-US" sz="5985" b="1">
                <a:solidFill>
                  <a:schemeClr val="tx1"/>
                </a:solidFill>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1947491039"/>
      </p:ext>
    </p:extLst>
  </p:cSld>
  <p:clrMapOvr>
    <a:masterClrMapping/>
  </p:clrMapOvr>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338</Words>
  <Application>Microsoft Office PowerPoint</Application>
  <PresentationFormat>Custom</PresentationFormat>
  <Paragraphs>48</Paragraphs>
  <Slides>11</Slides>
  <Notes>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Arial</vt:lpstr>
      <vt:lpstr>AvantGarde</vt:lpstr>
      <vt:lpstr>Quicksand</vt:lpstr>
      <vt:lpstr>HP001 4H</vt:lpstr>
      <vt:lpstr>Arrus-Black</vt:lpstr>
      <vt:lpstr>Fira Sans Extra Condensed Medium</vt:lpstr>
      <vt:lpstr>Source Sans Pro</vt:lpstr>
      <vt:lpstr>Bebas Neue</vt:lpstr>
      <vt:lpstr>iCiel Cadena</vt:lpstr>
      <vt:lpstr>思源黑体 CN Bold</vt:lpstr>
      <vt:lpstr>Titan One</vt:lpstr>
      <vt:lpstr>Dosis</vt:lpstr>
      <vt:lpstr>Calibri</vt:lpstr>
      <vt:lpstr>Arial Rounded MT Bold</vt:lpstr>
      <vt:lpstr>HP001 4 hàng</vt:lpstr>
      <vt:lpstr>Arial-Rounded</vt:lpstr>
      <vt:lpstr>Pre-K for Christian Schools: God Created Families to Love One Another by Slidesgo</vt:lpstr>
      <vt:lpstr>TIẾNG VIỆT 2</vt:lpstr>
      <vt:lpstr>Bạn nam đeo khẩu trang đúng cách.</vt:lpstr>
      <vt:lpstr>- Cô phát quà cứu trợ cho người dân phòng chống Covid-19.</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cp:lastModifiedBy>
  <cp:revision>94</cp:revision>
  <dcterms:modified xsi:type="dcterms:W3CDTF">2022-01-03T04:57:50Z</dcterms:modified>
</cp:coreProperties>
</file>