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6" r:id="rId1"/>
    <p:sldMasterId id="2147483700" r:id="rId2"/>
  </p:sldMasterIdLst>
  <p:notesMasterIdLst>
    <p:notesMasterId r:id="rId16"/>
  </p:notesMasterIdLst>
  <p:sldIdLst>
    <p:sldId id="315" r:id="rId3"/>
    <p:sldId id="320" r:id="rId4"/>
    <p:sldId id="362" r:id="rId5"/>
    <p:sldId id="325" r:id="rId6"/>
    <p:sldId id="356" r:id="rId7"/>
    <p:sldId id="326" r:id="rId8"/>
    <p:sldId id="363" r:id="rId9"/>
    <p:sldId id="327" r:id="rId10"/>
    <p:sldId id="359" r:id="rId11"/>
    <p:sldId id="364" r:id="rId12"/>
    <p:sldId id="330" r:id="rId13"/>
    <p:sldId id="365" r:id="rId14"/>
    <p:sldId id="366" r:id="rId15"/>
  </p:sldIdLst>
  <p:sldSz cx="6858000" cy="5143500"/>
  <p:notesSz cx="6858000" cy="9144000"/>
  <p:embeddedFontLst>
    <p:embeddedFont>
      <p:font typeface="Montserrat" charset="0"/>
      <p:regular r:id="rId17"/>
      <p:bold r:id="rId18"/>
      <p:italic r:id="rId19"/>
      <p:boldItalic r:id="rId20"/>
    </p:embeddedFont>
    <p:embeddedFont>
      <p:font typeface="Kalam" charset="0"/>
      <p:regular r:id="rId21"/>
      <p:bold r:id="rId22"/>
    </p:embeddedFont>
    <p:embeddedFont>
      <p:font typeface="HP001 4 hàng" pitchFamily="34" charset="0"/>
      <p:regular r:id="rId23"/>
      <p:bold r:id="rId24"/>
    </p:embeddedFont>
  </p:embeddedFontLst>
  <p:custDataLst>
    <p:tags r:id="rId25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0808"/>
    <a:srgbClr val="000000"/>
    <a:srgbClr val="EF5F5F"/>
    <a:srgbClr val="B7D574"/>
    <a:srgbClr val="FFAB40"/>
    <a:srgbClr val="FFFFFF"/>
    <a:srgbClr val="EB54E9"/>
    <a:srgbClr val="8AB036"/>
    <a:srgbClr val="17479D"/>
    <a:srgbClr val="3B64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68" autoAdjust="0"/>
    <p:restoredTop sz="94615"/>
  </p:normalViewPr>
  <p:slideViewPr>
    <p:cSldViewPr snapToGrid="0">
      <p:cViewPr varScale="1">
        <p:scale>
          <a:sx n="92" d="100"/>
          <a:sy n="92" d="100"/>
        </p:scale>
        <p:origin x="-1308" y="-90"/>
      </p:cViewPr>
      <p:guideLst>
        <p:guide orient="horz" pos="16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font" Target="fonts/font5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8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7.fntdata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8922415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6178910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5542509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8504113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6282650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844530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30935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628458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>
            <a:extLst>
              <a:ext uri="{FF2B5EF4-FFF2-40B4-BE49-F238E27FC236}">
                <a16:creationId xmlns="" xmlns:a16="http://schemas.microsoft.com/office/drawing/2014/main" id="{81E8044B-5A9F-3B47-AF82-354549520988}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61544" y="-61546"/>
            <a:ext cx="6734909" cy="5205044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74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55864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904745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2437032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2632033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1" r:id="rId1"/>
    <p:sldLayoutId id="2147483702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Relationship Id="rId6" Type="http://schemas.openxmlformats.org/officeDocument/2006/relationships/image" Target="../media/image7.png"/><Relationship Id="rId5" Type="http://schemas.microsoft.com/office/2007/relationships/hdphoto" Target="../media/hdphoto4.wdp"/><Relationship Id="rId10" Type="http://schemas.openxmlformats.org/officeDocument/2006/relationships/image" Target="../media/image10.png"/><Relationship Id="rId4" Type="http://schemas.openxmlformats.org/officeDocument/2006/relationships/image" Target="../media/image6.png"/><Relationship Id="rId9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0.xml"/><Relationship Id="rId4" Type="http://schemas.microsoft.com/office/2007/relationships/hdphoto" Target="../media/hdphoto12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microsoft.com/office/2007/relationships/hdphoto" Target="../media/hdphoto3.wdp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5" Type="http://schemas.microsoft.com/office/2007/relationships/hdphoto" Target="../media/hdphoto4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7.png"/><Relationship Id="rId5" Type="http://schemas.microsoft.com/office/2007/relationships/hdphoto" Target="../media/hdphoto4.wdp"/><Relationship Id="rId10" Type="http://schemas.openxmlformats.org/officeDocument/2006/relationships/image" Target="../media/image10.png"/><Relationship Id="rId4" Type="http://schemas.openxmlformats.org/officeDocument/2006/relationships/image" Target="../media/image6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microsoft.com/office/2007/relationships/hdphoto" Target="../media/hdphoto6.wdp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6" Type="http://schemas.openxmlformats.org/officeDocument/2006/relationships/image" Target="../media/image11.png"/><Relationship Id="rId5" Type="http://schemas.microsoft.com/office/2007/relationships/hdphoto" Target="../media/hdphoto4.wdp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Relationship Id="rId6" Type="http://schemas.openxmlformats.org/officeDocument/2006/relationships/image" Target="../media/image7.png"/><Relationship Id="rId5" Type="http://schemas.microsoft.com/office/2007/relationships/hdphoto" Target="../media/hdphoto4.wdp"/><Relationship Id="rId10" Type="http://schemas.openxmlformats.org/officeDocument/2006/relationships/image" Target="../media/image10.png"/><Relationship Id="rId4" Type="http://schemas.openxmlformats.org/officeDocument/2006/relationships/image" Target="../media/image6.png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microsoft.com/office/2007/relationships/hdphoto" Target="../media/hdphoto7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hdphoto" Target="../media/hdphoto8.wdp"/><Relationship Id="rId7" Type="http://schemas.microsoft.com/office/2007/relationships/hdphoto" Target="../media/hdphoto10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microsoft.com/office/2007/relationships/hdphoto" Target="../media/hdphoto9.wdp"/><Relationship Id="rId4" Type="http://schemas.openxmlformats.org/officeDocument/2006/relationships/image" Target="../media/image13.png"/><Relationship Id="rId9" Type="http://schemas.microsoft.com/office/2007/relationships/hdphoto" Target="../media/hdphoto1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="" xmlns:a16="http://schemas.microsoft.com/office/drawing/2014/main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1" y="372137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9481" y="1794029"/>
            <a:ext cx="170854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B5B53"/>
                </a:solidFill>
                <a:effectLst/>
                <a:uLnTx/>
                <a:uFillTx/>
                <a:latin typeface="UTM Cookies" panose="02040603050506020204" pitchFamily="18" charset="0"/>
                <a:sym typeface="Arial"/>
              </a:rPr>
              <a:t>VẺ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3600" dirty="0">
                <a:solidFill>
                  <a:srgbClr val="FB5B53"/>
                </a:solidFill>
                <a:latin typeface="UTM Cookies" panose="02040603050506020204" pitchFamily="18" charset="0"/>
              </a:rPr>
              <a:t>ĐẸP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B5B53"/>
                </a:solidFill>
                <a:effectLst/>
                <a:uLnTx/>
                <a:uFillTx/>
                <a:latin typeface="UTM Cookies" panose="02040603050506020204" pitchFamily="18" charset="0"/>
                <a:sym typeface="Arial"/>
              </a:rPr>
              <a:t>QUANH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3600" dirty="0">
                <a:solidFill>
                  <a:srgbClr val="FB5B53"/>
                </a:solidFill>
                <a:latin typeface="UTM Cookies" panose="02040603050506020204" pitchFamily="18" charset="0"/>
              </a:rPr>
              <a:t>EM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FB5B53"/>
              </a:solidFill>
              <a:effectLst/>
              <a:uLnTx/>
              <a:uFillTx/>
              <a:latin typeface="UTM Cookies" panose="02040603050506020204" pitchFamily="18" charset="0"/>
              <a:sym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1EF6DE71-BBCF-6A4D-BC60-A38481D84B4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53" t="1466"/>
          <a:stretch/>
        </p:blipFill>
        <p:spPr>
          <a:xfrm>
            <a:off x="2078030" y="434111"/>
            <a:ext cx="4284395" cy="4275277"/>
          </a:xfrm>
          <a:prstGeom prst="ellipse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27643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680603" y="0"/>
            <a:ext cx="2166292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â"/>
              </a:rPr>
              <a:t>LUYỆN ĐỌC LẠI </a:t>
            </a:r>
            <a:endParaRPr lang="en-US" sz="1800" b="1" dirty="0">
              <a:solidFill>
                <a:srgbClr val="17479D"/>
              </a:solidFill>
              <a:latin typeface="â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98295" y="30045"/>
            <a:ext cx="582308" cy="52517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890903" y="390669"/>
            <a:ext cx="3000941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000" b="1" dirty="0">
                <a:solidFill>
                  <a:schemeClr val="accent1">
                    <a:lumMod val="50000"/>
                  </a:schemeClr>
                </a:solidFill>
                <a:latin typeface="â"/>
              </a:rPr>
              <a:t>Giọt nước và biển lớn</a:t>
            </a:r>
            <a:endParaRPr lang="en-US" sz="2000" b="1" dirty="0">
              <a:solidFill>
                <a:schemeClr val="accent1">
                  <a:lumMod val="50000"/>
                </a:schemeClr>
              </a:solidFill>
              <a:latin typeface="â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85677315-3545-084B-8F56-9465E3ECC6EC}"/>
              </a:ext>
            </a:extLst>
          </p:cNvPr>
          <p:cNvSpPr txBox="1"/>
          <p:nvPr/>
        </p:nvSpPr>
        <p:spPr>
          <a:xfrm>
            <a:off x="506936" y="876533"/>
            <a:ext cx="2874929" cy="3772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â"/>
              </a:rPr>
              <a:t>Tí ta tí tách 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â"/>
              </a:rPr>
              <a:t>Từng giọt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â"/>
              </a:rPr>
              <a:t>Từng giọt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â"/>
              </a:rPr>
              <a:t>Mưa rơi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â"/>
              </a:rPr>
              <a:t>Rơi rơi.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â"/>
              </a:rPr>
              <a:t>Góp lại bao ngày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â"/>
              </a:rPr>
              <a:t>Thành dòng suối nhỏ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â"/>
              </a:rPr>
              <a:t>Lượn trên bãi cỏ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â"/>
              </a:rPr>
              <a:t>Chảy xuống chân đồi.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DF41B8AE-1B47-A84A-9615-2BF7E9D9F302}"/>
              </a:ext>
            </a:extLst>
          </p:cNvPr>
          <p:cNvSpPr txBox="1"/>
          <p:nvPr/>
        </p:nvSpPr>
        <p:spPr>
          <a:xfrm>
            <a:off x="3654382" y="876533"/>
            <a:ext cx="3000941" cy="1695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â"/>
              </a:rPr>
              <a:t>Suối gặp bạn rồi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â"/>
              </a:rPr>
              <a:t>Góp thành sông lớn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â"/>
              </a:rPr>
              <a:t>Sông đi ra biển 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â"/>
              </a:rPr>
              <a:t>Biển thành mênh mông.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5D3789F9-9BEE-C747-8936-3209C04E1D74}"/>
              </a:ext>
            </a:extLst>
          </p:cNvPr>
          <p:cNvSpPr txBox="1"/>
          <p:nvPr/>
        </p:nvSpPr>
        <p:spPr>
          <a:xfrm>
            <a:off x="3654382" y="2992470"/>
            <a:ext cx="2784124" cy="1695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â"/>
              </a:rPr>
              <a:t>Biển ơi, có biết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â"/>
              </a:rPr>
              <a:t>Biển lớn vô cùng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â"/>
              </a:rPr>
              <a:t>Từng giọt nước trong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â"/>
              </a:rPr>
              <a:t>Làm nên biển đấy!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6E8BFE28-0013-CA49-8616-37F1546FD267}"/>
              </a:ext>
            </a:extLst>
          </p:cNvPr>
          <p:cNvSpPr txBox="1"/>
          <p:nvPr/>
        </p:nvSpPr>
        <p:spPr>
          <a:xfrm>
            <a:off x="4779388" y="4715123"/>
            <a:ext cx="14494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1600" dirty="0">
                <a:latin typeface="â"/>
              </a:rPr>
              <a:t>(Nguyễn Bao)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EAAB824C-D2DA-E04F-ABA5-676C337765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03" y="981610"/>
            <a:ext cx="304770" cy="28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4570C6E5-4593-A849-800D-2EE27B9CDC49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70" y="3055730"/>
            <a:ext cx="288000" cy="28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FFCA7716-A319-184E-BD9F-B2F9EB0649A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373" y="981610"/>
            <a:ext cx="288000" cy="28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9B6ADF9E-51D3-C448-A7F3-44F8994A8E7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76143" y="2797740"/>
            <a:ext cx="660400" cy="8509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39616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B600F577-F819-4602-BCEB-985221633540}"/>
              </a:ext>
            </a:extLst>
          </p:cNvPr>
          <p:cNvSpPr txBox="1"/>
          <p:nvPr/>
        </p:nvSpPr>
        <p:spPr>
          <a:xfrm>
            <a:off x="366889" y="1803478"/>
            <a:ext cx="6119826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kumimoji="0" lang="vi-VN" sz="15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sym typeface="Arial"/>
              </a:rPr>
              <a:t>1. </a:t>
            </a:r>
            <a:r>
              <a:rPr lang="vi-VN" sz="1500" dirty="0">
                <a:latin typeface="+mn-lt"/>
              </a:rPr>
              <a:t>Mỗi từ dưới đây tả sự vật nào trong bài thơ?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090CBE52-488B-43ED-B921-C6338D91C5E2}"/>
              </a:ext>
            </a:extLst>
          </p:cNvPr>
          <p:cNvSpPr txBox="1"/>
          <p:nvPr/>
        </p:nvSpPr>
        <p:spPr>
          <a:xfrm>
            <a:off x="1688168" y="491298"/>
            <a:ext cx="569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Cookies" panose="02040603050506020204" pitchFamily="18" charset="0"/>
                <a:cs typeface="Arial"/>
                <a:sym typeface="Arial"/>
              </a:rPr>
              <a:t>LUYỆN TẬP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Cookies" panose="02040603050506020204" pitchFamily="18" charset="0"/>
              <a:cs typeface="Arial"/>
              <a:sym typeface="Arial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8B1F3BAF-7812-3544-BA60-6FA7B59F990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3000"/>
                    </a14:imgEffect>
                  </a14:imgLayer>
                </a14:imgProps>
              </a:ext>
            </a:extLst>
          </a:blip>
          <a:srcRect l="17242" r="17240" b="931"/>
          <a:stretch/>
        </p:blipFill>
        <p:spPr>
          <a:xfrm>
            <a:off x="367428" y="434709"/>
            <a:ext cx="1286591" cy="1191845"/>
          </a:xfrm>
          <a:prstGeom prst="ellipse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2D7336E8-80EA-4C4A-98AE-EA408BD6B5DC}"/>
              </a:ext>
            </a:extLst>
          </p:cNvPr>
          <p:cNvGrpSpPr/>
          <p:nvPr/>
        </p:nvGrpSpPr>
        <p:grpSpPr>
          <a:xfrm>
            <a:off x="942297" y="2530104"/>
            <a:ext cx="964355" cy="964355"/>
            <a:chOff x="942297" y="2492397"/>
            <a:chExt cx="964355" cy="964355"/>
          </a:xfrm>
        </p:grpSpPr>
        <p:sp>
          <p:nvSpPr>
            <p:cNvPr id="6" name="Teardrop 5">
              <a:extLst>
                <a:ext uri="{FF2B5EF4-FFF2-40B4-BE49-F238E27FC236}">
                  <a16:creationId xmlns="" xmlns:a16="http://schemas.microsoft.com/office/drawing/2014/main" id="{4E38D28B-E89C-FF42-837C-D2F0746FF6F6}"/>
                </a:ext>
              </a:extLst>
            </p:cNvPr>
            <p:cNvSpPr/>
            <p:nvPr/>
          </p:nvSpPr>
          <p:spPr>
            <a:xfrm rot="19002460">
              <a:off x="942297" y="2492397"/>
              <a:ext cx="964355" cy="964355"/>
            </a:xfrm>
            <a:prstGeom prst="teardrop">
              <a:avLst/>
            </a:prstGeom>
            <a:solidFill>
              <a:schemeClr val="accent4">
                <a:lumMod val="9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1200"/>
            </a:p>
          </p:txBody>
        </p:sp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F6C1F83B-44BD-9049-8BDB-00EE0BB2AB21}"/>
                </a:ext>
              </a:extLst>
            </p:cNvPr>
            <p:cNvSpPr txBox="1"/>
            <p:nvPr/>
          </p:nvSpPr>
          <p:spPr>
            <a:xfrm>
              <a:off x="1118140" y="2743740"/>
              <a:ext cx="61266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x-none" sz="2000" dirty="0">
                  <a:latin typeface="+mn-lt"/>
                </a:rPr>
                <a:t>nhỏ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2B465FDB-8AFE-1C4A-B79D-650386D46525}"/>
              </a:ext>
            </a:extLst>
          </p:cNvPr>
          <p:cNvGrpSpPr/>
          <p:nvPr/>
        </p:nvGrpSpPr>
        <p:grpSpPr>
          <a:xfrm>
            <a:off x="2757626" y="2530102"/>
            <a:ext cx="964355" cy="964355"/>
            <a:chOff x="942297" y="2492397"/>
            <a:chExt cx="964355" cy="964355"/>
          </a:xfrm>
        </p:grpSpPr>
        <p:sp>
          <p:nvSpPr>
            <p:cNvPr id="16" name="Teardrop 15">
              <a:extLst>
                <a:ext uri="{FF2B5EF4-FFF2-40B4-BE49-F238E27FC236}">
                  <a16:creationId xmlns="" xmlns:a16="http://schemas.microsoft.com/office/drawing/2014/main" id="{90CF8F3A-D269-4D46-8CF2-DFD1E9CD496E}"/>
                </a:ext>
              </a:extLst>
            </p:cNvPr>
            <p:cNvSpPr/>
            <p:nvPr/>
          </p:nvSpPr>
          <p:spPr>
            <a:xfrm rot="19002460">
              <a:off x="942297" y="2492397"/>
              <a:ext cx="964355" cy="964355"/>
            </a:xfrm>
            <a:prstGeom prst="teardrop">
              <a:avLst/>
            </a:prstGeom>
            <a:solidFill>
              <a:schemeClr val="accent4">
                <a:lumMod val="9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1200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F914A416-4242-FE4D-86DF-65A3F79659A0}"/>
                </a:ext>
              </a:extLst>
            </p:cNvPr>
            <p:cNvSpPr txBox="1"/>
            <p:nvPr/>
          </p:nvSpPr>
          <p:spPr>
            <a:xfrm>
              <a:off x="1143787" y="2743740"/>
              <a:ext cx="56137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x-none" sz="2000" dirty="0">
                  <a:latin typeface="+mn-lt"/>
                </a:rPr>
                <a:t>lớn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CE3AE484-1BFF-A54B-9067-FD8386DCE5C1}"/>
              </a:ext>
            </a:extLst>
          </p:cNvPr>
          <p:cNvGrpSpPr/>
          <p:nvPr/>
        </p:nvGrpSpPr>
        <p:grpSpPr>
          <a:xfrm>
            <a:off x="4572956" y="2559185"/>
            <a:ext cx="964355" cy="964355"/>
            <a:chOff x="942297" y="2492397"/>
            <a:chExt cx="964355" cy="964355"/>
          </a:xfrm>
        </p:grpSpPr>
        <p:sp>
          <p:nvSpPr>
            <p:cNvPr id="20" name="Teardrop 19">
              <a:extLst>
                <a:ext uri="{FF2B5EF4-FFF2-40B4-BE49-F238E27FC236}">
                  <a16:creationId xmlns="" xmlns:a16="http://schemas.microsoft.com/office/drawing/2014/main" id="{834EEA23-86A5-5C45-85D1-C46B5497A878}"/>
                </a:ext>
              </a:extLst>
            </p:cNvPr>
            <p:cNvSpPr/>
            <p:nvPr/>
          </p:nvSpPr>
          <p:spPr>
            <a:xfrm rot="19002460">
              <a:off x="942297" y="2492397"/>
              <a:ext cx="964355" cy="964355"/>
            </a:xfrm>
            <a:prstGeom prst="teardrop">
              <a:avLst/>
            </a:prstGeom>
            <a:solidFill>
              <a:schemeClr val="accent4">
                <a:lumMod val="9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1200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CD01F783-8C94-C544-B99C-20B925A47E9E}"/>
                </a:ext>
              </a:extLst>
            </p:cNvPr>
            <p:cNvSpPr txBox="1"/>
            <p:nvPr/>
          </p:nvSpPr>
          <p:spPr>
            <a:xfrm>
              <a:off x="1049247" y="2640043"/>
              <a:ext cx="82586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>
                  <a:latin typeface="+mn-lt"/>
                </a:rPr>
                <a:t>m</a:t>
              </a:r>
              <a:r>
                <a:rPr lang="x-none" sz="1800" dirty="0">
                  <a:latin typeface="+mn-lt"/>
                </a:rPr>
                <a:t>ênh </a:t>
              </a:r>
            </a:p>
            <a:p>
              <a:pPr algn="ctr"/>
              <a:r>
                <a:rPr lang="x-none" sz="1800" dirty="0">
                  <a:latin typeface="+mn-lt"/>
                </a:rPr>
                <a:t>mông</a:t>
              </a:r>
            </a:p>
          </p:txBody>
        </p:sp>
      </p:grpSp>
      <p:sp>
        <p:nvSpPr>
          <p:cNvPr id="22" name="Rounded Rectangle 21">
            <a:extLst>
              <a:ext uri="{FF2B5EF4-FFF2-40B4-BE49-F238E27FC236}">
                <a16:creationId xmlns="" xmlns:a16="http://schemas.microsoft.com/office/drawing/2014/main" id="{FCAA24D0-8968-7647-A584-E07AEF505ABA}"/>
              </a:ext>
            </a:extLst>
          </p:cNvPr>
          <p:cNvSpPr/>
          <p:nvPr/>
        </p:nvSpPr>
        <p:spPr>
          <a:xfrm>
            <a:off x="940511" y="3720303"/>
            <a:ext cx="1003364" cy="345824"/>
          </a:xfrm>
          <a:prstGeom prst="roundRect">
            <a:avLst/>
          </a:prstGeom>
          <a:solidFill>
            <a:schemeClr val="accent2"/>
          </a:solidFill>
          <a:ln w="28575">
            <a:solidFill>
              <a:schemeClr val="tx2">
                <a:lumMod val="20000"/>
                <a:lumOff val="80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1800" b="1" dirty="0">
                <a:solidFill>
                  <a:srgbClr val="FF0000"/>
                </a:solidFill>
              </a:rPr>
              <a:t>suối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="" xmlns:a16="http://schemas.microsoft.com/office/drawing/2014/main" id="{0C5F7D34-30FF-3643-BC95-EB686E076932}"/>
              </a:ext>
            </a:extLst>
          </p:cNvPr>
          <p:cNvSpPr/>
          <p:nvPr/>
        </p:nvSpPr>
        <p:spPr>
          <a:xfrm>
            <a:off x="2791348" y="3720303"/>
            <a:ext cx="1003364" cy="345824"/>
          </a:xfrm>
          <a:prstGeom prst="roundRect">
            <a:avLst/>
          </a:prstGeom>
          <a:solidFill>
            <a:schemeClr val="accent2"/>
          </a:solidFill>
          <a:ln w="28575">
            <a:solidFill>
              <a:srgbClr val="B7D574"/>
            </a:solidFill>
          </a:ln>
          <a:effectLst>
            <a:glow rad="63500">
              <a:srgbClr val="92D05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1800" b="1" dirty="0">
                <a:solidFill>
                  <a:srgbClr val="FF0000"/>
                </a:solidFill>
              </a:rPr>
              <a:t>sông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="" xmlns:a16="http://schemas.microsoft.com/office/drawing/2014/main" id="{EBFB41FE-A86C-D948-ADC8-AE3D41D8AA6F}"/>
              </a:ext>
            </a:extLst>
          </p:cNvPr>
          <p:cNvSpPr/>
          <p:nvPr/>
        </p:nvSpPr>
        <p:spPr>
          <a:xfrm>
            <a:off x="4591158" y="3720303"/>
            <a:ext cx="1003364" cy="345824"/>
          </a:xfrm>
          <a:prstGeom prst="roundRect">
            <a:avLst/>
          </a:prstGeom>
          <a:solidFill>
            <a:schemeClr val="accent2"/>
          </a:solidFill>
          <a:ln w="28575">
            <a:solidFill>
              <a:schemeClr val="bg2">
                <a:lumMod val="75000"/>
              </a:schemeClr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1800" b="1" dirty="0">
                <a:solidFill>
                  <a:srgbClr val="FF0000"/>
                </a:solidFill>
              </a:rPr>
              <a:t>biển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60864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2" grpId="0" animBg="1"/>
      <p:bldP spid="23" grpId="0" animBg="1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D03148D4-C5A1-3542-B1CF-16A6ECF62F21}"/>
              </a:ext>
            </a:extLst>
          </p:cNvPr>
          <p:cNvSpPr txBox="1"/>
          <p:nvPr/>
        </p:nvSpPr>
        <p:spPr>
          <a:xfrm>
            <a:off x="461157" y="448650"/>
            <a:ext cx="6119826" cy="453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kumimoji="0" lang="vi-VN" sz="1800" b="1" i="0" u="none" strike="noStrike" kern="0" cap="none" spc="0" normalizeH="0" baseline="0" noProof="0" dirty="0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+mn-lt"/>
                <a:sym typeface="Arial"/>
              </a:rPr>
              <a:t>2.</a:t>
            </a:r>
            <a:r>
              <a:rPr kumimoji="0" lang="vi-VN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Arial"/>
              </a:rPr>
              <a:t> </a:t>
            </a:r>
            <a:r>
              <a:rPr lang="vi-VN" sz="1800" dirty="0">
                <a:latin typeface="+mn-lt"/>
              </a:rPr>
              <a:t>Đóng vai biển, em hãy nói lời cảm ơn giọt nước.</a:t>
            </a:r>
          </a:p>
        </p:txBody>
      </p:sp>
      <p:pic>
        <p:nvPicPr>
          <p:cNvPr id="3" name="Picture 2" descr="Ocean surface wave seamless underwater cartoon Vector Image">
            <a:extLst>
              <a:ext uri="{FF2B5EF4-FFF2-40B4-BE49-F238E27FC236}">
                <a16:creationId xmlns="" xmlns:a16="http://schemas.microsoft.com/office/drawing/2014/main" id="{7585A9B7-77B7-1342-B742-45AAFD1839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8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1623" b="11646"/>
          <a:stretch/>
        </p:blipFill>
        <p:spPr bwMode="auto">
          <a:xfrm>
            <a:off x="235670" y="2149310"/>
            <a:ext cx="6429082" cy="2752627"/>
          </a:xfrm>
          <a:prstGeom prst="round2SameRect">
            <a:avLst>
              <a:gd name="adj1" fmla="val 0"/>
              <a:gd name="adj2" fmla="val 29377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ular Callout 3">
            <a:extLst>
              <a:ext uri="{FF2B5EF4-FFF2-40B4-BE49-F238E27FC236}">
                <a16:creationId xmlns="" xmlns:a16="http://schemas.microsoft.com/office/drawing/2014/main" id="{37351F7E-5CA0-4B40-BEAE-7F24A3E368AE}"/>
              </a:ext>
            </a:extLst>
          </p:cNvPr>
          <p:cNvSpPr/>
          <p:nvPr/>
        </p:nvSpPr>
        <p:spPr>
          <a:xfrm>
            <a:off x="2743199" y="1272189"/>
            <a:ext cx="2507531" cy="745574"/>
          </a:xfrm>
          <a:prstGeom prst="wedgeRoundRectCallout">
            <a:avLst/>
          </a:prstGeom>
          <a:solidFill>
            <a:schemeClr val="accent2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x-none" sz="1800" dirty="0">
                <a:solidFill>
                  <a:srgbClr val="000000"/>
                </a:solidFill>
              </a:rPr>
              <a:t>Cảm ơn cậu nhé!....</a:t>
            </a:r>
          </a:p>
        </p:txBody>
      </p:sp>
    </p:spTree>
    <p:extLst>
      <p:ext uri="{BB962C8B-B14F-4D97-AF65-F5344CB8AC3E}">
        <p14:creationId xmlns:p14="http://schemas.microsoft.com/office/powerpoint/2010/main" val="3876770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D03148D4-C5A1-3542-B1CF-16A6ECF62F21}"/>
              </a:ext>
            </a:extLst>
          </p:cNvPr>
          <p:cNvSpPr txBox="1"/>
          <p:nvPr/>
        </p:nvSpPr>
        <p:spPr>
          <a:xfrm>
            <a:off x="1683396" y="900714"/>
            <a:ext cx="611982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b="1" dirty="0" smtClean="0">
                <a:solidFill>
                  <a:srgbClr val="FC7D77">
                    <a:lumMod val="75000"/>
                  </a:srgbClr>
                </a:solidFill>
                <a:latin typeface="HP001 4 hàng" panose="020B0603050302020204" pitchFamily="34" charset="-93"/>
              </a:rPr>
              <a:t>Hẹn gặp lại các con!</a:t>
            </a:r>
            <a:endParaRPr lang="vi-VN" sz="2800" dirty="0">
              <a:latin typeface="HP001 4 hàng" panose="020B0603050302020204" pitchFamily="34" charset="-93"/>
            </a:endParaRPr>
          </a:p>
        </p:txBody>
      </p:sp>
      <p:pic>
        <p:nvPicPr>
          <p:cNvPr id="3" name="Picture 2" descr="Ocean surface wave seamless underwater cartoon Vector Image">
            <a:extLst>
              <a:ext uri="{FF2B5EF4-FFF2-40B4-BE49-F238E27FC236}">
                <a16:creationId xmlns="" xmlns:a16="http://schemas.microsoft.com/office/drawing/2014/main" id="{7585A9B7-77B7-1342-B742-45AAFD1839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8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1623" b="11646"/>
          <a:stretch/>
        </p:blipFill>
        <p:spPr bwMode="auto">
          <a:xfrm>
            <a:off x="235670" y="2149310"/>
            <a:ext cx="6429082" cy="2752627"/>
          </a:xfrm>
          <a:prstGeom prst="round2SameRect">
            <a:avLst>
              <a:gd name="adj1" fmla="val 0"/>
              <a:gd name="adj2" fmla="val 29377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4625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385643" y="578414"/>
            <a:ext cx="1623075" cy="758402"/>
            <a:chOff x="359915" y="617893"/>
            <a:chExt cx="1623075" cy="758402"/>
          </a:xfrm>
        </p:grpSpPr>
        <p:sp>
          <p:nvSpPr>
            <p:cNvPr id="3" name="TextBox 2">
              <a:extLst>
                <a:ext uri="{FF2B5EF4-FFF2-40B4-BE49-F238E27FC236}">
                  <a16:creationId xmlns=""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</a:t>
              </a:r>
              <a:r>
                <a:rPr lang="en-US" sz="18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 </a:t>
              </a:r>
              <a:r>
                <a:rPr lang="en-US" sz="40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5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59915" y="668409"/>
              <a:ext cx="16136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BÀI</a:t>
              </a:r>
              <a:r>
                <a:rPr lang="en-US" sz="18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 </a:t>
              </a:r>
              <a:r>
                <a:rPr lang="en-US" sz="40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5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A5FE461F-E49E-4C41-98B4-152CC73E746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3665" y="1371656"/>
            <a:ext cx="695814" cy="36671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B600F577-F819-4602-BCEB-985221633540}"/>
              </a:ext>
            </a:extLst>
          </p:cNvPr>
          <p:cNvSpPr txBox="1"/>
          <p:nvPr/>
        </p:nvSpPr>
        <p:spPr>
          <a:xfrm>
            <a:off x="1452940" y="1408374"/>
            <a:ext cx="557241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1500" dirty="0">
                <a:latin typeface="+mj-lt"/>
              </a:rPr>
              <a:t>Theo em, nước mưa rơi xuống sẽ đi đâu? 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7B5B728C-6E08-431C-95CB-497657ACF5B5}"/>
              </a:ext>
            </a:extLst>
          </p:cNvPr>
          <p:cNvSpPr txBox="1"/>
          <p:nvPr/>
        </p:nvSpPr>
        <p:spPr>
          <a:xfrm>
            <a:off x="1492573" y="506856"/>
            <a:ext cx="53654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GIỌT NƯỚC VÀ BIỂN LỚN</a:t>
            </a:r>
            <a:endParaRPr lang="en-US" sz="3200" dirty="0">
              <a:solidFill>
                <a:schemeClr val="accent2"/>
              </a:solidFill>
              <a:latin typeface="+mj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F687DF9C-162B-224B-976E-3EB4697257A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6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3805"/>
          <a:stretch/>
        </p:blipFill>
        <p:spPr>
          <a:xfrm>
            <a:off x="239172" y="1731539"/>
            <a:ext cx="6387871" cy="3179826"/>
          </a:xfrm>
          <a:prstGeom prst="round2SameRect">
            <a:avLst>
              <a:gd name="adj1" fmla="val 0"/>
              <a:gd name="adj2" fmla="val 29971"/>
            </a:avLst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17567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680603" y="0"/>
            <a:ext cx="1281038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 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98295" y="30045"/>
            <a:ext cx="582308" cy="52517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890903" y="305826"/>
            <a:ext cx="3000941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0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Giọt nước và biển lớn</a:t>
            </a:r>
            <a:endParaRPr lang="en-US" sz="20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85677315-3545-084B-8F56-9465E3ECC6EC}"/>
              </a:ext>
            </a:extLst>
          </p:cNvPr>
          <p:cNvSpPr txBox="1"/>
          <p:nvPr/>
        </p:nvSpPr>
        <p:spPr>
          <a:xfrm>
            <a:off x="506936" y="876533"/>
            <a:ext cx="2874929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1800" dirty="0">
                <a:solidFill>
                  <a:srgbClr val="080808"/>
                </a:solidFill>
                <a:latin typeface="+mj-lt"/>
              </a:rPr>
              <a:t>Tí ta tí tách 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Từng giọt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Từng giọt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solidFill>
                  <a:srgbClr val="FF0000"/>
                </a:solidFill>
                <a:latin typeface="+mj-lt"/>
              </a:rPr>
              <a:t>Mưa </a:t>
            </a:r>
            <a:r>
              <a:rPr lang="vi-VN" sz="1800" dirty="0" smtClean="0">
                <a:solidFill>
                  <a:srgbClr val="FF0000"/>
                </a:solidFill>
                <a:latin typeface="+mj-lt"/>
              </a:rPr>
              <a:t>rơi</a:t>
            </a:r>
            <a:endParaRPr lang="vi-VN" sz="1800" dirty="0">
              <a:solidFill>
                <a:srgbClr val="FF0000"/>
              </a:solidFill>
              <a:latin typeface="+mj-lt"/>
            </a:endParaRP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Rơi rơi.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Góp lại bao ngày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Thành </a:t>
            </a:r>
            <a:r>
              <a:rPr lang="vi-VN" sz="1800" dirty="0">
                <a:solidFill>
                  <a:srgbClr val="FF0000"/>
                </a:solidFill>
                <a:latin typeface="+mj-lt"/>
              </a:rPr>
              <a:t>dòng suối </a:t>
            </a:r>
            <a:r>
              <a:rPr lang="vi-VN" sz="1800" dirty="0">
                <a:latin typeface="+mj-lt"/>
              </a:rPr>
              <a:t>nhỏ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Lượn trên bãi cỏ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solidFill>
                  <a:srgbClr val="FF0000"/>
                </a:solidFill>
                <a:latin typeface="+mj-lt"/>
              </a:rPr>
              <a:t>Chảy xuống </a:t>
            </a:r>
            <a:r>
              <a:rPr lang="vi-VN" sz="1800" dirty="0">
                <a:latin typeface="+mj-lt"/>
              </a:rPr>
              <a:t>chân đồi.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DF41B8AE-1B47-A84A-9615-2BF7E9D9F302}"/>
              </a:ext>
            </a:extLst>
          </p:cNvPr>
          <p:cNvSpPr txBox="1"/>
          <p:nvPr/>
        </p:nvSpPr>
        <p:spPr>
          <a:xfrm>
            <a:off x="3654382" y="876533"/>
            <a:ext cx="3000941" cy="1695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Suối gặp bạn rồi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Góp thành sông lớn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Sông đi ra biển 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Biển thành mênh mông.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5D3789F9-9BEE-C747-8936-3209C04E1D74}"/>
              </a:ext>
            </a:extLst>
          </p:cNvPr>
          <p:cNvSpPr txBox="1"/>
          <p:nvPr/>
        </p:nvSpPr>
        <p:spPr>
          <a:xfrm>
            <a:off x="3654382" y="2992470"/>
            <a:ext cx="27841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Biển ơi, có biết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Biển lớn vô cùng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Từng giọt nước trong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solidFill>
                  <a:srgbClr val="FF0000"/>
                </a:solidFill>
                <a:latin typeface="+mj-lt"/>
              </a:rPr>
              <a:t>Làm nên </a:t>
            </a:r>
            <a:r>
              <a:rPr lang="vi-VN" sz="1800" dirty="0">
                <a:latin typeface="+mj-lt"/>
              </a:rPr>
              <a:t>biển đấy!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6E8BFE28-0013-CA49-8616-37F1546FD267}"/>
              </a:ext>
            </a:extLst>
          </p:cNvPr>
          <p:cNvSpPr txBox="1"/>
          <p:nvPr/>
        </p:nvSpPr>
        <p:spPr>
          <a:xfrm>
            <a:off x="4779388" y="4715123"/>
            <a:ext cx="14494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1600" dirty="0">
                <a:latin typeface="+mj-lt"/>
              </a:rPr>
              <a:t>(Nguyễn Bao)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18793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1287375" y="326588"/>
            <a:ext cx="81358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+mn-lt"/>
              </a:rPr>
              <a:t>ĐỌC</a:t>
            </a:r>
            <a:endParaRPr lang="en-US" sz="1800" b="1" dirty="0">
              <a:solidFill>
                <a:srgbClr val="17479D"/>
              </a:solidFill>
              <a:latin typeface="+mn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705067" y="356633"/>
            <a:ext cx="582308" cy="52517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815359" y="832163"/>
            <a:ext cx="5365827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Ngắt nghỉ đoạn thơ</a:t>
            </a:r>
            <a:endParaRPr lang="en-US" sz="1800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8E52BE51-D649-4526-9277-FF3ADEE969EC}"/>
              </a:ext>
            </a:extLst>
          </p:cNvPr>
          <p:cNvSpPr/>
          <p:nvPr/>
        </p:nvSpPr>
        <p:spPr>
          <a:xfrm>
            <a:off x="2080913" y="1485934"/>
            <a:ext cx="1908531" cy="27838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2400" dirty="0">
                <a:latin typeface="+mn-lt"/>
              </a:rPr>
              <a:t>Tí ta tí tách </a:t>
            </a:r>
          </a:p>
          <a:p>
            <a:pPr marL="44450" algn="just">
              <a:lnSpc>
                <a:spcPct val="150000"/>
              </a:lnSpc>
            </a:pPr>
            <a:r>
              <a:rPr lang="vi-VN" sz="2400" dirty="0">
                <a:latin typeface="+mn-lt"/>
              </a:rPr>
              <a:t>Từng giọt</a:t>
            </a:r>
          </a:p>
          <a:p>
            <a:pPr marL="44450" algn="just">
              <a:lnSpc>
                <a:spcPct val="150000"/>
              </a:lnSpc>
            </a:pPr>
            <a:r>
              <a:rPr lang="vi-VN" sz="2400" dirty="0">
                <a:latin typeface="+mn-lt"/>
              </a:rPr>
              <a:t>Từng giọt</a:t>
            </a:r>
          </a:p>
          <a:p>
            <a:pPr marL="44450" algn="just">
              <a:lnSpc>
                <a:spcPct val="150000"/>
              </a:lnSpc>
            </a:pPr>
            <a:r>
              <a:rPr lang="vi-VN" sz="2400" dirty="0">
                <a:latin typeface="+mn-lt"/>
              </a:rPr>
              <a:t>Mưa rơi</a:t>
            </a:r>
          </a:p>
          <a:p>
            <a:pPr marL="44450" algn="just">
              <a:lnSpc>
                <a:spcPct val="150000"/>
              </a:lnSpc>
            </a:pPr>
            <a:r>
              <a:rPr lang="vi-VN" sz="2400" dirty="0">
                <a:latin typeface="+mn-lt"/>
              </a:rPr>
              <a:t>Rơi rơi.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DB68DD48-9047-4C0E-873F-F9EFE47EFA41}"/>
              </a:ext>
            </a:extLst>
          </p:cNvPr>
          <p:cNvCxnSpPr/>
          <p:nvPr/>
        </p:nvCxnSpPr>
        <p:spPr>
          <a:xfrm flipH="1">
            <a:off x="2794048" y="1657919"/>
            <a:ext cx="103849" cy="353729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D24CFEEF-212F-42B3-BBBF-4D440F828404}"/>
              </a:ext>
            </a:extLst>
          </p:cNvPr>
          <p:cNvCxnSpPr/>
          <p:nvPr/>
        </p:nvCxnSpPr>
        <p:spPr>
          <a:xfrm flipH="1">
            <a:off x="3563451" y="2760225"/>
            <a:ext cx="103849" cy="353729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="" xmlns:a16="http://schemas.microsoft.com/office/drawing/2014/main" id="{CE5EBDDA-DD2C-4A8F-B8C1-CA4801437ACA}"/>
              </a:ext>
            </a:extLst>
          </p:cNvPr>
          <p:cNvCxnSpPr/>
          <p:nvPr/>
        </p:nvCxnSpPr>
        <p:spPr>
          <a:xfrm flipH="1">
            <a:off x="3667300" y="2206632"/>
            <a:ext cx="103849" cy="353729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D34DDAAC-18E1-413F-B350-330F0AF8449A}"/>
              </a:ext>
            </a:extLst>
          </p:cNvPr>
          <p:cNvCxnSpPr/>
          <p:nvPr/>
        </p:nvCxnSpPr>
        <p:spPr>
          <a:xfrm flipH="1">
            <a:off x="3854749" y="1657919"/>
            <a:ext cx="103849" cy="353729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00759FBC-20E1-7046-AEBE-04A4927D0159}"/>
              </a:ext>
            </a:extLst>
          </p:cNvPr>
          <p:cNvGrpSpPr/>
          <p:nvPr/>
        </p:nvGrpSpPr>
        <p:grpSpPr>
          <a:xfrm>
            <a:off x="3205710" y="3839557"/>
            <a:ext cx="141062" cy="353729"/>
            <a:chOff x="8719213" y="2921749"/>
            <a:chExt cx="141062" cy="353729"/>
          </a:xfrm>
        </p:grpSpPr>
        <p:cxnSp>
          <p:nvCxnSpPr>
            <p:cNvPr id="21" name="Straight Connector 20">
              <a:extLst>
                <a:ext uri="{FF2B5EF4-FFF2-40B4-BE49-F238E27FC236}">
                  <a16:creationId xmlns="" xmlns:a16="http://schemas.microsoft.com/office/drawing/2014/main" id="{44C9B04D-77F6-4ABC-A7F4-7426302A4626}"/>
                </a:ext>
              </a:extLst>
            </p:cNvPr>
            <p:cNvCxnSpPr/>
            <p:nvPr/>
          </p:nvCxnSpPr>
          <p:spPr>
            <a:xfrm flipH="1">
              <a:off x="8756426" y="2921749"/>
              <a:ext cx="103849" cy="353729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="" xmlns:a16="http://schemas.microsoft.com/office/drawing/2014/main" id="{403CBC27-4077-460A-A843-2A2D268BAADA}"/>
                </a:ext>
              </a:extLst>
            </p:cNvPr>
            <p:cNvCxnSpPr/>
            <p:nvPr/>
          </p:nvCxnSpPr>
          <p:spPr>
            <a:xfrm flipH="1">
              <a:off x="8719213" y="2921749"/>
              <a:ext cx="103849" cy="353729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A1D073F0-0B74-9B41-B8DE-70DBAB9DC835}"/>
              </a:ext>
            </a:extLst>
          </p:cNvPr>
          <p:cNvCxnSpPr/>
          <p:nvPr/>
        </p:nvCxnSpPr>
        <p:spPr>
          <a:xfrm flipH="1">
            <a:off x="3391565" y="3280270"/>
            <a:ext cx="103849" cy="353729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B0BB926D-152C-6A46-98F7-3B1EB1FD344B}"/>
              </a:ext>
            </a:extLst>
          </p:cNvPr>
          <p:cNvCxnSpPr/>
          <p:nvPr/>
        </p:nvCxnSpPr>
        <p:spPr>
          <a:xfrm flipH="1">
            <a:off x="2682466" y="3860212"/>
            <a:ext cx="103849" cy="353729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647767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680603" y="0"/>
            <a:ext cx="1281038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+mj-lt"/>
              </a:rPr>
              <a:t>ĐỌC </a:t>
            </a:r>
            <a:endParaRPr lang="en-US" sz="1800" b="1" dirty="0">
              <a:solidFill>
                <a:srgbClr val="17479D"/>
              </a:solidFill>
              <a:latin typeface="+mj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98295" y="30045"/>
            <a:ext cx="582308" cy="52517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890903" y="305826"/>
            <a:ext cx="3000941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0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Giọt nước và biển lớn</a:t>
            </a:r>
            <a:endParaRPr lang="en-US" sz="20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E690EC3B-891B-417A-A712-D5F0015B33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03" y="981610"/>
            <a:ext cx="304770" cy="28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0CCAB96B-6FE5-4EDE-ABE3-7E5F314AEE00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70" y="3055730"/>
            <a:ext cx="288000" cy="28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4A4E56CF-13A6-4CFC-BDFF-C89478191F7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373" y="981610"/>
            <a:ext cx="288000" cy="288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85677315-3545-084B-8F56-9465E3ECC6EC}"/>
              </a:ext>
            </a:extLst>
          </p:cNvPr>
          <p:cNvSpPr txBox="1"/>
          <p:nvPr/>
        </p:nvSpPr>
        <p:spPr>
          <a:xfrm>
            <a:off x="506936" y="876533"/>
            <a:ext cx="2874929" cy="3772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Tí ta tí tách 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Từng giọt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Từng giọt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Mưa rơi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Rơi rơi.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Góp lại bao ngày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Thành dòng suối nhỏ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Lượn trên bãi cỏ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Chảy xuống chân đồi.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DF41B8AE-1B47-A84A-9615-2BF7E9D9F302}"/>
              </a:ext>
            </a:extLst>
          </p:cNvPr>
          <p:cNvSpPr txBox="1"/>
          <p:nvPr/>
        </p:nvSpPr>
        <p:spPr>
          <a:xfrm>
            <a:off x="3654382" y="876533"/>
            <a:ext cx="3000941" cy="1695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Suối gặp bạn rồi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Góp thành sông lớn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Sông đi ra biển 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Biển thành mênh mông.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5D3789F9-9BEE-C747-8936-3209C04E1D74}"/>
              </a:ext>
            </a:extLst>
          </p:cNvPr>
          <p:cNvSpPr txBox="1"/>
          <p:nvPr/>
        </p:nvSpPr>
        <p:spPr>
          <a:xfrm>
            <a:off x="3654382" y="2992470"/>
            <a:ext cx="2784124" cy="1695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Biển ơi, có biết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Biển lớn vô cùng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Từng giọt nước trong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Làm nên biển đấy!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6E8BFE28-0013-CA49-8616-37F1546FD267}"/>
              </a:ext>
            </a:extLst>
          </p:cNvPr>
          <p:cNvSpPr txBox="1"/>
          <p:nvPr/>
        </p:nvSpPr>
        <p:spPr>
          <a:xfrm>
            <a:off x="4779388" y="4715123"/>
            <a:ext cx="13532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(Nguyễn Bao)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6DD3ACB-E780-9E44-BF33-B643817CCB2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76143" y="2797740"/>
            <a:ext cx="660400" cy="8509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1338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1218102" y="460493"/>
            <a:ext cx="81358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+mn-lt"/>
              </a:rPr>
              <a:t>ĐỌC</a:t>
            </a:r>
            <a:endParaRPr lang="en-US" sz="1800" b="1" dirty="0">
              <a:solidFill>
                <a:srgbClr val="17479D"/>
              </a:solidFill>
              <a:latin typeface="+mn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490538"/>
            <a:ext cx="582308" cy="52517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746086" y="818801"/>
            <a:ext cx="536582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Từ ngữ</a:t>
            </a:r>
            <a:endParaRPr lang="en-US" sz="1800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2A05FE84-F3FF-423B-ADA4-6F77209D652D}"/>
              </a:ext>
            </a:extLst>
          </p:cNvPr>
          <p:cNvSpPr/>
          <p:nvPr/>
        </p:nvSpPr>
        <p:spPr>
          <a:xfrm>
            <a:off x="460226" y="1312830"/>
            <a:ext cx="599676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>
                <a:latin typeface="+mn-lt"/>
              </a:rPr>
              <a:t>     </a:t>
            </a:r>
            <a:r>
              <a:rPr lang="vi-VN" sz="1800" dirty="0">
                <a:latin typeface="+mn-lt"/>
                <a:cs typeface="Times New Roman" panose="02020603050405020304" pitchFamily="18" charset="0"/>
              </a:rPr>
              <a:t>lượn</a:t>
            </a:r>
            <a:endParaRPr lang="vi-VN" sz="1800" dirty="0">
              <a:latin typeface="+mn-lt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="" xmlns:a16="http://schemas.microsoft.com/office/drawing/2014/main" id="{2C8AD751-7B5F-4219-A003-AE328012CD5C}"/>
              </a:ext>
            </a:extLst>
          </p:cNvPr>
          <p:cNvSpPr/>
          <p:nvPr/>
        </p:nvSpPr>
        <p:spPr>
          <a:xfrm>
            <a:off x="550607" y="1450259"/>
            <a:ext cx="233916" cy="233916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3BCDD889-B037-48BC-924C-9A4CE9368C89}"/>
              </a:ext>
            </a:extLst>
          </p:cNvPr>
          <p:cNvSpPr txBox="1"/>
          <p:nvPr/>
        </p:nvSpPr>
        <p:spPr>
          <a:xfrm>
            <a:off x="1375029" y="1312830"/>
            <a:ext cx="436608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: uốn theo đường vòng.</a:t>
            </a:r>
          </a:p>
        </p:txBody>
      </p:sp>
      <p:pic>
        <p:nvPicPr>
          <p:cNvPr id="2" name="Picture 2" descr="Bộ ảnh sông Hương thơ mộng nhìn từ trên cao khi đi du lịch Huế">
            <a:extLst>
              <a:ext uri="{FF2B5EF4-FFF2-40B4-BE49-F238E27FC236}">
                <a16:creationId xmlns="" xmlns:a16="http://schemas.microsoft.com/office/drawing/2014/main" id="{14423E17-596A-DE40-902A-81A485456E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41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702" y="1915062"/>
            <a:ext cx="3690593" cy="2767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75883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/>
      <p:bldP spid="5" grpId="0" animBg="1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680603" y="0"/>
            <a:ext cx="1281038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+mn-lt"/>
              </a:rPr>
              <a:t>ĐỌC </a:t>
            </a:r>
            <a:endParaRPr lang="en-US" sz="1800" b="1" dirty="0">
              <a:solidFill>
                <a:srgbClr val="17479D"/>
              </a:solidFill>
              <a:latin typeface="+mn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98295" y="30045"/>
            <a:ext cx="582308" cy="52517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890903" y="305826"/>
            <a:ext cx="3000941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Giọt nước và biển lớn</a:t>
            </a:r>
            <a:endParaRPr lang="en-US" sz="20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E690EC3B-891B-417A-A712-D5F0015B33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03" y="981610"/>
            <a:ext cx="304770" cy="28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0CCAB96B-6FE5-4EDE-ABE3-7E5F314AEE00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70" y="3055730"/>
            <a:ext cx="288000" cy="28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4A4E56CF-13A6-4CFC-BDFF-C89478191F7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373" y="981610"/>
            <a:ext cx="288000" cy="288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85677315-3545-084B-8F56-9465E3ECC6EC}"/>
              </a:ext>
            </a:extLst>
          </p:cNvPr>
          <p:cNvSpPr txBox="1"/>
          <p:nvPr/>
        </p:nvSpPr>
        <p:spPr>
          <a:xfrm>
            <a:off x="506936" y="876533"/>
            <a:ext cx="2874929" cy="3772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n-lt"/>
              </a:rPr>
              <a:t>Tí ta tí tách 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n-lt"/>
              </a:rPr>
              <a:t>Từng giọt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n-lt"/>
              </a:rPr>
              <a:t>Từng giọt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n-lt"/>
              </a:rPr>
              <a:t>Mưa rơi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n-lt"/>
              </a:rPr>
              <a:t>Rơi rơi.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n-lt"/>
              </a:rPr>
              <a:t>Góp lại bao ngày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n-lt"/>
              </a:rPr>
              <a:t>Thành dòng suối nhỏ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n-lt"/>
              </a:rPr>
              <a:t>Lượn trên bãi cỏ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n-lt"/>
              </a:rPr>
              <a:t>Chảy xuống chân đồi.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DF41B8AE-1B47-A84A-9615-2BF7E9D9F302}"/>
              </a:ext>
            </a:extLst>
          </p:cNvPr>
          <p:cNvSpPr txBox="1"/>
          <p:nvPr/>
        </p:nvSpPr>
        <p:spPr>
          <a:xfrm>
            <a:off x="3654382" y="876533"/>
            <a:ext cx="3000941" cy="1695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n-lt"/>
              </a:rPr>
              <a:t>Suối gặp bạn rồi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n-lt"/>
              </a:rPr>
              <a:t>Góp thành sông lớn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n-lt"/>
              </a:rPr>
              <a:t>Sông đi ra biển 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n-lt"/>
              </a:rPr>
              <a:t>Biển thành mênh mông.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5D3789F9-9BEE-C747-8936-3209C04E1D74}"/>
              </a:ext>
            </a:extLst>
          </p:cNvPr>
          <p:cNvSpPr txBox="1"/>
          <p:nvPr/>
        </p:nvSpPr>
        <p:spPr>
          <a:xfrm>
            <a:off x="3654382" y="2992470"/>
            <a:ext cx="2784124" cy="1695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n-lt"/>
              </a:rPr>
              <a:t>Biển ơi, có biết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n-lt"/>
              </a:rPr>
              <a:t>Biển lớn vô cùng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n-lt"/>
              </a:rPr>
              <a:t>Từng giọt nước trong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n-lt"/>
              </a:rPr>
              <a:t>Làm nên biển đấy!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6E8BFE28-0013-CA49-8616-37F1546FD267}"/>
              </a:ext>
            </a:extLst>
          </p:cNvPr>
          <p:cNvSpPr txBox="1"/>
          <p:nvPr/>
        </p:nvSpPr>
        <p:spPr>
          <a:xfrm>
            <a:off x="4779388" y="4715123"/>
            <a:ext cx="14494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1600" dirty="0">
                <a:latin typeface="+mn-lt"/>
              </a:rPr>
              <a:t>(Nguyễn Bao)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6DD3ACB-E780-9E44-BF33-B643817CCB2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76143" y="2797740"/>
            <a:ext cx="660400" cy="8509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03375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B600F577-F819-4602-BCEB-985221633540}"/>
              </a:ext>
            </a:extLst>
          </p:cNvPr>
          <p:cNvSpPr txBox="1"/>
          <p:nvPr/>
        </p:nvSpPr>
        <p:spPr>
          <a:xfrm>
            <a:off x="371285" y="1705000"/>
            <a:ext cx="6119826" cy="412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6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1. </a:t>
            </a:r>
            <a:r>
              <a:rPr lang="vi-VN" sz="1600" dirty="0">
                <a:latin typeface="+mn-lt"/>
              </a:rPr>
              <a:t>Kể tên các sự vật được nhắc đến trong bài thơ.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C238813-6EDC-49C5-8D5C-B80523462C08}"/>
              </a:ext>
            </a:extLst>
          </p:cNvPr>
          <p:cNvSpPr txBox="1"/>
          <p:nvPr/>
        </p:nvSpPr>
        <p:spPr>
          <a:xfrm>
            <a:off x="1688168" y="491298"/>
            <a:ext cx="569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chemeClr val="accent2"/>
                </a:solidFill>
                <a:latin typeface="+mn-lt"/>
              </a:rPr>
              <a:t>TRẢ LỜI CÂU HỎI</a:t>
            </a:r>
            <a:endParaRPr lang="en-US" sz="360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9DC59F8C-EFBC-E845-85DB-19AF407A4D02}"/>
              </a:ext>
            </a:extLst>
          </p:cNvPr>
          <p:cNvSpPr txBox="1"/>
          <p:nvPr/>
        </p:nvSpPr>
        <p:spPr>
          <a:xfrm>
            <a:off x="366889" y="2097928"/>
            <a:ext cx="6119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600" dirty="0">
                <a:solidFill>
                  <a:schemeClr val="accent6">
                    <a:lumMod val="75000"/>
                  </a:schemeClr>
                </a:solidFill>
                <a:latin typeface="+mn-lt"/>
                <a:sym typeface="Wingdings" panose="05000000000000000000" pitchFamily="2" charset="2"/>
              </a:rPr>
              <a:t> </a:t>
            </a:r>
            <a:r>
              <a:rPr lang="vi-VN" sz="16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Giọt nước mưa, dòng suối, bãi cỏ, đồi, sông, </a:t>
            </a:r>
            <a:r>
              <a:rPr lang="vi-VN" sz="16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bạn, biển</a:t>
            </a:r>
            <a:endParaRPr lang="vi-VN" sz="16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7C1A50AF-DBB0-B144-B27A-5DA2012B0E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6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3274" t="3805" r="30572"/>
          <a:stretch/>
        </p:blipFill>
        <p:spPr>
          <a:xfrm>
            <a:off x="386921" y="377021"/>
            <a:ext cx="1257239" cy="1255764"/>
          </a:xfrm>
          <a:prstGeom prst="ellipse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7569B084-E20C-8E40-AAAD-0545903B739E}"/>
              </a:ext>
            </a:extLst>
          </p:cNvPr>
          <p:cNvSpPr txBox="1"/>
          <p:nvPr/>
        </p:nvSpPr>
        <p:spPr>
          <a:xfrm>
            <a:off x="371285" y="2591119"/>
            <a:ext cx="6119826" cy="412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6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2. </a:t>
            </a:r>
            <a:r>
              <a:rPr lang="vi-VN" sz="1600" dirty="0">
                <a:latin typeface="+mn-lt"/>
              </a:rPr>
              <a:t>Những gì góp phần tạo nên dòng suối nhỏ?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71025B4E-3AB5-E440-B75D-7C9BCAD247BC}"/>
              </a:ext>
            </a:extLst>
          </p:cNvPr>
          <p:cNvSpPr txBox="1"/>
          <p:nvPr/>
        </p:nvSpPr>
        <p:spPr>
          <a:xfrm>
            <a:off x="366889" y="3025143"/>
            <a:ext cx="6119826" cy="416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600" dirty="0">
                <a:solidFill>
                  <a:schemeClr val="accent6">
                    <a:lumMod val="75000"/>
                  </a:schemeClr>
                </a:solidFill>
                <a:latin typeface="+mn-lt"/>
                <a:sym typeface="Wingdings" panose="05000000000000000000" pitchFamily="2" charset="2"/>
              </a:rPr>
              <a:t> </a:t>
            </a:r>
            <a:r>
              <a:rPr lang="vi-VN" sz="16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Những giọt mưa góp lại bao ngày tạo nên dòng suối nhỏ.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D5673D83-1057-CF4C-B052-924966A90E67}"/>
              </a:ext>
            </a:extLst>
          </p:cNvPr>
          <p:cNvSpPr txBox="1"/>
          <p:nvPr/>
        </p:nvSpPr>
        <p:spPr>
          <a:xfrm>
            <a:off x="366889" y="3531606"/>
            <a:ext cx="6119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6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3. </a:t>
            </a:r>
            <a:r>
              <a:rPr lang="vi-VN" sz="1600" dirty="0">
                <a:latin typeface="+mn-lt"/>
              </a:rPr>
              <a:t>Những dòng sông từ đâu mà có?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1CDA4FF7-963F-DD49-9C51-C0797A60B2AF}"/>
              </a:ext>
            </a:extLst>
          </p:cNvPr>
          <p:cNvSpPr txBox="1"/>
          <p:nvPr/>
        </p:nvSpPr>
        <p:spPr>
          <a:xfrm>
            <a:off x="366889" y="3991128"/>
            <a:ext cx="6119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600" dirty="0">
                <a:solidFill>
                  <a:schemeClr val="accent6">
                    <a:lumMod val="75000"/>
                  </a:schemeClr>
                </a:solidFill>
                <a:latin typeface="+mn-lt"/>
                <a:sym typeface="Wingdings" panose="05000000000000000000" pitchFamily="2" charset="2"/>
              </a:rPr>
              <a:t> </a:t>
            </a:r>
            <a:r>
              <a:rPr lang="vi-VN" sz="16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Những dòng suối nhỏ góp thành sông.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51072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7" grpId="0"/>
      <p:bldP spid="9" grpId="0"/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E8F89615-D37D-784F-82CD-06534B8D47AE}"/>
              </a:ext>
            </a:extLst>
          </p:cNvPr>
          <p:cNvSpPr txBox="1"/>
          <p:nvPr/>
        </p:nvSpPr>
        <p:spPr>
          <a:xfrm>
            <a:off x="359659" y="483278"/>
            <a:ext cx="6012859" cy="453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4. </a:t>
            </a:r>
            <a:r>
              <a:rPr lang="vi-VN" sz="1800" dirty="0">
                <a:latin typeface="+mn-lt"/>
              </a:rPr>
              <a:t>Nói về hành trình giọt nước đi ra biển.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B0A7DFC1-5CB2-DB49-9500-5010F2574B3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6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9434" y="1181819"/>
            <a:ext cx="1046458" cy="207239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3AF6B9EC-C2E0-204F-907D-8465A9A955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7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84628" y="1181819"/>
            <a:ext cx="1477283" cy="2072396"/>
          </a:xfrm>
          <a:prstGeom prst="round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7F3A9F5D-9560-1D4F-81A4-51684A76FC8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3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724"/>
          <a:stretch/>
        </p:blipFill>
        <p:spPr>
          <a:xfrm>
            <a:off x="3377703" y="1200675"/>
            <a:ext cx="1444865" cy="2072396"/>
          </a:xfrm>
          <a:prstGeom prst="roundRect">
            <a:avLst>
              <a:gd name="adj" fmla="val 21754"/>
            </a:avLst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42315456-FF4F-0845-A8B5-4F0B906CADF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2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79237" y="1200675"/>
            <a:ext cx="1467058" cy="2072397"/>
          </a:xfrm>
          <a:prstGeom prst="roundRect">
            <a:avLst>
              <a:gd name="adj" fmla="val 19189"/>
            </a:avLst>
          </a:prstGeom>
        </p:spPr>
      </p:pic>
      <p:sp>
        <p:nvSpPr>
          <p:cNvPr id="17" name="Right Arrow 16">
            <a:extLst>
              <a:ext uri="{FF2B5EF4-FFF2-40B4-BE49-F238E27FC236}">
                <a16:creationId xmlns="" xmlns:a16="http://schemas.microsoft.com/office/drawing/2014/main" id="{A6D2EB4A-62F2-EB42-A8FB-DC4E015B7E45}"/>
              </a:ext>
            </a:extLst>
          </p:cNvPr>
          <p:cNvSpPr/>
          <p:nvPr/>
        </p:nvSpPr>
        <p:spPr>
          <a:xfrm>
            <a:off x="1323152" y="2175597"/>
            <a:ext cx="252049" cy="171096"/>
          </a:xfrm>
          <a:prstGeom prst="rightArrow">
            <a:avLst/>
          </a:prstGeom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8" name="Right Arrow 17">
            <a:extLst>
              <a:ext uri="{FF2B5EF4-FFF2-40B4-BE49-F238E27FC236}">
                <a16:creationId xmlns="" xmlns:a16="http://schemas.microsoft.com/office/drawing/2014/main" id="{39E4E969-6968-CE40-B495-D2294BCFC825}"/>
              </a:ext>
            </a:extLst>
          </p:cNvPr>
          <p:cNvSpPr/>
          <p:nvPr/>
        </p:nvSpPr>
        <p:spPr>
          <a:xfrm>
            <a:off x="3086310" y="2175597"/>
            <a:ext cx="252049" cy="171096"/>
          </a:xfrm>
          <a:prstGeom prst="rightArrow">
            <a:avLst/>
          </a:prstGeom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9" name="Right Arrow 18">
            <a:extLst>
              <a:ext uri="{FF2B5EF4-FFF2-40B4-BE49-F238E27FC236}">
                <a16:creationId xmlns="" xmlns:a16="http://schemas.microsoft.com/office/drawing/2014/main" id="{4496EDCE-6CE5-364F-A037-BBEC81E5D311}"/>
              </a:ext>
            </a:extLst>
          </p:cNvPr>
          <p:cNvSpPr/>
          <p:nvPr/>
        </p:nvSpPr>
        <p:spPr>
          <a:xfrm>
            <a:off x="4830608" y="2170179"/>
            <a:ext cx="252049" cy="171096"/>
          </a:xfrm>
          <a:prstGeom prst="rightArrow">
            <a:avLst/>
          </a:prstGeom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4D36A0D1-5FB1-814C-92CE-B0CA6F6C3260}"/>
              </a:ext>
            </a:extLst>
          </p:cNvPr>
          <p:cNvSpPr txBox="1"/>
          <p:nvPr/>
        </p:nvSpPr>
        <p:spPr>
          <a:xfrm>
            <a:off x="559258" y="3480465"/>
            <a:ext cx="5739483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x-none" sz="1800" dirty="0">
                <a:solidFill>
                  <a:srgbClr val="EF5F5F"/>
                </a:solidFill>
                <a:latin typeface="+mn-lt"/>
              </a:rPr>
              <a:t>Nhiều giọt mưa góp thành suối.</a:t>
            </a:r>
          </a:p>
          <a:p>
            <a:pPr>
              <a:lnSpc>
                <a:spcPct val="150000"/>
              </a:lnSpc>
            </a:pPr>
            <a:r>
              <a:rPr lang="x-none" sz="1800" dirty="0">
                <a:solidFill>
                  <a:srgbClr val="EF5F5F"/>
                </a:solidFill>
                <a:latin typeface="+mn-lt"/>
              </a:rPr>
              <a:t>Nhiều dòng suối góp thành sông.</a:t>
            </a:r>
          </a:p>
          <a:p>
            <a:pPr>
              <a:lnSpc>
                <a:spcPct val="150000"/>
              </a:lnSpc>
            </a:pPr>
            <a:r>
              <a:rPr lang="x-none" sz="1800" dirty="0">
                <a:solidFill>
                  <a:srgbClr val="EF5F5F"/>
                </a:solidFill>
                <a:latin typeface="+mn-lt"/>
              </a:rPr>
              <a:t>Nhiều dòng </a:t>
            </a:r>
            <a:r>
              <a:rPr lang="x-none" sz="1800" dirty="0" smtClean="0">
                <a:solidFill>
                  <a:srgbClr val="EF5F5F"/>
                </a:solidFill>
                <a:latin typeface="+mn-lt"/>
              </a:rPr>
              <a:t>sông</a:t>
            </a:r>
            <a:r>
              <a:rPr lang="vi-VN" sz="1800" dirty="0" smtClean="0">
                <a:solidFill>
                  <a:srgbClr val="EF5F5F"/>
                </a:solidFill>
                <a:latin typeface="+mn-lt"/>
              </a:rPr>
              <a:t> đổ</a:t>
            </a:r>
            <a:r>
              <a:rPr lang="x-none" sz="1800" dirty="0" smtClean="0">
                <a:solidFill>
                  <a:srgbClr val="EF5F5F"/>
                </a:solidFill>
                <a:latin typeface="+mn-lt"/>
              </a:rPr>
              <a:t> </a:t>
            </a:r>
            <a:r>
              <a:rPr lang="x-none" sz="1800" dirty="0">
                <a:solidFill>
                  <a:srgbClr val="EF5F5F"/>
                </a:solidFill>
                <a:latin typeface="+mn-lt"/>
              </a:rPr>
              <a:t>ra biển lớn. </a:t>
            </a:r>
          </a:p>
        </p:txBody>
      </p:sp>
    </p:spTree>
    <p:extLst>
      <p:ext uri="{BB962C8B-B14F-4D97-AF65-F5344CB8AC3E}">
        <p14:creationId xmlns:p14="http://schemas.microsoft.com/office/powerpoint/2010/main" val="1561911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 animBg="1"/>
      <p:bldP spid="18" grpId="0" animBg="1"/>
      <p:bldP spid="19" grpId="0" animBg="1"/>
      <p:bldP spid="20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Bai1.Emlahocsinhlop2[20210529004629700].mdb"/>
  <p:tag name="ARS_RESPONSE_PERSONNUM" val="10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theme1.xml><?xml version="1.0" encoding="utf-8"?>
<a:theme xmlns:a="http://schemas.openxmlformats.org/drawingml/2006/main" name="1_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1470</TotalTime>
  <Words>520</Words>
  <Application>Microsoft Office PowerPoint</Application>
  <PresentationFormat>Custom</PresentationFormat>
  <Paragraphs>122</Paragraphs>
  <Slides>13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Arial</vt:lpstr>
      <vt:lpstr>Montserrat</vt:lpstr>
      <vt:lpstr>â</vt:lpstr>
      <vt:lpstr>Kalam</vt:lpstr>
      <vt:lpstr>HP001 4 hàng</vt:lpstr>
      <vt:lpstr>Times New Roman</vt:lpstr>
      <vt:lpstr>Wingdings</vt:lpstr>
      <vt:lpstr>UTM Avo</vt:lpstr>
      <vt:lpstr>UTM Cookies</vt:lpstr>
      <vt:lpstr>1_Doodle Sketchbook by Slidesgo</vt:lpstr>
      <vt:lpstr>2_Doodle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SKY</cp:lastModifiedBy>
  <cp:revision>197</cp:revision>
  <dcterms:modified xsi:type="dcterms:W3CDTF">2024-01-29T03:44:55Z</dcterms:modified>
</cp:coreProperties>
</file>