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330" r:id="rId3"/>
    <p:sldId id="290" r:id="rId4"/>
    <p:sldId id="291" r:id="rId5"/>
    <p:sldId id="337" r:id="rId6"/>
    <p:sldId id="297" r:id="rId7"/>
    <p:sldId id="298" r:id="rId8"/>
    <p:sldId id="299" r:id="rId9"/>
    <p:sldId id="318" r:id="rId10"/>
    <p:sldId id="343" r:id="rId11"/>
    <p:sldId id="265" r:id="rId12"/>
    <p:sldId id="300" r:id="rId13"/>
    <p:sldId id="275" r:id="rId14"/>
    <p:sldId id="319" r:id="rId15"/>
    <p:sldId id="341" r:id="rId16"/>
    <p:sldId id="295" r:id="rId17"/>
    <p:sldId id="296" r:id="rId18"/>
    <p:sldId id="321" r:id="rId19"/>
    <p:sldId id="322" r:id="rId20"/>
    <p:sldId id="323" r:id="rId21"/>
    <p:sldId id="324" r:id="rId22"/>
    <p:sldId id="325" r:id="rId23"/>
    <p:sldId id="327" r:id="rId24"/>
    <p:sldId id="326" r:id="rId25"/>
    <p:sldId id="328" r:id="rId26"/>
    <p:sldId id="329" r:id="rId27"/>
    <p:sldId id="331" r:id="rId28"/>
    <p:sldId id="335" r:id="rId29"/>
    <p:sldId id="342" r:id="rId30"/>
    <p:sldId id="333" r:id="rId31"/>
    <p:sldId id="334" r:id="rId32"/>
    <p:sldId id="336" r:id="rId33"/>
    <p:sldId id="338" r:id="rId34"/>
    <p:sldId id="339" r:id="rId35"/>
    <p:sldId id="340" r:id="rId36"/>
    <p:sldId id="292" r:id="rId37"/>
    <p:sldId id="293" r:id="rId38"/>
    <p:sldId id="294" r:id="rId39"/>
  </p:sldIdLst>
  <p:sldSz cx="12192000" cy="6858000"/>
  <p:notesSz cx="7104063" cy="10234613"/>
  <p:embeddedFontLst>
    <p:embeddedFont>
      <p:font typeface="宋体" panose="02010600030101010101" pitchFamily="2" charset="-122"/>
      <p:regular r:id="rId41"/>
    </p:embeddedFont>
    <p:embeddedFont>
      <p:font typeface="Calibri" panose="020F0502020204030204" pitchFamily="34" charset="0"/>
      <p:regular r:id="rId42"/>
      <p:bold r:id="rId43"/>
      <p:italic r:id="rId44"/>
      <p:boldItalic r:id="rId45"/>
    </p:embeddedFont>
    <p:embeddedFont>
      <p:font typeface="Fleur De Leah" panose="020B0604020202020204" charset="0"/>
      <p:regular r:id="rId46"/>
    </p:embeddedFont>
    <p:embeddedFont>
      <p:font typeface="HP001 4 hàng" panose="020B0603050302020204" pitchFamily="34" charset="0"/>
      <p:regular r:id="rId47"/>
      <p:bold r:id="rId48"/>
    </p:embeddedFont>
    <p:embeddedFont>
      <p:font typeface="Pattaya" panose="020B0604020202020204" charset="-34"/>
      <p:regular r:id="rId49"/>
    </p:embeddedFont>
    <p:embeddedFont>
      <p:font typeface="Praise" panose="020B0604020202020204" charset="0"/>
      <p:regular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CC00"/>
    <a:srgbClr val="99FF33"/>
    <a:srgbClr val="40749F"/>
    <a:srgbClr val="0CA5BE"/>
    <a:srgbClr val="12355E"/>
    <a:srgbClr val="17457A"/>
    <a:srgbClr val="092348"/>
    <a:srgbClr val="1F4E79"/>
    <a:srgbClr val="0A14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7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5T14:11:01.042" idx="1">
    <p:pos x="10" y="10"/>
    <p:text>Ấn vào những đứa bé để đến câu hỏi
Ấn mũi tên (trong slide câu hỏi) để trở về
Ấn mũi tên (trong slide này) để đến bài mới</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2021/12/17</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14663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1969184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89982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391292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93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27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61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567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4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762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112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66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6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23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223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07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284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53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8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336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88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363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364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31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087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636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240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72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178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9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5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422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4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990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765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49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076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61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03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763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1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17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36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354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759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51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3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74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853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16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17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3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25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441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33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393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466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69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93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95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659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781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2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42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31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010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873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044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9919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43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83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3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714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827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14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17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60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84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168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0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4820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9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92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8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7446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7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6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0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570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6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14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5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11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4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501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3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91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028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99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5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335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4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1036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221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356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409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_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06970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786" r:id="rId2"/>
    <p:sldLayoutId id="2147483744" r:id="rId3"/>
    <p:sldLayoutId id="2147483734" r:id="rId4"/>
    <p:sldLayoutId id="2147483733" r:id="rId5"/>
    <p:sldLayoutId id="2147483732" r:id="rId6"/>
    <p:sldLayoutId id="2147483731" r:id="rId7"/>
    <p:sldLayoutId id="2147483817" r:id="rId8"/>
    <p:sldLayoutId id="2147483777" r:id="rId9"/>
    <p:sldLayoutId id="2147483652" r:id="rId10"/>
    <p:sldLayoutId id="2147483791" r:id="rId11"/>
    <p:sldLayoutId id="2147483790" r:id="rId12"/>
    <p:sldLayoutId id="2147483789" r:id="rId13"/>
    <p:sldLayoutId id="2147483788" r:id="rId14"/>
    <p:sldLayoutId id="2147483787" r:id="rId15"/>
    <p:sldLayoutId id="2147483752" r:id="rId16"/>
    <p:sldLayoutId id="2147483751" r:id="rId17"/>
    <p:sldLayoutId id="2147483750" r:id="rId18"/>
    <p:sldLayoutId id="2147483749" r:id="rId19"/>
    <p:sldLayoutId id="2147483748" r:id="rId20"/>
    <p:sldLayoutId id="2147483747" r:id="rId21"/>
    <p:sldLayoutId id="2147483746" r:id="rId22"/>
    <p:sldLayoutId id="2147483745" r:id="rId23"/>
    <p:sldLayoutId id="2147483743" r:id="rId24"/>
    <p:sldLayoutId id="2147483742" r:id="rId25"/>
    <p:sldLayoutId id="2147483741" r:id="rId26"/>
    <p:sldLayoutId id="2147483740" r:id="rId27"/>
    <p:sldLayoutId id="2147483739" r:id="rId28"/>
    <p:sldLayoutId id="2147483738" r:id="rId29"/>
    <p:sldLayoutId id="2147483737" r:id="rId30"/>
    <p:sldLayoutId id="2147483736" r:id="rId31"/>
    <p:sldLayoutId id="2147483735" r:id="rId32"/>
    <p:sldLayoutId id="2147483650" r:id="rId33"/>
    <p:sldLayoutId id="2147483816" r:id="rId34"/>
    <p:sldLayoutId id="2147483814" r:id="rId35"/>
    <p:sldLayoutId id="2147483813" r:id="rId36"/>
    <p:sldLayoutId id="2147483812" r:id="rId37"/>
    <p:sldLayoutId id="2147483811" r:id="rId38"/>
    <p:sldLayoutId id="2147483810" r:id="rId39"/>
    <p:sldLayoutId id="2147483809" r:id="rId40"/>
    <p:sldLayoutId id="2147483808" r:id="rId41"/>
    <p:sldLayoutId id="2147483807" r:id="rId42"/>
    <p:sldLayoutId id="2147483806" r:id="rId43"/>
    <p:sldLayoutId id="2147483805" r:id="rId44"/>
    <p:sldLayoutId id="2147483804" r:id="rId45"/>
    <p:sldLayoutId id="2147483803" r:id="rId46"/>
    <p:sldLayoutId id="2147483802" r:id="rId47"/>
    <p:sldLayoutId id="2147483801" r:id="rId48"/>
    <p:sldLayoutId id="2147483800" r:id="rId49"/>
    <p:sldLayoutId id="2147483799" r:id="rId50"/>
    <p:sldLayoutId id="2147483798" r:id="rId51"/>
    <p:sldLayoutId id="2147483797" r:id="rId52"/>
    <p:sldLayoutId id="2147483796" r:id="rId53"/>
    <p:sldLayoutId id="2147483793" r:id="rId54"/>
    <p:sldLayoutId id="2147483792" r:id="rId55"/>
    <p:sldLayoutId id="2147483785" r:id="rId56"/>
    <p:sldLayoutId id="2147483784" r:id="rId57"/>
    <p:sldLayoutId id="2147483783" r:id="rId58"/>
    <p:sldLayoutId id="2147483782" r:id="rId59"/>
    <p:sldLayoutId id="2147483781" r:id="rId60"/>
    <p:sldLayoutId id="2147483780" r:id="rId61"/>
    <p:sldLayoutId id="2147483779" r:id="rId62"/>
    <p:sldLayoutId id="2147483778" r:id="rId63"/>
    <p:sldLayoutId id="2147483776" r:id="rId64"/>
    <p:sldLayoutId id="2147483774" r:id="rId65"/>
    <p:sldLayoutId id="2147483773" r:id="rId66"/>
    <p:sldLayoutId id="2147483772" r:id="rId67"/>
    <p:sldLayoutId id="2147483771" r:id="rId68"/>
    <p:sldLayoutId id="2147483770" r:id="rId69"/>
    <p:sldLayoutId id="2147483769" r:id="rId70"/>
    <p:sldLayoutId id="2147483768" r:id="rId71"/>
    <p:sldLayoutId id="2147483767" r:id="rId72"/>
    <p:sldLayoutId id="2147483766" r:id="rId73"/>
    <p:sldLayoutId id="2147483765" r:id="rId74"/>
    <p:sldLayoutId id="2147483764" r:id="rId75"/>
    <p:sldLayoutId id="2147483763" r:id="rId76"/>
    <p:sldLayoutId id="2147483762" r:id="rId77"/>
    <p:sldLayoutId id="2147483761" r:id="rId78"/>
    <p:sldLayoutId id="2147483760" r:id="rId79"/>
    <p:sldLayoutId id="2147483759" r:id="rId80"/>
    <p:sldLayoutId id="2147483758" r:id="rId81"/>
    <p:sldLayoutId id="2147483757" r:id="rId82"/>
    <p:sldLayoutId id="2147483756" r:id="rId83"/>
    <p:sldLayoutId id="2147483754" r:id="rId84"/>
    <p:sldLayoutId id="2147483753" r:id="rId85"/>
    <p:sldLayoutId id="2147483651" r:id="rId86"/>
    <p:sldLayoutId id="2147483815" r:id="rId87"/>
    <p:sldLayoutId id="2147483795" r:id="rId88"/>
    <p:sldLayoutId id="2147483794" r:id="rId89"/>
    <p:sldLayoutId id="2147483775" r:id="rId90"/>
    <p:sldLayoutId id="2147483755" r:id="rId9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gif"/><Relationship Id="rId1" Type="http://schemas.openxmlformats.org/officeDocument/2006/relationships/slideLayout" Target="../slideLayouts/slideLayout3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60.svg"/><Relationship Id="rId4" Type="http://schemas.microsoft.com/office/2007/relationships/hdphoto" Target="../media/hdphoto1.wdp"/><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2.png"/><Relationship Id="rId7" Type="http://schemas.openxmlformats.org/officeDocument/2006/relationships/image" Target="../media/image63.png"/><Relationship Id="rId12" Type="http://schemas.microsoft.com/office/2007/relationships/hdphoto" Target="../media/hdphoto3.wdp"/><Relationship Id="rId2" Type="http://schemas.openxmlformats.org/officeDocument/2006/relationships/image" Target="../media/image61.jp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67.png"/><Relationship Id="rId5" Type="http://schemas.microsoft.com/office/2007/relationships/hdphoto" Target="../media/hdphoto18.wdp"/><Relationship Id="rId4" Type="http://schemas.openxmlformats.org/officeDocument/2006/relationships/image" Target="../media/image66.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5.png"/><Relationship Id="rId7" Type="http://schemas.openxmlformats.org/officeDocument/2006/relationships/image" Target="../media/image70.svg"/><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69.png"/><Relationship Id="rId5" Type="http://schemas.microsoft.com/office/2007/relationships/hdphoto" Target="../media/hdphoto18.wdp"/><Relationship Id="rId10" Type="http://schemas.openxmlformats.org/officeDocument/2006/relationships/image" Target="../media/image28.jpg"/><Relationship Id="rId4" Type="http://schemas.openxmlformats.org/officeDocument/2006/relationships/image" Target="../media/image6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2.svg"/><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2.png"/><Relationship Id="rId7" Type="http://schemas.openxmlformats.org/officeDocument/2006/relationships/image" Target="../media/image63.png"/><Relationship Id="rId12" Type="http://schemas.microsoft.com/office/2007/relationships/hdphoto" Target="../media/hdphoto3.wdp"/><Relationship Id="rId2" Type="http://schemas.openxmlformats.org/officeDocument/2006/relationships/image" Target="../media/image61.jp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5.png"/><Relationship Id="rId7" Type="http://schemas.openxmlformats.org/officeDocument/2006/relationships/image" Target="../media/image76.svg"/><Relationship Id="rId2" Type="http://schemas.openxmlformats.org/officeDocument/2006/relationships/image" Target="../media/image73.jpeg"/><Relationship Id="rId1" Type="http://schemas.openxmlformats.org/officeDocument/2006/relationships/slideLayout" Target="../slideLayouts/slideLayout33.xml"/><Relationship Id="rId6" Type="http://schemas.openxmlformats.org/officeDocument/2006/relationships/image" Target="../media/image75.png"/><Relationship Id="rId11" Type="http://schemas.openxmlformats.org/officeDocument/2006/relationships/image" Target="../media/image78.jpeg"/><Relationship Id="rId5" Type="http://schemas.microsoft.com/office/2007/relationships/hdphoto" Target="../media/hdphoto19.wdp"/><Relationship Id="rId10" Type="http://schemas.openxmlformats.org/officeDocument/2006/relationships/image" Target="../media/image77.jpeg"/><Relationship Id="rId4" Type="http://schemas.openxmlformats.org/officeDocument/2006/relationships/image" Target="../media/image74.pn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5.png"/><Relationship Id="rId7" Type="http://schemas.openxmlformats.org/officeDocument/2006/relationships/image" Target="../media/image80.png"/><Relationship Id="rId2" Type="http://schemas.openxmlformats.org/officeDocument/2006/relationships/image" Target="../media/image73.jpeg"/><Relationship Id="rId1" Type="http://schemas.openxmlformats.org/officeDocument/2006/relationships/slideLayout" Target="../slideLayouts/slideLayout33.xml"/><Relationship Id="rId6" Type="http://schemas.openxmlformats.org/officeDocument/2006/relationships/image" Target="../media/image79.jpe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5.png"/><Relationship Id="rId7" Type="http://schemas.microsoft.com/office/2007/relationships/hdphoto" Target="../media/hdphoto21.wdp"/><Relationship Id="rId2" Type="http://schemas.openxmlformats.org/officeDocument/2006/relationships/image" Target="../media/image73.jpeg"/><Relationship Id="rId1" Type="http://schemas.openxmlformats.org/officeDocument/2006/relationships/slideLayout" Target="../slideLayouts/slideLayout33.xml"/><Relationship Id="rId6" Type="http://schemas.openxmlformats.org/officeDocument/2006/relationships/image" Target="../media/image81.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2.wdp"/></Relationships>
</file>

<file path=ppt/slides/_rels/slide2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2.png"/><Relationship Id="rId7" Type="http://schemas.openxmlformats.org/officeDocument/2006/relationships/image" Target="../media/image63.png"/><Relationship Id="rId12" Type="http://schemas.microsoft.com/office/2007/relationships/hdphoto" Target="../media/hdphoto3.wdp"/><Relationship Id="rId2" Type="http://schemas.openxmlformats.org/officeDocument/2006/relationships/image" Target="../media/image61.jpg"/><Relationship Id="rId1" Type="http://schemas.openxmlformats.org/officeDocument/2006/relationships/slideLayout" Target="../slideLayouts/slideLayout33.xml"/><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2.png"/><Relationship Id="rId10" Type="http://schemas.microsoft.com/office/2007/relationships/hdphoto" Target="../media/hdphoto2.wdp"/><Relationship Id="rId4" Type="http://schemas.microsoft.com/office/2007/relationships/hdphoto" Target="../media/hdphoto16.wdp"/><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image" Target="../media/image65.png"/><Relationship Id="rId7" Type="http://schemas.microsoft.com/office/2007/relationships/hdphoto" Target="../media/hdphoto2.wdp"/><Relationship Id="rId12" Type="http://schemas.microsoft.com/office/2007/relationships/hdphoto" Target="../media/hdphoto23.wdp"/><Relationship Id="rId2" Type="http://schemas.openxmlformats.org/officeDocument/2006/relationships/image" Target="../media/image83.jpg"/><Relationship Id="rId16" Type="http://schemas.microsoft.com/office/2007/relationships/hdphoto" Target="../media/hdphoto25.wdp"/><Relationship Id="rId1" Type="http://schemas.openxmlformats.org/officeDocument/2006/relationships/slideLayout" Target="../slideLayouts/slideLayout33.xml"/><Relationship Id="rId6" Type="http://schemas.openxmlformats.org/officeDocument/2006/relationships/image" Target="../media/image3.png"/><Relationship Id="rId11" Type="http://schemas.openxmlformats.org/officeDocument/2006/relationships/image" Target="../media/image86.png"/><Relationship Id="rId5" Type="http://schemas.openxmlformats.org/officeDocument/2006/relationships/image" Target="../media/image76.svg"/><Relationship Id="rId15" Type="http://schemas.openxmlformats.org/officeDocument/2006/relationships/image" Target="../media/image88.png"/><Relationship Id="rId10" Type="http://schemas.openxmlformats.org/officeDocument/2006/relationships/image" Target="../media/image85.jpeg"/><Relationship Id="rId4" Type="http://schemas.openxmlformats.org/officeDocument/2006/relationships/image" Target="../media/image75.png"/><Relationship Id="rId9" Type="http://schemas.microsoft.com/office/2007/relationships/hdphoto" Target="../media/hdphoto19.wdp"/><Relationship Id="rId14" Type="http://schemas.microsoft.com/office/2007/relationships/hdphoto" Target="../media/hdphoto24.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9.jpg"/><Relationship Id="rId1" Type="http://schemas.openxmlformats.org/officeDocument/2006/relationships/slideLayout" Target="../slideLayouts/slideLayout33.xml"/><Relationship Id="rId6" Type="http://schemas.microsoft.com/office/2007/relationships/hdphoto" Target="../media/hdphoto2.wdp"/><Relationship Id="rId11" Type="http://schemas.openxmlformats.org/officeDocument/2006/relationships/image" Target="../media/image92.svg"/><Relationship Id="rId5" Type="http://schemas.openxmlformats.org/officeDocument/2006/relationships/image" Target="../media/image3.png"/><Relationship Id="rId10" Type="http://schemas.openxmlformats.org/officeDocument/2006/relationships/image" Target="../media/image91.png"/><Relationship Id="rId4" Type="http://schemas.microsoft.com/office/2007/relationships/hdphoto" Target="../media/hdphoto1.wdp"/><Relationship Id="rId9" Type="http://schemas.openxmlformats.org/officeDocument/2006/relationships/image" Target="../media/image90.jpe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91.png"/><Relationship Id="rId7" Type="http://schemas.openxmlformats.org/officeDocument/2006/relationships/image" Target="../media/image94.png"/><Relationship Id="rId12" Type="http://schemas.microsoft.com/office/2007/relationships/hdphoto" Target="../media/hdphoto3.wdp"/><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90.jpeg"/><Relationship Id="rId11" Type="http://schemas.openxmlformats.org/officeDocument/2006/relationships/image" Target="../media/image4.png"/><Relationship Id="rId5" Type="http://schemas.openxmlformats.org/officeDocument/2006/relationships/image" Target="../media/image93.png"/><Relationship Id="rId10" Type="http://schemas.microsoft.com/office/2007/relationships/hdphoto" Target="../media/hdphoto2.wdp"/><Relationship Id="rId4" Type="http://schemas.openxmlformats.org/officeDocument/2006/relationships/image" Target="../media/image92.svg"/><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gif"/><Relationship Id="rId1" Type="http://schemas.openxmlformats.org/officeDocument/2006/relationships/slideLayout" Target="../slideLayouts/slideLayout3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10.svg"/><Relationship Id="rId4" Type="http://schemas.microsoft.com/office/2007/relationships/hdphoto" Target="../media/hdphoto1.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sv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1.png"/><Relationship Id="rId16" Type="http://schemas.openxmlformats.org/officeDocument/2006/relationships/image" Target="../media/image45.png"/><Relationship Id="rId20" Type="http://schemas.microsoft.com/office/2007/relationships/hdphoto" Target="../media/hdphoto15.wdp"/><Relationship Id="rId1" Type="http://schemas.openxmlformats.org/officeDocument/2006/relationships/slideLayout" Target="../slideLayouts/slideLayout8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97.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microsoft.com/office/2007/relationships/hdphoto" Target="../media/hdphoto28.wdp"/><Relationship Id="rId13" Type="http://schemas.microsoft.com/office/2007/relationships/hdphoto" Target="../media/hdphoto29.wdp"/><Relationship Id="rId3" Type="http://schemas.microsoft.com/office/2007/relationships/media" Target="../media/media2.mp3"/><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jpeg"/><Relationship Id="rId11" Type="http://schemas.openxmlformats.org/officeDocument/2006/relationships/slide" Target="slide4.xml"/><Relationship Id="rId5" Type="http://schemas.openxmlformats.org/officeDocument/2006/relationships/slideLayout" Target="../slideLayouts/slideLayout10.xml"/><Relationship Id="rId10" Type="http://schemas.openxmlformats.org/officeDocument/2006/relationships/image" Target="../media/image101.png"/><Relationship Id="rId4" Type="http://schemas.openxmlformats.org/officeDocument/2006/relationships/audio" Target="../media/media2.mp3"/><Relationship Id="rId9" Type="http://schemas.openxmlformats.org/officeDocument/2006/relationships/image" Target="../media/image100.gif"/></Relationships>
</file>

<file path=ppt/slides/_rels/slide37.xml.rels><?xml version="1.0" encoding="UTF-8" standalone="yes"?>
<Relationships xmlns="http://schemas.openxmlformats.org/package/2006/relationships"><Relationship Id="rId8" Type="http://schemas.microsoft.com/office/2007/relationships/hdphoto" Target="../media/hdphoto30.wdp"/><Relationship Id="rId13" Type="http://schemas.microsoft.com/office/2007/relationships/hdphoto" Target="../media/hdphoto29.wdp"/><Relationship Id="rId3" Type="http://schemas.microsoft.com/office/2007/relationships/media" Target="../media/media2.mp3"/><Relationship Id="rId7" Type="http://schemas.openxmlformats.org/officeDocument/2006/relationships/image" Target="../media/image103.png"/><Relationship Id="rId12" Type="http://schemas.openxmlformats.org/officeDocument/2006/relationships/image" Target="../media/image10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jpeg"/><Relationship Id="rId11" Type="http://schemas.openxmlformats.org/officeDocument/2006/relationships/slide" Target="slide4.xml"/><Relationship Id="rId5" Type="http://schemas.openxmlformats.org/officeDocument/2006/relationships/slideLayout" Target="../slideLayouts/slideLayout10.xml"/><Relationship Id="rId10" Type="http://schemas.openxmlformats.org/officeDocument/2006/relationships/image" Target="../media/image101.png"/><Relationship Id="rId4" Type="http://schemas.openxmlformats.org/officeDocument/2006/relationships/audio" Target="../media/media2.mp3"/><Relationship Id="rId9" Type="http://schemas.openxmlformats.org/officeDocument/2006/relationships/image" Target="../media/image100.gif"/></Relationships>
</file>

<file path=ppt/slides/_rels/slide38.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29.wdp"/><Relationship Id="rId3" Type="http://schemas.microsoft.com/office/2007/relationships/media" Target="../media/media2.mp3"/><Relationship Id="rId7" Type="http://schemas.openxmlformats.org/officeDocument/2006/relationships/image" Target="../media/image104.png"/><Relationship Id="rId12" Type="http://schemas.openxmlformats.org/officeDocument/2006/relationships/image" Target="../media/image10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jpeg"/><Relationship Id="rId11" Type="http://schemas.openxmlformats.org/officeDocument/2006/relationships/slide" Target="slide4.xml"/><Relationship Id="rId5" Type="http://schemas.openxmlformats.org/officeDocument/2006/relationships/slideLayout" Target="../slideLayouts/slideLayout10.xml"/><Relationship Id="rId10" Type="http://schemas.openxmlformats.org/officeDocument/2006/relationships/image" Target="../media/image101.png"/><Relationship Id="rId4" Type="http://schemas.openxmlformats.org/officeDocument/2006/relationships/audio" Target="../media/media2.mp3"/><Relationship Id="rId9" Type="http://schemas.openxmlformats.org/officeDocument/2006/relationships/image" Target="../media/image100.gi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0.png"/><Relationship Id="rId26" Type="http://schemas.openxmlformats.org/officeDocument/2006/relationships/image" Target="../media/image21.png"/><Relationship Id="rId3" Type="http://schemas.openxmlformats.org/officeDocument/2006/relationships/image" Target="../media/image11.png"/><Relationship Id="rId21" Type="http://schemas.openxmlformats.org/officeDocument/2006/relationships/image" Target="../media/image3.png"/><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slide" Target="slide36.xml"/><Relationship Id="rId25" Type="http://schemas.microsoft.com/office/2007/relationships/hdphoto" Target="../media/hdphoto3.wdp"/><Relationship Id="rId2" Type="http://schemas.openxmlformats.org/officeDocument/2006/relationships/notesSlide" Target="../notesSlides/notesSlide2.xml"/><Relationship Id="rId16" Type="http://schemas.microsoft.com/office/2007/relationships/hdphoto" Target="../media/hdphoto9.wdp"/><Relationship Id="rId20" Type="http://schemas.openxmlformats.org/officeDocument/2006/relationships/slide" Target="slide37.xml"/><Relationship Id="rId29"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7.png"/><Relationship Id="rId24" Type="http://schemas.openxmlformats.org/officeDocument/2006/relationships/image" Target="../media/image4.png"/><Relationship Id="rId5" Type="http://schemas.openxmlformats.org/officeDocument/2006/relationships/image" Target="../media/image13.jpeg"/><Relationship Id="rId15" Type="http://schemas.openxmlformats.org/officeDocument/2006/relationships/image" Target="../media/image19.png"/><Relationship Id="rId23" Type="http://schemas.openxmlformats.org/officeDocument/2006/relationships/slide" Target="slide38.xml"/><Relationship Id="rId28" Type="http://schemas.openxmlformats.org/officeDocument/2006/relationships/slide" Target="slide5.xml"/><Relationship Id="rId10" Type="http://schemas.openxmlformats.org/officeDocument/2006/relationships/image" Target="../media/image16.png"/><Relationship Id="rId19" Type="http://schemas.microsoft.com/office/2007/relationships/hdphoto" Target="../media/hdphoto10.wdp"/><Relationship Id="rId31" Type="http://schemas.openxmlformats.org/officeDocument/2006/relationships/comments" Target="../comments/comment1.xml"/><Relationship Id="rId4" Type="http://schemas.openxmlformats.org/officeDocument/2006/relationships/image" Target="../media/image12.gif"/><Relationship Id="rId9" Type="http://schemas.microsoft.com/office/2007/relationships/hdphoto" Target="../media/hdphoto6.wdp"/><Relationship Id="rId14" Type="http://schemas.microsoft.com/office/2007/relationships/hdphoto" Target="../media/hdphoto8.wdp"/><Relationship Id="rId22" Type="http://schemas.microsoft.com/office/2007/relationships/hdphoto" Target="../media/hdphoto2.wdp"/><Relationship Id="rId27" Type="http://schemas.microsoft.com/office/2007/relationships/hdphoto" Target="../media/hdphoto11.wdp"/><Relationship Id="rId30" Type="http://schemas.microsoft.com/office/2007/relationships/hdphoto" Target="../media/hdphoto1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3.gif"/><Relationship Id="rId1" Type="http://schemas.openxmlformats.org/officeDocument/2006/relationships/slideLayout" Target="../slideLayouts/slideLayout3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image" Target="../media/image24.gif"/><Relationship Id="rId1" Type="http://schemas.openxmlformats.org/officeDocument/2006/relationships/slideLayout" Target="../slideLayouts/slideLayout33.xml"/><Relationship Id="rId6" Type="http://schemas.microsoft.com/office/2007/relationships/hdphoto" Target="../media/hdphoto14.wdp"/><Relationship Id="rId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13.wdp"/><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29.gif"/><Relationship Id="rId1" Type="http://schemas.openxmlformats.org/officeDocument/2006/relationships/slideLayout" Target="../slideLayouts/slideLayout3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sv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1.png"/><Relationship Id="rId16" Type="http://schemas.openxmlformats.org/officeDocument/2006/relationships/image" Target="../media/image45.png"/><Relationship Id="rId20" Type="http://schemas.microsoft.com/office/2007/relationships/hdphoto" Target="../media/hdphoto15.wdp"/><Relationship Id="rId1" Type="http://schemas.openxmlformats.org/officeDocument/2006/relationships/slideLayout" Target="../slideLayouts/slideLayout8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1E2448C-9DB9-4D94-8C01-CBE314961DC9}"/>
              </a:ext>
            </a:extLst>
          </p:cNvPr>
          <p:cNvSpPr txBox="1"/>
          <p:nvPr/>
        </p:nvSpPr>
        <p:spPr>
          <a:xfrm>
            <a:off x="2295657" y="2477770"/>
            <a:ext cx="6899646" cy="1015663"/>
          </a:xfrm>
          <a:prstGeom prst="rect">
            <a:avLst/>
          </a:prstGeom>
          <a:noFill/>
        </p:spPr>
        <p:txBody>
          <a:bodyPr wrap="none" rtlCol="0">
            <a:spAutoFit/>
          </a:bodyPr>
          <a:lstStyle/>
          <a:p>
            <a:pPr algn="ctr"/>
            <a:r>
              <a:rPr lang="vi-VN" sz="6000" b="1" dirty="0">
                <a:latin typeface="Fleur De Leah" pitchFamily="2" charset="0"/>
                <a:cs typeface="Pattaya" panose="00000500000000000000" pitchFamily="2" charset="-34"/>
              </a:rPr>
              <a:t>Ngu Công xã Trịnh Tường</a:t>
            </a:r>
            <a:endParaRPr lang="en-US" sz="11500" b="1" dirty="0">
              <a:latin typeface="Fleur De Leah" pitchFamily="2" charset="0"/>
              <a:cs typeface="Pattaya" panose="00000500000000000000" pitchFamily="2" charset="-34"/>
            </a:endParaRPr>
          </a:p>
        </p:txBody>
      </p:sp>
      <p:pic>
        <p:nvPicPr>
          <p:cNvPr id="14338" name="Picture 2" descr="Free Vector | Hand-drawn spring landscape">
            <a:extLst>
              <a:ext uri="{FF2B5EF4-FFF2-40B4-BE49-F238E27FC236}">
                <a16:creationId xmlns:a16="http://schemas.microsoft.com/office/drawing/2014/main" id="{167D9754-08CE-4244-A5EE-397545866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829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A48EF73-2CC3-4425-9EB8-AED80558008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2840809" y="4113157"/>
            <a:ext cx="1789248" cy="2744843"/>
          </a:xfrm>
          <a:prstGeom prst="rect">
            <a:avLst/>
          </a:prstGeom>
        </p:spPr>
      </p:pic>
      <p:pic>
        <p:nvPicPr>
          <p:cNvPr id="14" name="Picture 13">
            <a:extLst>
              <a:ext uri="{FF2B5EF4-FFF2-40B4-BE49-F238E27FC236}">
                <a16:creationId xmlns:a16="http://schemas.microsoft.com/office/drawing/2014/main" id="{E2E8DE66-7DB7-4C7A-880A-91BF8A53994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6816393" y="4276261"/>
            <a:ext cx="1952787" cy="2449540"/>
          </a:xfrm>
          <a:prstGeom prst="rect">
            <a:avLst/>
          </a:prstGeom>
        </p:spPr>
      </p:pic>
      <p:pic>
        <p:nvPicPr>
          <p:cNvPr id="16" name="Picture 15">
            <a:extLst>
              <a:ext uri="{FF2B5EF4-FFF2-40B4-BE49-F238E27FC236}">
                <a16:creationId xmlns:a16="http://schemas.microsoft.com/office/drawing/2014/main" id="{55A58E1A-6DC6-4C7C-89E4-A424D0B864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630057" y="3937158"/>
            <a:ext cx="2186336" cy="2920842"/>
          </a:xfrm>
          <a:prstGeom prst="rect">
            <a:avLst/>
          </a:prstGeom>
        </p:spPr>
      </p:pic>
      <p:pic>
        <p:nvPicPr>
          <p:cNvPr id="5" name="Picture 4">
            <a:extLst>
              <a:ext uri="{FF2B5EF4-FFF2-40B4-BE49-F238E27FC236}">
                <a16:creationId xmlns:a16="http://schemas.microsoft.com/office/drawing/2014/main" id="{F9FA1459-F97D-4EE5-A2D6-9E00D09D90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248137"/>
            <a:ext cx="12192000" cy="4667203"/>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4"/>
                                        </p:tgtEl>
                                        <p:attrNameLst>
                                          <p:attrName>r</p:attrName>
                                        </p:attrNameLst>
                                      </p:cBhvr>
                                    </p:animRot>
                                    <p:animRot by="-240000">
                                      <p:cBhvr>
                                        <p:cTn id="19" dur="200" fill="hold">
                                          <p:stCondLst>
                                            <p:cond delay="200"/>
                                          </p:stCondLst>
                                        </p:cTn>
                                        <p:tgtEl>
                                          <p:spTgt spid="14"/>
                                        </p:tgtEl>
                                        <p:attrNameLst>
                                          <p:attrName>r</p:attrName>
                                        </p:attrNameLst>
                                      </p:cBhvr>
                                    </p:animRot>
                                    <p:animRot by="240000">
                                      <p:cBhvr>
                                        <p:cTn id="20" dur="200" fill="hold">
                                          <p:stCondLst>
                                            <p:cond delay="400"/>
                                          </p:stCondLst>
                                        </p:cTn>
                                        <p:tgtEl>
                                          <p:spTgt spid="14"/>
                                        </p:tgtEl>
                                        <p:attrNameLst>
                                          <p:attrName>r</p:attrName>
                                        </p:attrNameLst>
                                      </p:cBhvr>
                                    </p:animRot>
                                    <p:animRot by="-240000">
                                      <p:cBhvr>
                                        <p:cTn id="21" dur="200" fill="hold">
                                          <p:stCondLst>
                                            <p:cond delay="600"/>
                                          </p:stCondLst>
                                        </p:cTn>
                                        <p:tgtEl>
                                          <p:spTgt spid="14"/>
                                        </p:tgtEl>
                                        <p:attrNameLst>
                                          <p:attrName>r</p:attrName>
                                        </p:attrNameLst>
                                      </p:cBhvr>
                                    </p:animRot>
                                    <p:animRot by="120000">
                                      <p:cBhvr>
                                        <p:cTn id="2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reen Grass Background PNG, Vector, PSD, and Clipart With Transparent  Background for Free Download | Pngtree">
            <a:extLst>
              <a:ext uri="{FF2B5EF4-FFF2-40B4-BE49-F238E27FC236}">
                <a16:creationId xmlns:a16="http://schemas.microsoft.com/office/drawing/2014/main" id="{DB81DBDE-B4E8-4D96-BE75-427B85357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07728"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A299482-D021-48B3-BC4F-E9D714C58B2F}"/>
              </a:ext>
            </a:extLst>
          </p:cNvPr>
          <p:cNvGrpSpPr/>
          <p:nvPr/>
        </p:nvGrpSpPr>
        <p:grpSpPr>
          <a:xfrm>
            <a:off x="3881166" y="176754"/>
            <a:ext cx="4445391" cy="1584009"/>
            <a:chOff x="3740490" y="458108"/>
            <a:chExt cx="4445391" cy="1584009"/>
          </a:xfrm>
        </p:grpSpPr>
        <p:sp>
          <p:nvSpPr>
            <p:cNvPr id="2" name="Cloud 1">
              <a:extLst>
                <a:ext uri="{FF2B5EF4-FFF2-40B4-BE49-F238E27FC236}">
                  <a16:creationId xmlns:a16="http://schemas.microsoft.com/office/drawing/2014/main" id="{B733A1DA-6824-45FE-A997-325DCDE1C9D9}"/>
                </a:ext>
              </a:extLst>
            </p:cNvPr>
            <p:cNvSpPr/>
            <p:nvPr/>
          </p:nvSpPr>
          <p:spPr>
            <a:xfrm rot="10800000">
              <a:off x="3740490" y="458108"/>
              <a:ext cx="4445391" cy="158400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3" name="TextBox 2">
              <a:extLst>
                <a:ext uri="{FF2B5EF4-FFF2-40B4-BE49-F238E27FC236}">
                  <a16:creationId xmlns:a16="http://schemas.microsoft.com/office/drawing/2014/main" id="{ABA632BC-2528-4E62-8837-D48387787F58}"/>
                </a:ext>
              </a:extLst>
            </p:cNvPr>
            <p:cNvSpPr txBox="1"/>
            <p:nvPr/>
          </p:nvSpPr>
          <p:spPr>
            <a:xfrm>
              <a:off x="4467838" y="835632"/>
              <a:ext cx="3272050" cy="1015663"/>
            </a:xfrm>
            <a:prstGeom prst="rect">
              <a:avLst/>
            </a:prstGeom>
            <a:noFill/>
          </p:spPr>
          <p:txBody>
            <a:bodyPr wrap="none" rtlCol="0">
              <a:spAutoFit/>
            </a:bodyPr>
            <a:lstStyle/>
            <a:p>
              <a:r>
                <a:rPr lang="vi-VN" sz="6000" b="1" i="1" dirty="0">
                  <a:solidFill>
                    <a:srgbClr val="FF6600"/>
                  </a:solidFill>
                  <a:latin typeface="Pattaya" panose="00000500000000000000" pitchFamily="2" charset="-34"/>
                  <a:cs typeface="Pattaya" panose="00000500000000000000" pitchFamily="2" charset="-34"/>
                </a:rPr>
                <a:t>Chia đoạn</a:t>
              </a:r>
              <a:endParaRPr lang="en-US" sz="6000" b="1" i="1" dirty="0">
                <a:solidFill>
                  <a:srgbClr val="FF6600"/>
                </a:solidFill>
                <a:latin typeface="Pattaya" panose="00000500000000000000" pitchFamily="2" charset="-34"/>
                <a:cs typeface="Pattaya" panose="00000500000000000000" pitchFamily="2" charset="-34"/>
              </a:endParaRPr>
            </a:p>
          </p:txBody>
        </p:sp>
      </p:grpSp>
      <p:grpSp>
        <p:nvGrpSpPr>
          <p:cNvPr id="9" name="Group 8">
            <a:extLst>
              <a:ext uri="{FF2B5EF4-FFF2-40B4-BE49-F238E27FC236}">
                <a16:creationId xmlns:a16="http://schemas.microsoft.com/office/drawing/2014/main" id="{19BD6EBC-EF81-406D-89F8-989C62A668E7}"/>
              </a:ext>
            </a:extLst>
          </p:cNvPr>
          <p:cNvGrpSpPr/>
          <p:nvPr/>
        </p:nvGrpSpPr>
        <p:grpSpPr>
          <a:xfrm>
            <a:off x="965471" y="1947466"/>
            <a:ext cx="1153550" cy="1015663"/>
            <a:chOff x="4189632" y="835632"/>
            <a:chExt cx="1153550" cy="1015663"/>
          </a:xfrm>
        </p:grpSpPr>
        <p:sp>
          <p:nvSpPr>
            <p:cNvPr id="10" name="Cloud 9">
              <a:extLst>
                <a:ext uri="{FF2B5EF4-FFF2-40B4-BE49-F238E27FC236}">
                  <a16:creationId xmlns:a16="http://schemas.microsoft.com/office/drawing/2014/main" id="{4E10692C-A25A-41E1-A070-96C192F52EEB}"/>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1" name="TextBox 10">
              <a:extLst>
                <a:ext uri="{FF2B5EF4-FFF2-40B4-BE49-F238E27FC236}">
                  <a16:creationId xmlns:a16="http://schemas.microsoft.com/office/drawing/2014/main" id="{42A79215-A7F8-49FE-8E24-AEFC7BAEA8FE}"/>
                </a:ext>
              </a:extLst>
            </p:cNvPr>
            <p:cNvSpPr txBox="1"/>
            <p:nvPr/>
          </p:nvSpPr>
          <p:spPr>
            <a:xfrm>
              <a:off x="4552245" y="835632"/>
              <a:ext cx="428322"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1</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5" name="TextBox 4">
            <a:extLst>
              <a:ext uri="{FF2B5EF4-FFF2-40B4-BE49-F238E27FC236}">
                <a16:creationId xmlns:a16="http://schemas.microsoft.com/office/drawing/2014/main" id="{6ECEC92C-47F3-497D-8450-A4448532D7A9}"/>
              </a:ext>
            </a:extLst>
          </p:cNvPr>
          <p:cNvSpPr txBox="1"/>
          <p:nvPr/>
        </p:nvSpPr>
        <p:spPr>
          <a:xfrm>
            <a:off x="2734060" y="1975983"/>
            <a:ext cx="7545686" cy="908864"/>
          </a:xfrm>
          <a:prstGeom prst="flowChartTerminator">
            <a:avLst/>
          </a:prstGeom>
          <a:solidFill>
            <a:schemeClr val="accent4">
              <a:lumMod val="20000"/>
              <a:lumOff val="80000"/>
            </a:schemeClr>
          </a:solidFill>
        </p:spPr>
        <p:txBody>
          <a:bodyPr wrap="none" rtlCol="0">
            <a:spAutoFit/>
          </a:bodyPr>
          <a:lstStyle/>
          <a:p>
            <a:r>
              <a:rPr lang="vi-VN" sz="3600" dirty="0">
                <a:latin typeface="Calibri" panose="020F0502020204030204" pitchFamily="34" charset="0"/>
                <a:cs typeface="Calibri" panose="020F0502020204030204" pitchFamily="34" charset="0"/>
              </a:rPr>
              <a:t>Từ đầu đến “...đất hoang trồng lúa.”</a:t>
            </a:r>
            <a:endParaRPr lang="en-US" sz="3600"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23B7187-1559-4E20-ACE1-97FABD05AAB5}"/>
              </a:ext>
            </a:extLst>
          </p:cNvPr>
          <p:cNvGrpSpPr/>
          <p:nvPr/>
        </p:nvGrpSpPr>
        <p:grpSpPr>
          <a:xfrm>
            <a:off x="1020225" y="3108009"/>
            <a:ext cx="1153550" cy="1015663"/>
            <a:chOff x="4189632" y="835632"/>
            <a:chExt cx="1153550" cy="1015663"/>
          </a:xfrm>
        </p:grpSpPr>
        <p:sp>
          <p:nvSpPr>
            <p:cNvPr id="14" name="Cloud 13">
              <a:extLst>
                <a:ext uri="{FF2B5EF4-FFF2-40B4-BE49-F238E27FC236}">
                  <a16:creationId xmlns:a16="http://schemas.microsoft.com/office/drawing/2014/main" id="{3E659E0D-C422-46AB-A22A-B55ABB27CD23}"/>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5" name="TextBox 14">
              <a:extLst>
                <a:ext uri="{FF2B5EF4-FFF2-40B4-BE49-F238E27FC236}">
                  <a16:creationId xmlns:a16="http://schemas.microsoft.com/office/drawing/2014/main" id="{D3B7DBDD-B77D-419D-9402-FD44D065BBF6}"/>
                </a:ext>
              </a:extLst>
            </p:cNvPr>
            <p:cNvSpPr txBox="1"/>
            <p:nvPr/>
          </p:nvSpPr>
          <p:spPr>
            <a:xfrm>
              <a:off x="4552245" y="835632"/>
              <a:ext cx="562975"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2</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16" name="TextBox 15">
            <a:extLst>
              <a:ext uri="{FF2B5EF4-FFF2-40B4-BE49-F238E27FC236}">
                <a16:creationId xmlns:a16="http://schemas.microsoft.com/office/drawing/2014/main" id="{5B7FFC27-C805-4A56-88EF-F6D2AD3D0718}"/>
              </a:ext>
            </a:extLst>
          </p:cNvPr>
          <p:cNvSpPr txBox="1"/>
          <p:nvPr/>
        </p:nvSpPr>
        <p:spPr>
          <a:xfrm>
            <a:off x="2788814" y="3136526"/>
            <a:ext cx="7490932" cy="908864"/>
          </a:xfrm>
          <a:prstGeom prst="flowChartTerminator">
            <a:avLst/>
          </a:prstGeom>
          <a:solidFill>
            <a:schemeClr val="accent4">
              <a:lumMod val="20000"/>
              <a:lumOff val="80000"/>
            </a:schemeClr>
          </a:solidFill>
        </p:spPr>
        <p:txBody>
          <a:bodyPr wrap="square" rtlCol="0">
            <a:spAutoFit/>
          </a:bodyPr>
          <a:lstStyle/>
          <a:p>
            <a:pPr algn="ctr"/>
            <a:r>
              <a:rPr lang="vi-VN" sz="3600" dirty="0">
                <a:latin typeface="Calibri" panose="020F0502020204030204" pitchFamily="34" charset="0"/>
                <a:cs typeface="Calibri" panose="020F0502020204030204" pitchFamily="34" charset="0"/>
              </a:rPr>
              <a:t>Tiếp theo đến “...như trước nữa.”</a:t>
            </a:r>
            <a:endParaRPr lang="en-US" sz="3600" dirty="0">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B50B72B9-5745-4AB4-AB78-DBF3BBE24207}"/>
              </a:ext>
            </a:extLst>
          </p:cNvPr>
          <p:cNvGrpSpPr/>
          <p:nvPr/>
        </p:nvGrpSpPr>
        <p:grpSpPr>
          <a:xfrm>
            <a:off x="1020225" y="4268552"/>
            <a:ext cx="1153550" cy="1015663"/>
            <a:chOff x="4189632" y="835632"/>
            <a:chExt cx="1153550" cy="1015663"/>
          </a:xfrm>
        </p:grpSpPr>
        <p:sp>
          <p:nvSpPr>
            <p:cNvPr id="18" name="Cloud 17">
              <a:extLst>
                <a:ext uri="{FF2B5EF4-FFF2-40B4-BE49-F238E27FC236}">
                  <a16:creationId xmlns:a16="http://schemas.microsoft.com/office/drawing/2014/main" id="{9842FBF9-D6BE-4A20-872D-34A87FD1E84F}"/>
                </a:ext>
              </a:extLst>
            </p:cNvPr>
            <p:cNvSpPr/>
            <p:nvPr/>
          </p:nvSpPr>
          <p:spPr>
            <a:xfrm rot="10800000">
              <a:off x="4189632" y="835632"/>
              <a:ext cx="1153550" cy="8075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Chia đonaj </a:t>
              </a:r>
              <a:endParaRPr lang="en-US" dirty="0"/>
            </a:p>
          </p:txBody>
        </p:sp>
        <p:sp>
          <p:nvSpPr>
            <p:cNvPr id="19" name="TextBox 18">
              <a:extLst>
                <a:ext uri="{FF2B5EF4-FFF2-40B4-BE49-F238E27FC236}">
                  <a16:creationId xmlns:a16="http://schemas.microsoft.com/office/drawing/2014/main" id="{35760B49-26FF-48FF-B087-64B3C44DF407}"/>
                </a:ext>
              </a:extLst>
            </p:cNvPr>
            <p:cNvSpPr txBox="1"/>
            <p:nvPr/>
          </p:nvSpPr>
          <p:spPr>
            <a:xfrm>
              <a:off x="4552245" y="835632"/>
              <a:ext cx="580608" cy="1015663"/>
            </a:xfrm>
            <a:prstGeom prst="rect">
              <a:avLst/>
            </a:prstGeom>
            <a:noFill/>
          </p:spPr>
          <p:txBody>
            <a:bodyPr wrap="none" rtlCol="0">
              <a:spAutoFit/>
            </a:bodyPr>
            <a:lstStyle/>
            <a:p>
              <a:r>
                <a:rPr lang="vi-VN" sz="6000" dirty="0">
                  <a:solidFill>
                    <a:srgbClr val="FF6600"/>
                  </a:solidFill>
                  <a:latin typeface="Pattaya" panose="00000500000000000000" pitchFamily="2" charset="-34"/>
                  <a:cs typeface="Pattaya" panose="00000500000000000000" pitchFamily="2" charset="-34"/>
                </a:rPr>
                <a:t>3</a:t>
              </a:r>
              <a:endParaRPr lang="en-US" sz="6000" dirty="0">
                <a:solidFill>
                  <a:srgbClr val="FF6600"/>
                </a:solidFill>
                <a:latin typeface="Pattaya" panose="00000500000000000000" pitchFamily="2" charset="-34"/>
                <a:cs typeface="Pattaya" panose="00000500000000000000" pitchFamily="2" charset="-34"/>
              </a:endParaRPr>
            </a:p>
          </p:txBody>
        </p:sp>
      </p:grpSp>
      <p:sp>
        <p:nvSpPr>
          <p:cNvPr id="20" name="TextBox 19">
            <a:extLst>
              <a:ext uri="{FF2B5EF4-FFF2-40B4-BE49-F238E27FC236}">
                <a16:creationId xmlns:a16="http://schemas.microsoft.com/office/drawing/2014/main" id="{BCCACBA5-E1E0-4EF6-AF54-3826358465F2}"/>
              </a:ext>
            </a:extLst>
          </p:cNvPr>
          <p:cNvSpPr txBox="1"/>
          <p:nvPr/>
        </p:nvSpPr>
        <p:spPr>
          <a:xfrm>
            <a:off x="2788814" y="4297069"/>
            <a:ext cx="7490932" cy="908864"/>
          </a:xfrm>
          <a:prstGeom prst="flowChartTerminator">
            <a:avLst/>
          </a:prstGeom>
          <a:solidFill>
            <a:schemeClr val="accent4">
              <a:lumMod val="20000"/>
              <a:lumOff val="80000"/>
            </a:schemeClr>
          </a:solidFill>
        </p:spPr>
        <p:txBody>
          <a:bodyPr wrap="square" rtlCol="0">
            <a:spAutoFit/>
          </a:bodyPr>
          <a:lstStyle/>
          <a:p>
            <a:pPr algn="ctr"/>
            <a:r>
              <a:rPr lang="en-US" sz="3600" dirty="0" err="1">
                <a:latin typeface="Calibri" panose="020F0502020204030204" pitchFamily="34" charset="0"/>
                <a:cs typeface="Calibri" panose="020F0502020204030204" pitchFamily="34" charset="0"/>
              </a:rPr>
              <a:t>Phần</a:t>
            </a:r>
            <a:r>
              <a:rPr lang="vi-VN" sz="3600" dirty="0">
                <a:latin typeface="Calibri" panose="020F0502020204030204" pitchFamily="34" charset="0"/>
                <a:cs typeface="Calibri" panose="020F0502020204030204" pitchFamily="34" charset="0"/>
              </a:rPr>
              <a:t> còn lại.</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9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id="{EC1E84AE-702F-4B4C-9D87-2C29F20DD916}"/>
              </a:ext>
            </a:extLst>
          </p:cNvPr>
          <p:cNvSpPr/>
          <p:nvPr/>
        </p:nvSpPr>
        <p:spPr>
          <a:xfrm>
            <a:off x="297180" y="428178"/>
            <a:ext cx="11597640" cy="60016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8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123508" y="9296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sp>
        <p:nvSpPr>
          <p:cNvPr id="5" name="Rectangle 4">
            <a:extLst>
              <a:ext uri="{FF2B5EF4-FFF2-40B4-BE49-F238E27FC236}">
                <a16:creationId xmlns:a16="http://schemas.microsoft.com/office/drawing/2014/main" id="{AE0E04E7-EC7B-42A3-B9FC-33EC9CD50C9A}"/>
              </a:ext>
            </a:extLst>
          </p:cNvPr>
          <p:cNvSpPr/>
          <p:nvPr/>
        </p:nvSpPr>
        <p:spPr>
          <a:xfrm>
            <a:off x="5795048" y="5993190"/>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9" name="Rectangle 8">
            <a:extLst>
              <a:ext uri="{FF2B5EF4-FFF2-40B4-BE49-F238E27FC236}">
                <a16:creationId xmlns:a16="http://schemas.microsoft.com/office/drawing/2014/main" id="{5AAC54B4-7115-43E5-9D2E-DC47CD95508E}"/>
              </a:ext>
            </a:extLst>
          </p:cNvPr>
          <p:cNvSpPr/>
          <p:nvPr/>
        </p:nvSpPr>
        <p:spPr>
          <a:xfrm>
            <a:off x="4213263" y="6055935"/>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C9214-E666-4189-9622-E678802E5B69}"/>
              </a:ext>
            </a:extLst>
          </p:cNvPr>
          <p:cNvSpPr/>
          <p:nvPr/>
        </p:nvSpPr>
        <p:spPr>
          <a:xfrm>
            <a:off x="6477000" y="1007299"/>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D31098-3ED4-4680-8EBF-465F007BBEB2}"/>
              </a:ext>
            </a:extLst>
          </p:cNvPr>
          <p:cNvSpPr/>
          <p:nvPr/>
        </p:nvSpPr>
        <p:spPr>
          <a:xfrm>
            <a:off x="6096000" y="1565464"/>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9663DB-0611-443C-AA90-4C907F6BB1CC}"/>
              </a:ext>
            </a:extLst>
          </p:cNvPr>
          <p:cNvSpPr/>
          <p:nvPr/>
        </p:nvSpPr>
        <p:spPr>
          <a:xfrm>
            <a:off x="7543800" y="1565464"/>
            <a:ext cx="23164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F9C076-8E64-410E-A943-87054414B639}"/>
              </a:ext>
            </a:extLst>
          </p:cNvPr>
          <p:cNvSpPr/>
          <p:nvPr/>
        </p:nvSpPr>
        <p:spPr>
          <a:xfrm>
            <a:off x="7071360" y="2484532"/>
            <a:ext cx="23164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413828-ACE5-4A30-B956-1AAEBDC80BEA}"/>
              </a:ext>
            </a:extLst>
          </p:cNvPr>
          <p:cNvSpPr/>
          <p:nvPr/>
        </p:nvSpPr>
        <p:spPr>
          <a:xfrm>
            <a:off x="1280160" y="3018978"/>
            <a:ext cx="18592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id="{EC1E84AE-702F-4B4C-9D87-2C29F20DD916}"/>
              </a:ext>
            </a:extLst>
          </p:cNvPr>
          <p:cNvSpPr/>
          <p:nvPr/>
        </p:nvSpPr>
        <p:spPr>
          <a:xfrm>
            <a:off x="221932" y="199658"/>
            <a:ext cx="11597640" cy="6247864"/>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Con nước nhỏ đã làm thay đổi tập quán canh tác và cuộc sống của trên 50 hộ trong thôn. Những nương lúa quanh năm khát nước được thay dần bằng ruộng bậc thang. Những giống lúa lai cao sản được ông Lìn đưa về vận động bà con trồng cấy, nhờ vậy mà cả thôn không còn hộ đói. Từ khi nước được dẫn về thôn, nhà ai cũng cấy lúa nước chứ không phá rừng làm nương như trước nữa.</a:t>
            </a:r>
          </a:p>
          <a:p>
            <a:pPr algn="just"/>
            <a:r>
              <a:rPr lang="vi-VN" sz="2800" dirty="0">
                <a:solidFill>
                  <a:srgbClr val="000000"/>
                </a:solidFill>
                <a:latin typeface="Calibri" panose="020F0502020204030204" pitchFamily="34" charset="0"/>
                <a:cs typeface="Calibri" panose="020F0502020204030204" pitchFamily="34" charset="0"/>
              </a:rPr>
              <a:t>      Muốn có nước cấy lúa thì phải giữ rừng. Ông Lìn lặn lội đến các xã bạn học cách trồng cây thảo quả về hướng dẫn cho bà con cùng làm. Nhiều hộ trong thôn mỗi năm thu được mấy chục triệu đồng từ loại cây này. Riêng gia đình ông Lìn mỗi năm thu hai trăm triệu. Phìn Ngan từ thôn nghèo nhất đã vươn lên thành thôn có mức sống khá nhất của xã Trịnh Tường.</a:t>
            </a:r>
          </a:p>
          <a:p>
            <a:pPr algn="just"/>
            <a:r>
              <a:rPr lang="vi-VN" sz="2800" dirty="0">
                <a:solidFill>
                  <a:srgbClr val="000000"/>
                </a:solidFill>
                <a:latin typeface="Calibri" panose="020F0502020204030204" pitchFamily="34" charset="0"/>
                <a:cs typeface="Calibri" panose="020F0502020204030204" pitchFamily="34" charset="0"/>
              </a:rPr>
              <a:t>      Chuyện của Ngu Công xã Trịnh Tường nhanh chóng bay về Thủ đô. Ông Phàn Phù Lìn vinh dự được Chủ tịch nước gửi thư khen ngợi.</a:t>
            </a:r>
          </a:p>
          <a:p>
            <a:pPr algn="r"/>
            <a:r>
              <a:rPr lang="vi-VN" sz="2800" i="1" dirty="0">
                <a:solidFill>
                  <a:srgbClr val="000000"/>
                </a:solidFill>
                <a:latin typeface="Calibri" panose="020F0502020204030204" pitchFamily="34" charset="0"/>
                <a:cs typeface="Calibri" panose="020F0502020204030204" pitchFamily="34" charset="0"/>
              </a:rPr>
              <a:t> Theo </a:t>
            </a:r>
            <a:r>
              <a:rPr lang="vi-VN" sz="2800" b="1" dirty="0">
                <a:solidFill>
                  <a:srgbClr val="000000"/>
                </a:solidFill>
                <a:latin typeface="Calibri" panose="020F0502020204030204" pitchFamily="34" charset="0"/>
                <a:cs typeface="Calibri" panose="020F0502020204030204" pitchFamily="34" charset="0"/>
              </a:rPr>
              <a:t>TRƯỜNG GIANG - NGỌC MINH</a:t>
            </a:r>
          </a:p>
        </p:txBody>
      </p:sp>
      <p:sp>
        <p:nvSpPr>
          <p:cNvPr id="5" name="Rectangle 4">
            <a:extLst>
              <a:ext uri="{FF2B5EF4-FFF2-40B4-BE49-F238E27FC236}">
                <a16:creationId xmlns:a16="http://schemas.microsoft.com/office/drawing/2014/main" id="{6F1540FF-489E-4CC6-9B7A-BEDE058C61AA}"/>
              </a:ext>
            </a:extLst>
          </p:cNvPr>
          <p:cNvSpPr/>
          <p:nvPr/>
        </p:nvSpPr>
        <p:spPr>
          <a:xfrm>
            <a:off x="1787156" y="5954187"/>
            <a:ext cx="2084032" cy="584775"/>
          </a:xfrm>
          <a:prstGeom prst="rect">
            <a:avLst/>
          </a:prstGeom>
        </p:spPr>
        <p:txBody>
          <a:bodyPr wrap="none">
            <a:spAutoFit/>
          </a:bodyPr>
          <a:lstStyle/>
          <a:p>
            <a:r>
              <a:rPr lang="vi-VN" sz="3200" b="1" dirty="0">
                <a:solidFill>
                  <a:srgbClr val="000000"/>
                </a:solidFill>
                <a:latin typeface="Calibri" panose="020F0502020204030204" pitchFamily="34" charset="0"/>
                <a:cs typeface="Calibri" panose="020F0502020204030204" pitchFamily="34" charset="0"/>
              </a:rPr>
              <a:t>Từ khó đọc</a:t>
            </a:r>
            <a:endParaRPr lang="en-US" sz="3200" b="1" dirty="0"/>
          </a:p>
        </p:txBody>
      </p:sp>
      <p:sp>
        <p:nvSpPr>
          <p:cNvPr id="6" name="Rectangle 5">
            <a:extLst>
              <a:ext uri="{FF2B5EF4-FFF2-40B4-BE49-F238E27FC236}">
                <a16:creationId xmlns:a16="http://schemas.microsoft.com/office/drawing/2014/main" id="{1BC4FE69-5D9D-4D2A-8214-BB29F1C7BCFF}"/>
              </a:ext>
            </a:extLst>
          </p:cNvPr>
          <p:cNvSpPr/>
          <p:nvPr/>
        </p:nvSpPr>
        <p:spPr>
          <a:xfrm>
            <a:off x="385076" y="6015147"/>
            <a:ext cx="140208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B70CF766-28A5-4775-A6E7-DC184850FD0C}"/>
              </a:ext>
            </a:extLst>
          </p:cNvPr>
          <p:cNvSpPr/>
          <p:nvPr/>
        </p:nvSpPr>
        <p:spPr>
          <a:xfrm>
            <a:off x="372428" y="71628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2</a:t>
            </a:r>
            <a:endParaRPr lang="en-US" sz="3600" b="1" dirty="0"/>
          </a:p>
        </p:txBody>
      </p:sp>
      <p:sp>
        <p:nvSpPr>
          <p:cNvPr id="9" name="Hexagon 8">
            <a:extLst>
              <a:ext uri="{FF2B5EF4-FFF2-40B4-BE49-F238E27FC236}">
                <a16:creationId xmlns:a16="http://schemas.microsoft.com/office/drawing/2014/main" id="{CAE28662-49DE-4D97-8AC9-CA668C2AFCF9}"/>
              </a:ext>
            </a:extLst>
          </p:cNvPr>
          <p:cNvSpPr/>
          <p:nvPr/>
        </p:nvSpPr>
        <p:spPr>
          <a:xfrm>
            <a:off x="267812" y="289687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3</a:t>
            </a:r>
            <a:endParaRPr lang="en-US" sz="3600" b="1" dirty="0"/>
          </a:p>
        </p:txBody>
      </p:sp>
      <p:sp>
        <p:nvSpPr>
          <p:cNvPr id="11" name="Rectangle 10">
            <a:extLst>
              <a:ext uri="{FF2B5EF4-FFF2-40B4-BE49-F238E27FC236}">
                <a16:creationId xmlns:a16="http://schemas.microsoft.com/office/drawing/2014/main" id="{B8227C0D-DE1B-4E86-B811-405C2E5BF3D8}"/>
              </a:ext>
            </a:extLst>
          </p:cNvPr>
          <p:cNvSpPr/>
          <p:nvPr/>
        </p:nvSpPr>
        <p:spPr>
          <a:xfrm>
            <a:off x="3672840" y="1250226"/>
            <a:ext cx="152400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DF8195-E11D-4A9F-B1AE-0C28B03FBCFB}"/>
              </a:ext>
            </a:extLst>
          </p:cNvPr>
          <p:cNvSpPr/>
          <p:nvPr/>
        </p:nvSpPr>
        <p:spPr>
          <a:xfrm>
            <a:off x="7894320" y="2935699"/>
            <a:ext cx="1036320" cy="410021"/>
          </a:xfrm>
          <a:prstGeom prst="rect">
            <a:avLst/>
          </a:prstGeom>
          <a:solidFill>
            <a:srgbClr val="99FF3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32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4098" name="Picture 2" descr="Giá lúa gạo hôm nay 1/9: Giá lúa gạo xu hướng tăng">
            <a:extLst>
              <a:ext uri="{FF2B5EF4-FFF2-40B4-BE49-F238E27FC236}">
                <a16:creationId xmlns:a16="http://schemas.microsoft.com/office/drawing/2014/main" id="{D065C33C-C2DD-4916-B196-A5692DE27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25" y="1471010"/>
            <a:ext cx="6096000" cy="42135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图片 7" descr="5b7e6729cdfb4"/>
          <p:cNvPicPr>
            <a:picLocks noChangeAspect="1"/>
          </p:cNvPicPr>
          <p:nvPr/>
        </p:nvPicPr>
        <p:blipFill>
          <a:blip r:embed="rId5"/>
          <a:stretch>
            <a:fillRect/>
          </a:stretch>
        </p:blipFill>
        <p:spPr>
          <a:xfrm>
            <a:off x="-2662555" y="-2640965"/>
            <a:ext cx="17860645" cy="13013055"/>
          </a:xfrm>
          <a:prstGeom prst="rect">
            <a:avLst/>
          </a:prstGeom>
        </p:spPr>
      </p:pic>
      <p:pic>
        <p:nvPicPr>
          <p:cNvPr id="14" name="图片 13" descr="fe62fe86d5ca0d955d04475c6e231d75"/>
          <p:cNvPicPr>
            <a:picLocks noChangeAspect="1"/>
          </p:cNvPicPr>
          <p:nvPr/>
        </p:nvPicPr>
        <p:blipFill>
          <a:blip r:embed="rId6"/>
          <a:stretch>
            <a:fillRect/>
          </a:stretch>
        </p:blipFill>
        <p:spPr>
          <a:xfrm rot="16200000">
            <a:off x="7871721" y="112291"/>
            <a:ext cx="3353706" cy="5110322"/>
          </a:xfrm>
          <a:prstGeom prst="rect">
            <a:avLst/>
          </a:prstGeom>
        </p:spPr>
      </p:pic>
      <p:pic>
        <p:nvPicPr>
          <p:cNvPr id="16" name="图片 15" descr="5b640824cf172"/>
          <p:cNvPicPr>
            <a:picLocks noChangeAspect="1"/>
          </p:cNvPicPr>
          <p:nvPr/>
        </p:nvPicPr>
        <p:blipFill>
          <a:blip r:embed="rId7"/>
          <a:stretch>
            <a:fillRect/>
          </a:stretch>
        </p:blipFill>
        <p:spPr>
          <a:xfrm>
            <a:off x="6637893" y="4117445"/>
            <a:ext cx="3157220" cy="3157220"/>
          </a:xfrm>
          <a:prstGeom prst="rect">
            <a:avLst/>
          </a:prstGeom>
        </p:spPr>
      </p:pic>
      <p:pic>
        <p:nvPicPr>
          <p:cNvPr id="7" name="Picture 6">
            <a:extLst>
              <a:ext uri="{FF2B5EF4-FFF2-40B4-BE49-F238E27FC236}">
                <a16:creationId xmlns:a16="http://schemas.microsoft.com/office/drawing/2014/main" id="{49A8CF6E-7441-4436-BDE2-1C13F3417A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9480" y="139214"/>
            <a:ext cx="3272200" cy="1377240"/>
          </a:xfrm>
          <a:prstGeom prst="rect">
            <a:avLst/>
          </a:prstGeom>
        </p:spPr>
      </p:pic>
      <p:sp>
        <p:nvSpPr>
          <p:cNvPr id="2" name="Rectangle 1">
            <a:extLst>
              <a:ext uri="{FF2B5EF4-FFF2-40B4-BE49-F238E27FC236}">
                <a16:creationId xmlns:a16="http://schemas.microsoft.com/office/drawing/2014/main" id="{F47ECE0C-FF6E-4E25-AC91-7DE017C90AD3}"/>
              </a:ext>
            </a:extLst>
          </p:cNvPr>
          <p:cNvSpPr/>
          <p:nvPr/>
        </p:nvSpPr>
        <p:spPr>
          <a:xfrm>
            <a:off x="8070554" y="1606500"/>
            <a:ext cx="2326278" cy="923330"/>
          </a:xfrm>
          <a:prstGeom prst="rect">
            <a:avLst/>
          </a:prstGeom>
        </p:spPr>
        <p:txBody>
          <a:bodyPr wrap="none">
            <a:spAutoFit/>
          </a:bodyPr>
          <a:lstStyle/>
          <a:p>
            <a:pPr algn="ctr"/>
            <a:r>
              <a:rPr lang="vi-VN" sz="5400" b="1" dirty="0">
                <a:solidFill>
                  <a:srgbClr val="00B050"/>
                </a:solidFill>
                <a:latin typeface="Pattaya" panose="00000500000000000000" pitchFamily="2" charset="-34"/>
                <a:cs typeface="Pattaya" panose="00000500000000000000" pitchFamily="2" charset="-34"/>
              </a:rPr>
              <a:t>Cao sản</a:t>
            </a:r>
            <a:endParaRPr lang="vi-VN" sz="5400" dirty="0">
              <a:solidFill>
                <a:srgbClr val="00B050"/>
              </a:solidFill>
              <a:latin typeface="Pattaya" panose="00000500000000000000" pitchFamily="2" charset="-34"/>
              <a:cs typeface="Pattaya" panose="00000500000000000000" pitchFamily="2" charset="-34"/>
            </a:endParaRPr>
          </a:p>
        </p:txBody>
      </p:sp>
      <p:sp>
        <p:nvSpPr>
          <p:cNvPr id="3" name="Rectangle 2">
            <a:extLst>
              <a:ext uri="{FF2B5EF4-FFF2-40B4-BE49-F238E27FC236}">
                <a16:creationId xmlns:a16="http://schemas.microsoft.com/office/drawing/2014/main" id="{825DD03B-4D80-4AA5-B308-1E6722DEC413}"/>
              </a:ext>
            </a:extLst>
          </p:cNvPr>
          <p:cNvSpPr/>
          <p:nvPr/>
        </p:nvSpPr>
        <p:spPr>
          <a:xfrm>
            <a:off x="7266206" y="2477252"/>
            <a:ext cx="4240648" cy="769441"/>
          </a:xfrm>
          <a:prstGeom prst="rect">
            <a:avLst/>
          </a:prstGeom>
        </p:spPr>
        <p:txBody>
          <a:bodyPr wrap="none">
            <a:spAutoFit/>
          </a:bodyPr>
          <a:lstStyle/>
          <a:p>
            <a:r>
              <a:rPr lang="vi-VN" sz="4400" b="1" dirty="0">
                <a:latin typeface="Calibri" panose="020F0502020204030204" pitchFamily="34" charset="0"/>
                <a:cs typeface="Calibri" panose="020F0502020204030204" pitchFamily="34" charset="0"/>
              </a:rPr>
              <a:t>Có sản lượng cao</a:t>
            </a:r>
            <a:endParaRPr lang="en-US" sz="44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b7e6729cdfb4"/>
          <p:cNvPicPr>
            <a:picLocks noChangeAspect="1"/>
          </p:cNvPicPr>
          <p:nvPr/>
        </p:nvPicPr>
        <p:blipFill>
          <a:blip r:embed="rId3"/>
          <a:stretch>
            <a:fillRect/>
          </a:stretch>
        </p:blipFill>
        <p:spPr>
          <a:xfrm>
            <a:off x="-2662555" y="-2640965"/>
            <a:ext cx="17860645" cy="13013055"/>
          </a:xfrm>
          <a:prstGeom prst="rect">
            <a:avLst/>
          </a:prstGeom>
        </p:spPr>
      </p:pic>
      <p:pic>
        <p:nvPicPr>
          <p:cNvPr id="12" name="图片 11" descr="6ccb8bc6dbe83c6ae811819d70909b6f"/>
          <p:cNvPicPr>
            <a:picLocks noChangeAspect="1"/>
          </p:cNvPicPr>
          <p:nvPr/>
        </p:nvPicPr>
        <p:blipFill>
          <a:blip r:embed="rId4"/>
          <a:stretch>
            <a:fillRect/>
          </a:stretch>
        </p:blipFill>
        <p:spPr>
          <a:xfrm>
            <a:off x="-62230" y="3323590"/>
            <a:ext cx="12165965" cy="3552190"/>
          </a:xfrm>
          <a:prstGeom prst="rect">
            <a:avLst/>
          </a:prstGeom>
        </p:spPr>
      </p:pic>
      <p:pic>
        <p:nvPicPr>
          <p:cNvPr id="14" name="图片 13" descr="fe62fe86d5ca0d955d04475c6e231d75"/>
          <p:cNvPicPr>
            <a:picLocks noChangeAspect="1"/>
          </p:cNvPicPr>
          <p:nvPr/>
        </p:nvPicPr>
        <p:blipFill>
          <a:blip r:embed="rId5"/>
          <a:stretch>
            <a:fillRect/>
          </a:stretch>
        </p:blipFill>
        <p:spPr>
          <a:xfrm rot="16200000">
            <a:off x="7871721" y="112291"/>
            <a:ext cx="3353706" cy="5110322"/>
          </a:xfrm>
          <a:prstGeom prst="rect">
            <a:avLst/>
          </a:prstGeom>
        </p:spPr>
      </p:pic>
      <p:pic>
        <p:nvPicPr>
          <p:cNvPr id="16" name="图片 15" descr="5b640824cf172"/>
          <p:cNvPicPr>
            <a:picLocks noChangeAspect="1"/>
          </p:cNvPicPr>
          <p:nvPr/>
        </p:nvPicPr>
        <p:blipFill>
          <a:blip r:embed="rId6"/>
          <a:stretch>
            <a:fillRect/>
          </a:stretch>
        </p:blipFill>
        <p:spPr>
          <a:xfrm>
            <a:off x="9277040" y="4154244"/>
            <a:ext cx="3157220" cy="3157220"/>
          </a:xfrm>
          <a:prstGeom prst="rect">
            <a:avLst/>
          </a:prstGeom>
        </p:spPr>
      </p:pic>
      <p:pic>
        <p:nvPicPr>
          <p:cNvPr id="7" name="Picture 6">
            <a:extLst>
              <a:ext uri="{FF2B5EF4-FFF2-40B4-BE49-F238E27FC236}">
                <a16:creationId xmlns:a16="http://schemas.microsoft.com/office/drawing/2014/main" id="{49A8CF6E-7441-4436-BDE2-1C13F3417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9480" y="139214"/>
            <a:ext cx="3272200" cy="1377240"/>
          </a:xfrm>
          <a:prstGeom prst="rect">
            <a:avLst/>
          </a:prstGeom>
        </p:spPr>
      </p:pic>
      <p:sp>
        <p:nvSpPr>
          <p:cNvPr id="2" name="Rectangle 1">
            <a:extLst>
              <a:ext uri="{FF2B5EF4-FFF2-40B4-BE49-F238E27FC236}">
                <a16:creationId xmlns:a16="http://schemas.microsoft.com/office/drawing/2014/main" id="{F47ECE0C-FF6E-4E25-AC91-7DE017C90AD3}"/>
              </a:ext>
            </a:extLst>
          </p:cNvPr>
          <p:cNvSpPr/>
          <p:nvPr/>
        </p:nvSpPr>
        <p:spPr>
          <a:xfrm>
            <a:off x="8159837" y="1378334"/>
            <a:ext cx="2308645" cy="923330"/>
          </a:xfrm>
          <a:prstGeom prst="rect">
            <a:avLst/>
          </a:prstGeom>
        </p:spPr>
        <p:txBody>
          <a:bodyPr wrap="none">
            <a:spAutoFit/>
          </a:bodyPr>
          <a:lstStyle/>
          <a:p>
            <a:pPr algn="ctr"/>
            <a:r>
              <a:rPr lang="vi-VN" sz="5400" b="1" dirty="0">
                <a:solidFill>
                  <a:srgbClr val="00B050"/>
                </a:solidFill>
                <a:latin typeface="Pattaya" panose="00000500000000000000" pitchFamily="2" charset="-34"/>
                <a:cs typeface="Pattaya" panose="00000500000000000000" pitchFamily="2" charset="-34"/>
              </a:rPr>
              <a:t>Bát Xát</a:t>
            </a:r>
            <a:endParaRPr lang="vi-VN" sz="5400" dirty="0">
              <a:solidFill>
                <a:srgbClr val="00B050"/>
              </a:solidFill>
              <a:latin typeface="Pattaya" panose="00000500000000000000" pitchFamily="2" charset="-34"/>
              <a:cs typeface="Pattaya" panose="00000500000000000000" pitchFamily="2" charset="-34"/>
            </a:endParaRPr>
          </a:p>
        </p:txBody>
      </p:sp>
      <p:sp>
        <p:nvSpPr>
          <p:cNvPr id="3" name="Rectangle 2">
            <a:extLst>
              <a:ext uri="{FF2B5EF4-FFF2-40B4-BE49-F238E27FC236}">
                <a16:creationId xmlns:a16="http://schemas.microsoft.com/office/drawing/2014/main" id="{825DD03B-4D80-4AA5-B308-1E6722DEC413}"/>
              </a:ext>
            </a:extLst>
          </p:cNvPr>
          <p:cNvSpPr/>
          <p:nvPr/>
        </p:nvSpPr>
        <p:spPr>
          <a:xfrm>
            <a:off x="7137926" y="2096604"/>
            <a:ext cx="4352469" cy="1569660"/>
          </a:xfrm>
          <a:prstGeom prst="rect">
            <a:avLst/>
          </a:prstGeom>
        </p:spPr>
        <p:txBody>
          <a:bodyPr wrap="square">
            <a:spAutoFit/>
          </a:bodyPr>
          <a:lstStyle/>
          <a:p>
            <a:pPr algn="just"/>
            <a:r>
              <a:rPr lang="en-US" sz="3200" b="1" dirty="0" err="1"/>
              <a:t>huyện</a:t>
            </a:r>
            <a:r>
              <a:rPr lang="en-US" sz="3200" b="1" dirty="0"/>
              <a:t> </a:t>
            </a:r>
            <a:r>
              <a:rPr lang="en-US" sz="3200" b="1" dirty="0" err="1"/>
              <a:t>vùng</a:t>
            </a:r>
            <a:r>
              <a:rPr lang="en-US" sz="3200" b="1" dirty="0"/>
              <a:t> </a:t>
            </a:r>
            <a:r>
              <a:rPr lang="en-US" sz="3200" b="1" dirty="0" err="1"/>
              <a:t>cao</a:t>
            </a:r>
            <a:r>
              <a:rPr lang="en-US" sz="3200" b="1" dirty="0"/>
              <a:t> </a:t>
            </a:r>
            <a:r>
              <a:rPr lang="en-US" sz="3200" b="1" dirty="0" err="1"/>
              <a:t>biên</a:t>
            </a:r>
            <a:r>
              <a:rPr lang="en-US" sz="3200" b="1" dirty="0"/>
              <a:t> </a:t>
            </a:r>
            <a:r>
              <a:rPr lang="en-US" sz="3200" b="1" dirty="0" err="1"/>
              <a:t>giới</a:t>
            </a:r>
            <a:r>
              <a:rPr lang="en-US" sz="3200" b="1" dirty="0"/>
              <a:t> </a:t>
            </a:r>
            <a:r>
              <a:rPr lang="en-US" sz="3200" b="1" dirty="0" err="1"/>
              <a:t>nằm</a:t>
            </a:r>
            <a:r>
              <a:rPr lang="en-US" sz="3200" b="1" dirty="0"/>
              <a:t> ở </a:t>
            </a:r>
            <a:r>
              <a:rPr lang="en-US" sz="3200" b="1" dirty="0" err="1"/>
              <a:t>phía</a:t>
            </a:r>
            <a:r>
              <a:rPr lang="en-US" sz="3200" b="1" dirty="0"/>
              <a:t> </a:t>
            </a:r>
            <a:r>
              <a:rPr lang="en-US" sz="3200" b="1" dirty="0" err="1"/>
              <a:t>tây</a:t>
            </a:r>
            <a:r>
              <a:rPr lang="en-US" sz="3200" b="1" dirty="0"/>
              <a:t> </a:t>
            </a:r>
            <a:r>
              <a:rPr lang="en-US" sz="3200" b="1" dirty="0" err="1"/>
              <a:t>bắc</a:t>
            </a:r>
            <a:r>
              <a:rPr lang="en-US" sz="3200" b="1" dirty="0"/>
              <a:t> </a:t>
            </a:r>
            <a:r>
              <a:rPr lang="en-US" sz="3200" b="1" dirty="0" err="1"/>
              <a:t>tỉnh</a:t>
            </a:r>
            <a:r>
              <a:rPr lang="en-US" sz="3200" b="1" dirty="0"/>
              <a:t> </a:t>
            </a:r>
            <a:r>
              <a:rPr lang="en-US" sz="3200" b="1" dirty="0" err="1"/>
              <a:t>Lào</a:t>
            </a:r>
            <a:r>
              <a:rPr lang="en-US" sz="3200" b="1" dirty="0"/>
              <a:t> Cai</a:t>
            </a:r>
            <a:endParaRPr lang="en-US" sz="6600" b="1" dirty="0">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3C831AFA-31D1-4CC3-A5BD-3AF880E42E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178" y="1118627"/>
            <a:ext cx="4376888" cy="28395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7+ điểm dừng chân đẹp hút hồn trên cung đường phượt Bát Xát Lào Cai">
            <a:extLst>
              <a:ext uri="{FF2B5EF4-FFF2-40B4-BE49-F238E27FC236}">
                <a16:creationId xmlns:a16="http://schemas.microsoft.com/office/drawing/2014/main" id="{5739B090-440F-4A7D-86A9-94570D33BA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2425" y="3601956"/>
            <a:ext cx="4170988" cy="29954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90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1BD35-1702-4E9F-A60E-252777FD7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id="{DA13CC4A-3D3A-45AC-AA9F-6246158B6B07}"/>
                </a:ext>
              </a:extLst>
            </p:cNvPr>
            <p:cNvPicPr>
              <a:picLocks noChangeAspect="1"/>
            </p:cNvPicPr>
            <p:nvPr/>
          </p:nvPicPr>
          <p:blipFill>
            <a:blip r:embed="rId3"/>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id="{F40B8BFC-BC94-4C70-BB9F-3E5B54DE49ED}"/>
                </a:ext>
              </a:extLst>
            </p:cNvPr>
            <p:cNvPicPr>
              <a:picLocks noChangeAspect="1"/>
            </p:cNvPicPr>
            <p:nvPr/>
          </p:nvPicPr>
          <p:blipFill>
            <a:blip r:embed="rId3"/>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id="{4F897361-DD20-4B0A-98CF-7339CFA69C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id="{E778998A-3241-438F-98CA-C3429BE2AEA3}"/>
                </a:ext>
              </a:extLst>
            </p:cNvPr>
            <p:cNvPicPr>
              <a:picLocks noChangeAspect="1"/>
            </p:cNvPicPr>
            <p:nvPr/>
          </p:nvPicPr>
          <p:blipFill>
            <a:blip r:embed="rId3"/>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id="{2576DC8C-5761-4247-A4EE-3348877EE31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val="234026249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BAB7B4-C300-40E6-8A3E-39CB490A4D3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549808" y="3281348"/>
            <a:ext cx="1789248" cy="2744843"/>
          </a:xfrm>
          <a:prstGeom prst="rect">
            <a:avLst/>
          </a:prstGeom>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111624" y="3105349"/>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3693516" y="0"/>
            <a:ext cx="6913524" cy="4405828"/>
            <a:chOff x="3693516" y="0"/>
            <a:chExt cx="6913524" cy="4405828"/>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93516" y="0"/>
              <a:ext cx="6913524" cy="4405828"/>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850134" y="1418084"/>
              <a:ext cx="5900829" cy="1569660"/>
            </a:xfrm>
            <a:prstGeom prst="rect">
              <a:avLst/>
            </a:prstGeom>
            <a:noFill/>
          </p:spPr>
          <p:txBody>
            <a:bodyPr wrap="square" rtlCol="0">
              <a:spAutoFit/>
            </a:bodyPr>
            <a:lstStyle/>
            <a:p>
              <a:pPr algn="ctr"/>
              <a:r>
                <a:rPr lang="vi-VN" sz="3200" dirty="0">
                  <a:latin typeface="Pattaya" panose="00000500000000000000" pitchFamily="2" charset="-34"/>
                  <a:cs typeface="Pattaya" panose="00000500000000000000" pitchFamily="2" charset="-34"/>
                </a:rPr>
                <a:t>Cùng đến thăm nhà của Ngu Công xã Trịnh Tường bằng cách trả lời câu hỏi của người dân bạn nhé!</a:t>
              </a:r>
              <a:endParaRPr lang="en-US" sz="32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88837625"/>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0" y="2598420"/>
            <a:ext cx="2678399" cy="4108869"/>
          </a:xfrm>
          <a:prstGeom prst="rect">
            <a:avLst/>
          </a:prstGeom>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65524" y="350520"/>
            <a:ext cx="1039873" cy="1389221"/>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1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7 -4.81481E-6 L -0.07005 0.34769 " pathEditMode="relative" rAng="0" ptsTypes="AA">
                                      <p:cBhvr>
                                        <p:cTn id="6" dur="2000" fill="hold"/>
                                        <p:tgtEl>
                                          <p:spTgt spid="8"/>
                                        </p:tgtEl>
                                        <p:attrNameLst>
                                          <p:attrName>ppt_x</p:attrName>
                                          <p:attrName>ppt_y</p:attrName>
                                        </p:attrNameLst>
                                      </p:cBhvr>
                                      <p:rCtr x="-3503" y="17384"/>
                                    </p:animMotion>
                                  </p:childTnLst>
                                </p:cTn>
                              </p:par>
                              <p:par>
                                <p:cTn id="7" presetID="63" presetClass="path" presetSubtype="0" accel="50000" decel="50000" fill="hold" nodeType="withEffect">
                                  <p:stCondLst>
                                    <p:cond delay="2000"/>
                                  </p:stCondLst>
                                  <p:childTnLst>
                                    <p:animMotion origin="layout" path="M -0.07005 0.34769 L 0.07227 0.2676 " pathEditMode="relative" rAng="0" ptsTypes="AA">
                                      <p:cBhvr>
                                        <p:cTn id="8" dur="2000" fill="hold"/>
                                        <p:tgtEl>
                                          <p:spTgt spid="8"/>
                                        </p:tgtEl>
                                        <p:attrNameLst>
                                          <p:attrName>ppt_x</p:attrName>
                                          <p:attrName>ppt_y</p:attrName>
                                        </p:attrNameLst>
                                      </p:cBhvr>
                                      <p:rCtr x="7109" y="-4005"/>
                                    </p:animMotion>
                                  </p:childTnLst>
                                </p:cTn>
                              </p:par>
                              <p:par>
                                <p:cTn id="9" presetID="26" presetClass="emph" presetSubtype="0" repeatCount="indefinite" fill="hold" nodeType="withEffect">
                                  <p:stCondLst>
                                    <p:cond delay="4000"/>
                                  </p:stCondLst>
                                  <p:childTnLst>
                                    <p:animEffect transition="out" filter="fade">
                                      <p:cBhvr>
                                        <p:cTn id="10" dur="500" tmFilter="0, 0; .2, .5; .8, .5; 1, 0"/>
                                        <p:tgtEl>
                                          <p:spTgt spid="2054"/>
                                        </p:tgtEl>
                                      </p:cBhvr>
                                    </p:animEffect>
                                    <p:animScale>
                                      <p:cBhvr>
                                        <p:cTn id="11"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ee Vector | Flat spring landscape | Spring landscape, Landscape clipart,  Landscape background">
            <a:extLst>
              <a:ext uri="{FF2B5EF4-FFF2-40B4-BE49-F238E27FC236}">
                <a16:creationId xmlns:a16="http://schemas.microsoft.com/office/drawing/2014/main" id="{92B29741-F85C-4F2E-A1F6-4381E3AB4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8194" name="Picture 2" descr="Hình ảnh Trang Phục Truyền Thống Cô Gái Hoạt Hình Vẽ Tay Dễ Thương Dân Tộc  Thiểu Số, Trang Phục Truyền Thống, Phim Hoạt Hình Cô Gái, Vẽ Tay Dễ Thương  miễn">
            <a:extLst>
              <a:ext uri="{FF2B5EF4-FFF2-40B4-BE49-F238E27FC236}">
                <a16:creationId xmlns:a16="http://schemas.microsoft.com/office/drawing/2014/main" id="{8B199EF1-4BCD-4392-B741-4F3410E06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438" b="90469" l="10000" r="90000">
                        <a14:foregroundMark x1="40000" y1="91563" x2="47813" y2="90469"/>
                        <a14:foregroundMark x1="47813" y1="90469" x2="48438" y2="90469"/>
                        <a14:foregroundMark x1="45000" y1="43438" x2="47969" y2="46719"/>
                        <a14:foregroundMark x1="56719" y1="8438" x2="61719" y2="17031"/>
                      </a14:backgroundRemoval>
                    </a14:imgEffect>
                  </a14:imgLayer>
                </a14:imgProps>
              </a:ext>
              <a:ext uri="{28A0092B-C50C-407E-A947-70E740481C1C}">
                <a14:useLocalDpi xmlns:a14="http://schemas.microsoft.com/office/drawing/2010/main" val="0"/>
              </a:ext>
            </a:extLst>
          </a:blip>
          <a:srcRect/>
          <a:stretch>
            <a:fillRect/>
          </a:stretch>
        </p:blipFill>
        <p:spPr bwMode="auto">
          <a:xfrm>
            <a:off x="8431408" y="2346396"/>
            <a:ext cx="4820215" cy="482021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5F38681-5DC1-4716-862E-A25AE070D787}"/>
              </a:ext>
            </a:extLst>
          </p:cNvPr>
          <p:cNvGrpSpPr/>
          <p:nvPr/>
        </p:nvGrpSpPr>
        <p:grpSpPr>
          <a:xfrm>
            <a:off x="2395171" y="1717359"/>
            <a:ext cx="7401657" cy="4633524"/>
            <a:chOff x="2395171" y="1717359"/>
            <a:chExt cx="7401657" cy="4633524"/>
          </a:xfrm>
        </p:grpSpPr>
        <p:pic>
          <p:nvPicPr>
            <p:cNvPr id="10" name="Picture 9">
              <a:extLst>
                <a:ext uri="{FF2B5EF4-FFF2-40B4-BE49-F238E27FC236}">
                  <a16:creationId xmlns:a16="http://schemas.microsoft.com/office/drawing/2014/main" id="{3A287662-F374-4E2A-B856-A603001DFD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95171" y="1717359"/>
              <a:ext cx="7401657" cy="4633524"/>
            </a:xfrm>
            <a:prstGeom prst="rect">
              <a:avLst/>
            </a:prstGeom>
          </p:spPr>
        </p:pic>
        <p:sp>
          <p:nvSpPr>
            <p:cNvPr id="11" name="Rectangle 10">
              <a:extLst>
                <a:ext uri="{FF2B5EF4-FFF2-40B4-BE49-F238E27FC236}">
                  <a16:creationId xmlns:a16="http://schemas.microsoft.com/office/drawing/2014/main" id="{C75BA3E2-0B29-4FF0-A6B3-1C2C43577762}"/>
                </a:ext>
              </a:extLst>
            </p:cNvPr>
            <p:cNvSpPr/>
            <p:nvPr/>
          </p:nvSpPr>
          <p:spPr>
            <a:xfrm>
              <a:off x="3154680" y="2346396"/>
              <a:ext cx="5761162" cy="1938992"/>
            </a:xfrm>
            <a:prstGeom prst="rect">
              <a:avLst/>
            </a:prstGeom>
          </p:spPr>
          <p:txBody>
            <a:bodyPr wrap="square">
              <a:spAutoFit/>
            </a:bodyPr>
            <a:lstStyle/>
            <a:p>
              <a:pPr algn="just"/>
              <a:r>
                <a:rPr lang="vi-VN" sz="4000" b="1" dirty="0">
                  <a:latin typeface="Calibri" panose="020F0502020204030204" pitchFamily="34" charset="0"/>
                  <a:cs typeface="Calibri" panose="020F0502020204030204" pitchFamily="34" charset="0"/>
                </a:rPr>
                <a:t>Ông Lìn đã làm gì để thay đổi tập quán làm nương của người dân?</a:t>
              </a:r>
              <a:endParaRPr lang="en-US" sz="4000" b="1"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ED650F8E-BD74-4358-A010-B2468D3CA3C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9642" y="3855719"/>
            <a:ext cx="2344838" cy="2941321"/>
          </a:xfrm>
          <a:prstGeom prst="rect">
            <a:avLst/>
          </a:prstGeom>
        </p:spPr>
      </p:pic>
      <p:sp>
        <p:nvSpPr>
          <p:cNvPr id="14" name="Rectangle 13">
            <a:extLst>
              <a:ext uri="{FF2B5EF4-FFF2-40B4-BE49-F238E27FC236}">
                <a16:creationId xmlns:a16="http://schemas.microsoft.com/office/drawing/2014/main" id="{842408C1-B1AA-4510-8883-0B8CF48D59E1}"/>
              </a:ext>
            </a:extLst>
          </p:cNvPr>
          <p:cNvSpPr/>
          <p:nvPr/>
        </p:nvSpPr>
        <p:spPr>
          <a:xfrm>
            <a:off x="866725" y="1556609"/>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Để thay đổi tập quán làm nương, ông Lìn đã lần mò cả tháng trong rừng tìm nguồn nước.</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604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ree Vector | Flat spring landscape | Spring landscape, Landscape clipart,  Landscape background">
            <a:extLst>
              <a:ext uri="{FF2B5EF4-FFF2-40B4-BE49-F238E27FC236}">
                <a16:creationId xmlns:a16="http://schemas.microsoft.com/office/drawing/2014/main" id="{D97DB936-61C7-4E37-8DD8-B3A8F6DDC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8194" name="Picture 2" descr="Hình ảnh Trang Phục Truyền Thống Cô Gái Hoạt Hình Vẽ Tay Dễ Thương Dân Tộc  Thiểu Số, Trang Phục Truyền Thống, Phim Hoạt Hình Cô Gái, Vẽ Tay Dễ Thương  miễn">
            <a:extLst>
              <a:ext uri="{FF2B5EF4-FFF2-40B4-BE49-F238E27FC236}">
                <a16:creationId xmlns:a16="http://schemas.microsoft.com/office/drawing/2014/main" id="{8B199EF1-4BCD-4392-B741-4F3410E06C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438" b="90469" l="10000" r="90000">
                        <a14:foregroundMark x1="40000" y1="91563" x2="47813" y2="90469"/>
                        <a14:foregroundMark x1="47813" y1="90469" x2="48438" y2="90469"/>
                        <a14:foregroundMark x1="45000" y1="43438" x2="47969" y2="46719"/>
                        <a14:foregroundMark x1="56719" y1="8438" x2="61719" y2="17031"/>
                      </a14:backgroundRemoval>
                    </a14:imgEffect>
                  </a14:imgLayer>
                </a14:imgProps>
              </a:ext>
              <a:ext uri="{28A0092B-C50C-407E-A947-70E740481C1C}">
                <a14:useLocalDpi xmlns:a14="http://schemas.microsoft.com/office/drawing/2010/main" val="0"/>
              </a:ext>
            </a:extLst>
          </a:blip>
          <a:srcRect/>
          <a:stretch>
            <a:fillRect/>
          </a:stretch>
        </p:blipFill>
        <p:spPr bwMode="auto">
          <a:xfrm>
            <a:off x="9285412" y="3200400"/>
            <a:ext cx="3966211" cy="39662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42408C1-B1AA-4510-8883-0B8CF48D59E1}"/>
              </a:ext>
            </a:extLst>
          </p:cNvPr>
          <p:cNvSpPr/>
          <p:nvPr/>
        </p:nvSpPr>
        <p:spPr>
          <a:xfrm>
            <a:off x="866725" y="1556609"/>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Để thay đổi tập quán làm nương, ông Lìn đã lần mò cả tháng trong rừng tìm nguồn nước.</a:t>
            </a:r>
            <a:endParaRPr lang="en-US" sz="32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2C9095D-B374-4939-BAC1-E86474EB7BC5}"/>
              </a:ext>
            </a:extLst>
          </p:cNvPr>
          <p:cNvGrpSpPr/>
          <p:nvPr/>
        </p:nvGrpSpPr>
        <p:grpSpPr>
          <a:xfrm>
            <a:off x="3154680" y="2527147"/>
            <a:ext cx="5890360" cy="4114800"/>
            <a:chOff x="3154680" y="2527147"/>
            <a:chExt cx="5890360" cy="4114800"/>
          </a:xfrm>
        </p:grpSpPr>
        <p:pic>
          <p:nvPicPr>
            <p:cNvPr id="12" name="Picture 13">
              <a:extLst>
                <a:ext uri="{FF2B5EF4-FFF2-40B4-BE49-F238E27FC236}">
                  <a16:creationId xmlns:a16="http://schemas.microsoft.com/office/drawing/2014/main" id="{68B51023-D505-4063-B6E8-ED4E205AC9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4680" y="2527147"/>
              <a:ext cx="5890360" cy="4114800"/>
            </a:xfrm>
            <a:prstGeom prst="rect">
              <a:avLst/>
            </a:prstGeom>
          </p:spPr>
        </p:pic>
        <p:sp>
          <p:nvSpPr>
            <p:cNvPr id="15" name="Rectangle 14">
              <a:extLst>
                <a:ext uri="{FF2B5EF4-FFF2-40B4-BE49-F238E27FC236}">
                  <a16:creationId xmlns:a16="http://schemas.microsoft.com/office/drawing/2014/main" id="{408C22EA-236D-45A6-83E7-A422601AEF8C}"/>
                </a:ext>
              </a:extLst>
            </p:cNvPr>
            <p:cNvSpPr/>
            <p:nvPr/>
          </p:nvSpPr>
          <p:spPr>
            <a:xfrm>
              <a:off x="3672840" y="2878604"/>
              <a:ext cx="4758568" cy="1938992"/>
            </a:xfrm>
            <a:prstGeom prst="rect">
              <a:avLst/>
            </a:prstGeom>
          </p:spPr>
          <p:txBody>
            <a:bodyPr wrap="square">
              <a:spAutoFit/>
            </a:bodyPr>
            <a:lstStyle/>
            <a:p>
              <a:pPr algn="just"/>
              <a:r>
                <a:rPr lang="vi-VN" sz="4000" b="1" dirty="0">
                  <a:latin typeface="Calibri" panose="020F0502020204030204" pitchFamily="34" charset="0"/>
                  <a:cs typeface="Calibri" panose="020F0502020204030204" pitchFamily="34" charset="0"/>
                </a:rPr>
                <a:t>Ông đã làm thế nào để đưa được nước về thôn?</a:t>
              </a:r>
              <a:endParaRPr lang="en-US"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EEC51E39-9752-4CE9-B505-1EA09765AE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5633" y="3819704"/>
            <a:ext cx="2270690" cy="3033535"/>
          </a:xfrm>
          <a:prstGeom prst="rect">
            <a:avLst/>
          </a:prstGeom>
        </p:spPr>
      </p:pic>
      <p:pic>
        <p:nvPicPr>
          <p:cNvPr id="18" name="Picture 16">
            <a:extLst>
              <a:ext uri="{FF2B5EF4-FFF2-40B4-BE49-F238E27FC236}">
                <a16:creationId xmlns:a16="http://schemas.microsoft.com/office/drawing/2014/main" id="{CE19211F-DDED-4687-93BA-D991528E27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261" b="18881"/>
          <a:stretch/>
        </p:blipFill>
        <p:spPr bwMode="auto">
          <a:xfrm>
            <a:off x="4559351" y="3788821"/>
            <a:ext cx="3357304" cy="24428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A55BBE1-591E-48AC-BE8E-3B492B96B6A1}"/>
              </a:ext>
            </a:extLst>
          </p:cNvPr>
          <p:cNvSpPr/>
          <p:nvPr/>
        </p:nvSpPr>
        <p:spPr>
          <a:xfrm>
            <a:off x="914290" y="2688156"/>
            <a:ext cx="10458548"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Ông cùng vợ con đào suốt một năm trời được gần bốn cây số mương dẫn nước từ rừng già về thôn.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9044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 presetClass="exit" presetSubtype="10" fill="hold" nodeType="withEffect">
                                  <p:stCondLst>
                                    <p:cond delay="0"/>
                                  </p:stCondLst>
                                  <p:childTnLst>
                                    <p:animEffect transition="out" filter="blinds(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97A2D-EDDA-4934-96E8-6ABC78A7D5EE}"/>
              </a:ext>
            </a:extLst>
          </p:cNvPr>
          <p:cNvSpPr txBox="1"/>
          <p:nvPr/>
        </p:nvSpPr>
        <p:spPr>
          <a:xfrm>
            <a:off x="1187941" y="1935646"/>
            <a:ext cx="2904962" cy="584775"/>
          </a:xfrm>
          <a:prstGeom prst="rect">
            <a:avLst/>
          </a:prstGeom>
          <a:noFill/>
        </p:spPr>
        <p:txBody>
          <a:bodyPr wrap="none" rtlCol="0">
            <a:spAutoFit/>
          </a:bodyPr>
          <a:lstStyle/>
          <a:p>
            <a:pPr algn="ctr"/>
            <a:r>
              <a:rPr lang="vi-VN" sz="3200" b="1" dirty="0">
                <a:solidFill>
                  <a:srgbClr val="FFFF00"/>
                </a:solidFill>
                <a:latin typeface="HP001 4 hàng" panose="020B0603050302020204" pitchFamily="34" charset="0"/>
                <a:cs typeface="Pattaya" panose="00000500000000000000" pitchFamily="2" charset="-34"/>
              </a:rPr>
              <a:t>Bài tập nhóm:</a:t>
            </a:r>
            <a:endParaRPr lang="en-US" sz="6000" b="1" dirty="0">
              <a:solidFill>
                <a:srgbClr val="FFFF00"/>
              </a:solidFill>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id="{6D29ABBC-1C57-482D-B0F1-0D9797EE413F}"/>
              </a:ext>
            </a:extLst>
          </p:cNvPr>
          <p:cNvSpPr txBox="1"/>
          <p:nvPr/>
        </p:nvSpPr>
        <p:spPr>
          <a:xfrm>
            <a:off x="935791" y="2627101"/>
            <a:ext cx="7737681" cy="523220"/>
          </a:xfrm>
          <a:prstGeom prst="rect">
            <a:avLst/>
          </a:prstGeom>
          <a:noFill/>
        </p:spPr>
        <p:txBody>
          <a:bodyPr wrap="square" rtlCol="0">
            <a:spAutoFit/>
          </a:bodyPr>
          <a:lstStyle/>
          <a:p>
            <a:pPr algn="ctr"/>
            <a:r>
              <a:rPr lang="vi-VN" sz="2800" b="1" i="1" dirty="0">
                <a:solidFill>
                  <a:schemeClr val="bg1"/>
                </a:solidFill>
                <a:latin typeface="HP001 4 hàng" panose="020B0603050302020204" pitchFamily="34" charset="0"/>
                <a:cs typeface="Pattaya" panose="00000500000000000000" pitchFamily="2" charset="-34"/>
              </a:rPr>
              <a:t>Hãy tìm hiểu về Ngu Công xã Trịnh Tường.</a:t>
            </a:r>
            <a:endParaRPr lang="en-US" sz="54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val="25848027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 Vector | Flat spring landscape | Spring landscape, Landscape clipart,  Landscape background">
            <a:extLst>
              <a:ext uri="{FF2B5EF4-FFF2-40B4-BE49-F238E27FC236}">
                <a16:creationId xmlns:a16="http://schemas.microsoft.com/office/drawing/2014/main" id="{C5AFBB22-03C0-4DA9-9A83-FA54CCA47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811020" y="-121920"/>
            <a:ext cx="85699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3276158" y="507117"/>
            <a:ext cx="5639684" cy="707886"/>
          </a:xfrm>
          <a:prstGeom prst="rect">
            <a:avLst/>
          </a:prstGeom>
        </p:spPr>
        <p:txBody>
          <a:bodyPr wrap="none">
            <a:spAutoFit/>
          </a:bodyPr>
          <a:lstStyle/>
          <a:p>
            <a:pPr algn="ctr"/>
            <a:r>
              <a:rPr lang="vi-VN" sz="4000" b="1" dirty="0">
                <a:solidFill>
                  <a:srgbClr val="00B050"/>
                </a:solidFill>
                <a:latin typeface="Pattaya" panose="00000500000000000000" pitchFamily="2" charset="-34"/>
                <a:cs typeface="Pattaya" panose="00000500000000000000" pitchFamily="2" charset="-34"/>
              </a:rPr>
              <a:t>1. Ông Lìn đưa nước về thôn</a:t>
            </a:r>
            <a:endParaRPr lang="vi-VN" sz="4000" dirty="0">
              <a:solidFill>
                <a:srgbClr val="00B050"/>
              </a:solidFill>
              <a:latin typeface="Pattaya" panose="00000500000000000000" pitchFamily="2" charset="-34"/>
              <a:cs typeface="Pattaya" panose="00000500000000000000" pitchFamily="2" charset="-34"/>
            </a:endParaRPr>
          </a:p>
        </p:txBody>
      </p:sp>
      <p:pic>
        <p:nvPicPr>
          <p:cNvPr id="13" name="Picture 12">
            <a:extLst>
              <a:ext uri="{FF2B5EF4-FFF2-40B4-BE49-F238E27FC236}">
                <a16:creationId xmlns:a16="http://schemas.microsoft.com/office/drawing/2014/main" id="{35D19D30-B12C-420A-9ADB-E05A5EFDD7A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flipH="1">
            <a:off x="8958387" y="2990775"/>
            <a:ext cx="2001078" cy="3069807"/>
          </a:xfrm>
          <a:prstGeom prst="rect">
            <a:avLst/>
          </a:prstGeom>
        </p:spPr>
      </p:pic>
      <p:grpSp>
        <p:nvGrpSpPr>
          <p:cNvPr id="5" name="Group 4">
            <a:extLst>
              <a:ext uri="{FF2B5EF4-FFF2-40B4-BE49-F238E27FC236}">
                <a16:creationId xmlns:a16="http://schemas.microsoft.com/office/drawing/2014/main" id="{D3B451BD-092D-4409-9682-BDA74729E2DD}"/>
              </a:ext>
            </a:extLst>
          </p:cNvPr>
          <p:cNvGrpSpPr/>
          <p:nvPr/>
        </p:nvGrpSpPr>
        <p:grpSpPr>
          <a:xfrm>
            <a:off x="2233074" y="1624481"/>
            <a:ext cx="7214649" cy="4919079"/>
            <a:chOff x="2233074" y="1624481"/>
            <a:chExt cx="7214649" cy="4919079"/>
          </a:xfrm>
        </p:grpSpPr>
        <p:pic>
          <p:nvPicPr>
            <p:cNvPr id="19" name="Picture 10">
              <a:extLst>
                <a:ext uri="{FF2B5EF4-FFF2-40B4-BE49-F238E27FC236}">
                  <a16:creationId xmlns:a16="http://schemas.microsoft.com/office/drawing/2014/main" id="{33A07A7C-AA5C-4FAD-A16D-19E663496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33074" y="1624481"/>
              <a:ext cx="7214649" cy="4919079"/>
            </a:xfrm>
            <a:prstGeom prst="rect">
              <a:avLst/>
            </a:prstGeom>
          </p:spPr>
        </p:pic>
        <p:sp>
          <p:nvSpPr>
            <p:cNvPr id="20" name="Rectangle 19">
              <a:extLst>
                <a:ext uri="{FF2B5EF4-FFF2-40B4-BE49-F238E27FC236}">
                  <a16:creationId xmlns:a16="http://schemas.microsoft.com/office/drawing/2014/main" id="{13E32E31-2E87-41A4-A120-B3A2345396E5}"/>
                </a:ext>
              </a:extLst>
            </p:cNvPr>
            <p:cNvSpPr/>
            <p:nvPr/>
          </p:nvSpPr>
          <p:spPr>
            <a:xfrm>
              <a:off x="2959818" y="2072689"/>
              <a:ext cx="5495069" cy="2554545"/>
            </a:xfrm>
            <a:prstGeom prst="rect">
              <a:avLst/>
            </a:prstGeom>
          </p:spPr>
          <p:txBody>
            <a:bodyPr wrap="square">
              <a:spAutoFit/>
            </a:bodyPr>
            <a:lstStyle/>
            <a:p>
              <a:pPr algn="just"/>
              <a:r>
                <a:rPr lang="vi-VN" sz="3200" b="1" i="1" dirty="0">
                  <a:latin typeface="Calibri" panose="020F0502020204030204" pitchFamily="34" charset="0"/>
                  <a:cs typeface="Calibri" panose="020F0502020204030204" pitchFamily="34" charset="0"/>
                </a:rPr>
                <a:t>Ông Lìn là người vô cùng kiên trì, sáng suốt khi đã cố gắng, quyết tâm tìm cách để thay đổi tập quán làm lúa nương của bà con người Dao ở Phìn Ngan.</a:t>
              </a:r>
              <a:endParaRPr lang="en-US" sz="3200" b="1" i="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19897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0" y="2598420"/>
            <a:ext cx="2678399" cy="4108869"/>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258384" y="2134583"/>
            <a:ext cx="1039873" cy="1389221"/>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00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125E-6 0 L 0.08724 0.02755 " pathEditMode="relative" rAng="0" ptsTypes="AA">
                                      <p:cBhvr>
                                        <p:cTn id="6" dur="2000" fill="hold"/>
                                        <p:tgtEl>
                                          <p:spTgt spid="8"/>
                                        </p:tgtEl>
                                        <p:attrNameLst>
                                          <p:attrName>ppt_x</p:attrName>
                                          <p:attrName>ppt_y</p:attrName>
                                        </p:attrNameLst>
                                      </p:cBhvr>
                                      <p:rCtr x="4362" y="1366"/>
                                    </p:animMotion>
                                  </p:childTnLst>
                                </p:cTn>
                              </p:par>
                              <p:par>
                                <p:cTn id="7" presetID="63" presetClass="path" presetSubtype="0" accel="50000" decel="50000" fill="hold" nodeType="withEffect">
                                  <p:stCondLst>
                                    <p:cond delay="2000"/>
                                  </p:stCondLst>
                                  <p:childTnLst>
                                    <p:animMotion origin="layout" path="M 0.08724 0.02755 L 0.11692 -0.26574 " pathEditMode="relative" rAng="0" ptsTypes="AA">
                                      <p:cBhvr>
                                        <p:cTn id="8" dur="2000" fill="hold"/>
                                        <p:tgtEl>
                                          <p:spTgt spid="8"/>
                                        </p:tgtEl>
                                        <p:attrNameLst>
                                          <p:attrName>ppt_x</p:attrName>
                                          <p:attrName>ppt_y</p:attrName>
                                        </p:attrNameLst>
                                      </p:cBhvr>
                                      <p:rCtr x="1484" y="-14676"/>
                                    </p:animMotion>
                                  </p:childTnLst>
                                </p:cTn>
                              </p:par>
                              <p:par>
                                <p:cTn id="9" presetID="49" presetClass="path" presetSubtype="0" accel="50000" decel="50000" fill="hold" nodeType="withEffect">
                                  <p:stCondLst>
                                    <p:cond delay="4000"/>
                                  </p:stCondLst>
                                  <p:childTnLst>
                                    <p:animMotion origin="layout" path="M 0.11692 -0.26574 L 0.19192 -0.13241 " pathEditMode="relative" rAng="0" ptsTypes="AA">
                                      <p:cBhvr>
                                        <p:cTn id="10" dur="2000" fill="hold"/>
                                        <p:tgtEl>
                                          <p:spTgt spid="8"/>
                                        </p:tgtEl>
                                        <p:attrNameLst>
                                          <p:attrName>ppt_x</p:attrName>
                                          <p:attrName>ppt_y</p:attrName>
                                        </p:attrNameLst>
                                      </p:cBhvr>
                                      <p:rCtr x="3750" y="6667"/>
                                    </p:animMotion>
                                  </p:childTnLst>
                                </p:cTn>
                              </p:par>
                              <p:par>
                                <p:cTn id="11" presetID="26" presetClass="emph" presetSubtype="0" repeatCount="indefinite" fill="hold" nodeType="withEffect">
                                  <p:stCondLst>
                                    <p:cond delay="600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llage Summer Cartoons Cartoon Pinterest Photo Backgrounds for Powerpoint  Templates - PPT Backgrounds">
            <a:extLst>
              <a:ext uri="{FF2B5EF4-FFF2-40B4-BE49-F238E27FC236}">
                <a16:creationId xmlns:a16="http://schemas.microsoft.com/office/drawing/2014/main" id="{E2BD7B87-4E32-4FD9-A303-1D26D4923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pic>
        <p:nvPicPr>
          <p:cNvPr id="7" name="Picture 6">
            <a:extLst>
              <a:ext uri="{FF2B5EF4-FFF2-40B4-BE49-F238E27FC236}">
                <a16:creationId xmlns:a16="http://schemas.microsoft.com/office/drawing/2014/main" id="{09E96849-49AA-4597-AB4A-ACD8C6F0F6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359" b="89927" l="6271" r="20525">
                        <a14:foregroundMark x1="12258" y1="87107" x2="12429" y2="90008"/>
                        <a14:foregroundMark x1="9122" y1="55359" x2="17902" y2="55359"/>
                      </a14:backgroundRemoval>
                    </a14:imgEffect>
                  </a14:imgLayer>
                </a14:imgProps>
              </a:ext>
              <a:ext uri="{28A0092B-C50C-407E-A947-70E740481C1C}">
                <a14:useLocalDpi xmlns:a14="http://schemas.microsoft.com/office/drawing/2010/main" val="0"/>
              </a:ext>
            </a:extLst>
          </a:blip>
          <a:srcRect l="4561" t="52000" r="77672" b="8445"/>
          <a:stretch/>
        </p:blipFill>
        <p:spPr>
          <a:xfrm>
            <a:off x="0" y="2387919"/>
            <a:ext cx="2815378" cy="4434840"/>
          </a:xfrm>
          <a:prstGeom prst="rect">
            <a:avLst/>
          </a:prstGeom>
        </p:spPr>
      </p:pic>
      <p:grpSp>
        <p:nvGrpSpPr>
          <p:cNvPr id="9" name="Group 8">
            <a:extLst>
              <a:ext uri="{FF2B5EF4-FFF2-40B4-BE49-F238E27FC236}">
                <a16:creationId xmlns:a16="http://schemas.microsoft.com/office/drawing/2014/main" id="{B260D123-1D44-49CD-9629-9856918C9369}"/>
              </a:ext>
            </a:extLst>
          </p:cNvPr>
          <p:cNvGrpSpPr/>
          <p:nvPr/>
        </p:nvGrpSpPr>
        <p:grpSpPr>
          <a:xfrm>
            <a:off x="2665612" y="1769275"/>
            <a:ext cx="7209908" cy="4915846"/>
            <a:chOff x="2665612" y="1769275"/>
            <a:chExt cx="7209908" cy="4915846"/>
          </a:xfrm>
        </p:grpSpPr>
        <p:pic>
          <p:nvPicPr>
            <p:cNvPr id="14" name="Picture 8">
              <a:extLst>
                <a:ext uri="{FF2B5EF4-FFF2-40B4-BE49-F238E27FC236}">
                  <a16:creationId xmlns:a16="http://schemas.microsoft.com/office/drawing/2014/main" id="{124C8BF8-DEF3-489A-90F5-33B3B27606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665612" y="1769275"/>
              <a:ext cx="7209908" cy="4915846"/>
            </a:xfrm>
            <a:prstGeom prst="rect">
              <a:avLst/>
            </a:prstGeom>
          </p:spPr>
        </p:pic>
        <p:sp>
          <p:nvSpPr>
            <p:cNvPr id="8" name="Rectangle 7">
              <a:extLst>
                <a:ext uri="{FF2B5EF4-FFF2-40B4-BE49-F238E27FC236}">
                  <a16:creationId xmlns:a16="http://schemas.microsoft.com/office/drawing/2014/main" id="{6CE658EC-BAA7-4D59-8315-D5B7D88E4CB8}"/>
                </a:ext>
              </a:extLst>
            </p:cNvPr>
            <p:cNvSpPr/>
            <p:nvPr/>
          </p:nvSpPr>
          <p:spPr>
            <a:xfrm>
              <a:off x="3695077" y="2387919"/>
              <a:ext cx="5631803" cy="2308324"/>
            </a:xfrm>
            <a:prstGeom prst="rect">
              <a:avLst/>
            </a:prstGeom>
          </p:spPr>
          <p:txBody>
            <a:bodyPr wrap="square">
              <a:spAutoFit/>
            </a:bodyPr>
            <a:lstStyle/>
            <a:p>
              <a:pPr algn="just"/>
              <a:r>
                <a:rPr lang="vi-VN" sz="3600" b="1" dirty="0">
                  <a:latin typeface="Calibri" panose="020F0502020204030204" pitchFamily="34" charset="0"/>
                  <a:cs typeface="Calibri" panose="020F0502020204030204" pitchFamily="34" charset="0"/>
                </a:rPr>
                <a:t>Nhờ có mương nước, tập quán canh tác và cuộc sống ở Phìn Ngan thay đổi như thế nào?</a:t>
              </a:r>
              <a:endParaRPr lang="en-US" sz="3600"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383C7620-8153-4C50-9CBC-D9BBF6CCDD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103106" y="3482201"/>
            <a:ext cx="2164756" cy="2715429"/>
          </a:xfrm>
          <a:prstGeom prst="rect">
            <a:avLst/>
          </a:prstGeom>
        </p:spPr>
      </p:pic>
      <p:pic>
        <p:nvPicPr>
          <p:cNvPr id="1026" name="Picture 2" descr="Lúa cạn LC93-1 leo đồi">
            <a:extLst>
              <a:ext uri="{FF2B5EF4-FFF2-40B4-BE49-F238E27FC236}">
                <a16:creationId xmlns:a16="http://schemas.microsoft.com/office/drawing/2014/main" id="{C04BE0D7-88B6-43AA-9C3C-7148E497E7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1433" y="2868241"/>
            <a:ext cx="2815378" cy="1971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016BA261-69E4-4350-A93A-E5713F9CDE98}"/>
              </a:ext>
            </a:extLst>
          </p:cNvPr>
          <p:cNvSpPr/>
          <p:nvPr/>
        </p:nvSpPr>
        <p:spPr>
          <a:xfrm>
            <a:off x="5772161" y="3688073"/>
            <a:ext cx="822960" cy="42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028" name="Picture 4" descr="Du lịch Mù Căng Chải mùa lúa chín">
            <a:extLst>
              <a:ext uri="{FF2B5EF4-FFF2-40B4-BE49-F238E27FC236}">
                <a16:creationId xmlns:a16="http://schemas.microsoft.com/office/drawing/2014/main" id="{4A804846-B6BB-44E0-ACA9-4455E39C40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8592" y="2868241"/>
            <a:ext cx="2876928" cy="19179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EB724FA-12BA-4787-B444-9E82260055EB}"/>
              </a:ext>
            </a:extLst>
          </p:cNvPr>
          <p:cNvSpPr/>
          <p:nvPr/>
        </p:nvSpPr>
        <p:spPr>
          <a:xfrm>
            <a:off x="944880" y="1763142"/>
            <a:ext cx="1124712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1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3" presetClass="exit" presetSubtype="10" fill="hold" nodeType="with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illage Summer Cartoons Cartoon Pinterest Photo Backgrounds for Powerpoint  Templates - PPT Backgrounds">
            <a:extLst>
              <a:ext uri="{FF2B5EF4-FFF2-40B4-BE49-F238E27FC236}">
                <a16:creationId xmlns:a16="http://schemas.microsoft.com/office/drawing/2014/main" id="{459174C2-A17B-473F-97E5-D4A9D399F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id="{0EB724FA-12BA-4787-B444-9E82260055EB}"/>
              </a:ext>
            </a:extLst>
          </p:cNvPr>
          <p:cNvSpPr/>
          <p:nvPr/>
        </p:nvSpPr>
        <p:spPr>
          <a:xfrm>
            <a:off x="502919" y="1762143"/>
            <a:ext cx="1124712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EF20B9F-22E8-451C-8A09-015A4243B1E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flipH="1">
            <a:off x="10243773" y="3864510"/>
            <a:ext cx="1948227" cy="2988729"/>
          </a:xfrm>
          <a:prstGeom prst="rect">
            <a:avLst/>
          </a:prstGeom>
        </p:spPr>
      </p:pic>
      <p:sp>
        <p:nvSpPr>
          <p:cNvPr id="12" name="Rectangle 11">
            <a:extLst>
              <a:ext uri="{FF2B5EF4-FFF2-40B4-BE49-F238E27FC236}">
                <a16:creationId xmlns:a16="http://schemas.microsoft.com/office/drawing/2014/main" id="{DF0EE7A6-C21D-4B7B-AFF4-BF2F9439F5E1}"/>
              </a:ext>
            </a:extLst>
          </p:cNvPr>
          <p:cNvSpPr/>
          <p:nvPr/>
        </p:nvSpPr>
        <p:spPr>
          <a:xfrm>
            <a:off x="502919" y="2379007"/>
            <a:ext cx="11247120" cy="1569660"/>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Về tập quán canh tác: Đồng bào không làm nương như trước mà trồng lúa nước; không làm nương nên không còn nạn phá rừng.</a:t>
            </a:r>
            <a:endParaRPr lang="en-US" sz="3200" b="1" dirty="0">
              <a:latin typeface="Calibri" panose="020F0502020204030204" pitchFamily="34" charset="0"/>
              <a:cs typeface="Calibri" panose="020F0502020204030204" pitchFamily="34" charset="0"/>
            </a:endParaRPr>
          </a:p>
        </p:txBody>
      </p:sp>
      <p:pic>
        <p:nvPicPr>
          <p:cNvPr id="3074" name="Picture 2" descr="4 nền đồ họa cảnh chặt phá cây rừng trái phép chopped woods vector 7544 ~  MrPixelVn - Chia sẻ Đồ họa vector pixel miễn phí">
            <a:extLst>
              <a:ext uri="{FF2B5EF4-FFF2-40B4-BE49-F238E27FC236}">
                <a16:creationId xmlns:a16="http://schemas.microsoft.com/office/drawing/2014/main" id="{3E8FFBD9-CB0F-45CB-BA49-B30ED3A4FA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000" r="50000"/>
          <a:stretch/>
        </p:blipFill>
        <p:spPr bwMode="auto">
          <a:xfrm>
            <a:off x="4396740" y="3629039"/>
            <a:ext cx="3848100" cy="27513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ấu X Biểu tượng Máy tính Biểu tượng Clip nghệ thuật - Biểu tượng png tải  về - Miễn phí trong suốt Dòng png Tải về.">
            <a:extLst>
              <a:ext uri="{FF2B5EF4-FFF2-40B4-BE49-F238E27FC236}">
                <a16:creationId xmlns:a16="http://schemas.microsoft.com/office/drawing/2014/main" id="{3D092A5B-1285-4156-BAE2-2155FF85351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25" b="94625" l="8111" r="90889">
                        <a14:foregroundMark x1="12667" y1="1125" x2="21111" y2="14000"/>
                        <a14:foregroundMark x1="90889" y1="81750" x2="90889" y2="81750"/>
                        <a14:foregroundMark x1="90444" y1="94625" x2="89667" y2="92500"/>
                        <a14:foregroundMark x1="8667" y1="95750" x2="8111" y2="88500"/>
                        <a14:foregroundMark x1="8111" y1="88500" x2="12667" y2="78625"/>
                      </a14:backgroundRemoval>
                    </a14:imgEffect>
                  </a14:imgLayer>
                </a14:imgProps>
              </a:ext>
              <a:ext uri="{28A0092B-C50C-407E-A947-70E740481C1C}">
                <a14:useLocalDpi xmlns:a14="http://schemas.microsoft.com/office/drawing/2010/main" val="0"/>
              </a:ext>
            </a:extLst>
          </a:blip>
          <a:srcRect/>
          <a:stretch>
            <a:fillRect/>
          </a:stretch>
        </p:blipFill>
        <p:spPr bwMode="auto">
          <a:xfrm>
            <a:off x="3860500" y="3606183"/>
            <a:ext cx="4920579" cy="2988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492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anim calcmode="lin" valueType="num">
                                      <p:cBhvr>
                                        <p:cTn id="16" dur="1000" fill="hold"/>
                                        <p:tgtEl>
                                          <p:spTgt spid="3074"/>
                                        </p:tgtEl>
                                        <p:attrNameLst>
                                          <p:attrName>ppt_x</p:attrName>
                                        </p:attrNameLst>
                                      </p:cBhvr>
                                      <p:tavLst>
                                        <p:tav tm="0">
                                          <p:val>
                                            <p:strVal val="#ppt_x"/>
                                          </p:val>
                                        </p:tav>
                                        <p:tav tm="100000">
                                          <p:val>
                                            <p:strVal val="#ppt_x"/>
                                          </p:val>
                                        </p:tav>
                                      </p:tavLst>
                                    </p:anim>
                                    <p:anim calcmode="lin" valueType="num">
                                      <p:cBhvr>
                                        <p:cTn id="17"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3074"/>
                                        </p:tgtEl>
                                      </p:cBhvr>
                                    </p:animEffect>
                                    <p:set>
                                      <p:cBhvr>
                                        <p:cTn id="26" dur="1" fill="hold">
                                          <p:stCondLst>
                                            <p:cond delay="499"/>
                                          </p:stCondLst>
                                        </p:cTn>
                                        <p:tgtEl>
                                          <p:spTgt spid="3074"/>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3076"/>
                                        </p:tgtEl>
                                      </p:cBhvr>
                                    </p:animEffect>
                                    <p:set>
                                      <p:cBhvr>
                                        <p:cTn id="29"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Village Summer Cartoons Cartoon Pinterest Photo Backgrounds for Powerpoint  Templates - PPT Backgrounds">
            <a:extLst>
              <a:ext uri="{FF2B5EF4-FFF2-40B4-BE49-F238E27FC236}">
                <a16:creationId xmlns:a16="http://schemas.microsoft.com/office/drawing/2014/main" id="{F25A08BD-EC68-4874-B4BE-C97E4FF9D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52400" y="-121920"/>
            <a:ext cx="1156716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1108364" y="387814"/>
            <a:ext cx="9975271" cy="1077218"/>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2. Sự thay đổi tập quán canh tác và cuộc sống ở Phìn Ngan nhờ mương nước.</a:t>
            </a:r>
            <a:endParaRPr lang="vi-VN" sz="3200" dirty="0">
              <a:solidFill>
                <a:srgbClr val="00B05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id="{0EB724FA-12BA-4787-B444-9E82260055EB}"/>
              </a:ext>
            </a:extLst>
          </p:cNvPr>
          <p:cNvSpPr/>
          <p:nvPr/>
        </p:nvSpPr>
        <p:spPr>
          <a:xfrm>
            <a:off x="181912" y="1647895"/>
            <a:ext cx="11567160"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Những nương lúa khát nước được thay bằng ruộng bậc thang.</a:t>
            </a:r>
            <a:endParaRPr lang="en-US" sz="32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FD7B8364-2458-4DE5-BEA6-E90517F333A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176" y="3339087"/>
            <a:ext cx="2504572" cy="3345991"/>
          </a:xfrm>
          <a:prstGeom prst="rect">
            <a:avLst/>
          </a:prstGeom>
        </p:spPr>
      </p:pic>
      <p:sp>
        <p:nvSpPr>
          <p:cNvPr id="17" name="Rectangle 16">
            <a:extLst>
              <a:ext uri="{FF2B5EF4-FFF2-40B4-BE49-F238E27FC236}">
                <a16:creationId xmlns:a16="http://schemas.microsoft.com/office/drawing/2014/main" id="{628CCD26-C391-4D11-8735-23DF2DC321E7}"/>
              </a:ext>
            </a:extLst>
          </p:cNvPr>
          <p:cNvSpPr/>
          <p:nvPr/>
        </p:nvSpPr>
        <p:spPr>
          <a:xfrm>
            <a:off x="181912" y="3212572"/>
            <a:ext cx="12174824" cy="584775"/>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lúa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lai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cao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thôn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còn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hộ</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đói</a:t>
            </a:r>
            <a:r>
              <a:rPr lang="en-US" sz="3200" b="1" dirty="0">
                <a:latin typeface="Calibri" panose="020F0502020204030204" pitchFamily="34" charset="0"/>
                <a:cs typeface="Calibri" panose="020F0502020204030204" pitchFamily="34" charset="0"/>
              </a:rPr>
              <a:t>.</a:t>
            </a:r>
            <a:endParaRPr lang="en-US" sz="4800" b="1" dirty="0">
              <a:latin typeface="Calibri" panose="020F0502020204030204" pitchFamily="34" charset="0"/>
              <a:cs typeface="Calibri" panose="020F0502020204030204" pitchFamily="34" charset="0"/>
            </a:endParaRPr>
          </a:p>
        </p:txBody>
      </p:sp>
      <p:pic>
        <p:nvPicPr>
          <p:cNvPr id="2050" name="Picture 2" descr="Isolated a Farmer Thrash Rice Stock Vector - Illustration of lash, shape:  181633043">
            <a:extLst>
              <a:ext uri="{FF2B5EF4-FFF2-40B4-BE49-F238E27FC236}">
                <a16:creationId xmlns:a16="http://schemas.microsoft.com/office/drawing/2014/main" id="{9164AE57-B946-4793-9BC9-FEB4378388B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375" r="94000">
                        <a14:foregroundMark x1="7250" y1="65781" x2="12000" y2="63438"/>
                        <a14:foregroundMark x1="4375" y1="80938" x2="10000" y2="80469"/>
                        <a14:foregroundMark x1="90000" y1="74531" x2="93222" y2="72644"/>
                        <a14:backgroundMark x1="89750" y1="71250" x2="96000" y2="70000"/>
                        <a14:backgroundMark x1="96000" y1="70000" x2="96000" y2="70000"/>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87396" y="3619855"/>
            <a:ext cx="4374580" cy="3499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 Mag log in Login Mga template Lahat Mga template Poster Social Media  Brosyur Flyer Disenyo ng Banner Mockup Menu Mga kard ng pagbati Disenyo ng  Pakete Business card Dekorasyon Kupon Imbitasyon Sertipiko Disenyo ng UI  Logo E-commerce ...">
            <a:extLst>
              <a:ext uri="{FF2B5EF4-FFF2-40B4-BE49-F238E27FC236}">
                <a16:creationId xmlns:a16="http://schemas.microsoft.com/office/drawing/2014/main" id="{81F3D622-D3C6-472E-A82B-0FA9C759107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667" r="92000">
                        <a14:foregroundMark x1="31000" y1="27333" x2="39333" y2="34667"/>
                        <a14:foregroundMark x1="39333" y1="34667" x2="44333" y2="42667"/>
                        <a14:foregroundMark x1="41333" y1="50333" x2="59000" y2="38667"/>
                        <a14:foregroundMark x1="59000" y1="38667" x2="68667" y2="47333"/>
                        <a14:foregroundMark x1="68667" y1="47333" x2="65000" y2="62667"/>
                        <a14:foregroundMark x1="65000" y1="62667" x2="56667" y2="69333"/>
                        <a14:foregroundMark x1="56667" y1="69333" x2="57333" y2="54333"/>
                        <a14:foregroundMark x1="57333" y1="54333" x2="67333" y2="48667"/>
                        <a14:foregroundMark x1="67333" y1="48667" x2="83333" y2="52333"/>
                        <a14:foregroundMark x1="83333" y1="52333" x2="82667" y2="64333"/>
                        <a14:foregroundMark x1="82667" y1="64333" x2="73333" y2="68333"/>
                        <a14:foregroundMark x1="73333" y1="68333" x2="71333" y2="57333"/>
                        <a14:foregroundMark x1="71333" y1="57333" x2="80667" y2="61667"/>
                        <a14:foregroundMark x1="80667" y1="61667" x2="80000" y2="63000"/>
                        <a14:foregroundMark x1="79000" y1="46000" x2="86333" y2="53000"/>
                        <a14:foregroundMark x1="86333" y1="53000" x2="90000" y2="60667"/>
                        <a14:foregroundMark x1="86667" y1="59333" x2="84333" y2="48333"/>
                        <a14:foregroundMark x1="84333" y1="48333" x2="84333" y2="48333"/>
                        <a14:foregroundMark x1="90667" y1="52667" x2="92333" y2="46333"/>
                        <a14:foregroundMark x1="16333" y1="48667" x2="15667" y2="63333"/>
                        <a14:foregroundMark x1="10000" y1="68000" x2="10000" y2="68000"/>
                        <a14:foregroundMark x1="9667" y1="81000" x2="9667" y2="81000"/>
                        <a14:foregroundMark x1="36000" y1="90333" x2="50000" y2="88667"/>
                        <a14:foregroundMark x1="50000" y1="88667" x2="71000" y2="90333"/>
                        <a14:foregroundMark x1="71000" y1="90333" x2="71333" y2="90000"/>
                        <a14:foregroundMark x1="65333" y1="52333" x2="68000" y2="39000"/>
                        <a14:foregroundMark x1="18333" y1="30333" x2="20667" y2="32000"/>
                        <a14:foregroundMark x1="16667" y1="32667" x2="20333" y2="39333"/>
                        <a14:foregroundMark x1="8667" y1="59333" x2="8667" y2="59333"/>
                        <a14:foregroundMark x1="6667" y1="63667" x2="6667" y2="63667"/>
                        <a14:foregroundMark x1="41000" y1="53000" x2="48667" y2="42667"/>
                        <a14:foregroundMark x1="48667" y1="42667" x2="49667" y2="38667"/>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691108" y="3212572"/>
            <a:ext cx="3823547" cy="3823547"/>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F0DE67A4-32A9-4B25-9AA3-0431C4500233}"/>
              </a:ext>
            </a:extLst>
          </p:cNvPr>
          <p:cNvSpPr/>
          <p:nvPr/>
        </p:nvSpPr>
        <p:spPr>
          <a:xfrm>
            <a:off x="6703412" y="4999008"/>
            <a:ext cx="822960" cy="422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Rectangle 12">
            <a:extLst>
              <a:ext uri="{FF2B5EF4-FFF2-40B4-BE49-F238E27FC236}">
                <a16:creationId xmlns:a16="http://schemas.microsoft.com/office/drawing/2014/main" id="{9393F3DD-67BA-4515-AF31-E0CD54230FA0}"/>
              </a:ext>
            </a:extLst>
          </p:cNvPr>
          <p:cNvSpPr/>
          <p:nvPr/>
        </p:nvSpPr>
        <p:spPr>
          <a:xfrm>
            <a:off x="164736" y="2160929"/>
            <a:ext cx="11567160" cy="1077218"/>
          </a:xfrm>
          <a:prstGeom prst="rect">
            <a:avLst/>
          </a:prstGeom>
        </p:spPr>
        <p:txBody>
          <a:bodyPr wrap="square">
            <a:spAutoFit/>
          </a:bodyPr>
          <a:lstStyle/>
          <a:p>
            <a:pPr algn="just"/>
            <a:r>
              <a:rPr lang="vi-VN" sz="3200" b="1" dirty="0">
                <a:latin typeface="Calibri" panose="020F0502020204030204" pitchFamily="34" charset="0"/>
                <a:cs typeface="Calibri" panose="020F0502020204030204" pitchFamily="34" charset="0"/>
              </a:rPr>
              <a:t>- Về tập quán canh tác: Đồng bào không làm nương như trước mà trồng lúa nước; không làm nương nên không còn nạn phá rừng.</a:t>
            </a:r>
            <a:endParaRPr lang="en-US" sz="3200" b="1" dirty="0">
              <a:latin typeface="Calibri" panose="020F0502020204030204" pitchFamily="34" charset="0"/>
              <a:cs typeface="Calibri" panose="020F0502020204030204" pitchFamily="34" charset="0"/>
            </a:endParaRPr>
          </a:p>
        </p:txBody>
      </p:sp>
      <p:sp>
        <p:nvSpPr>
          <p:cNvPr id="2" name="Arrow: Bent 1">
            <a:extLst>
              <a:ext uri="{FF2B5EF4-FFF2-40B4-BE49-F238E27FC236}">
                <a16:creationId xmlns:a16="http://schemas.microsoft.com/office/drawing/2014/main" id="{31CF80F1-1EE7-46DC-8E3D-9D305D5554D0}"/>
              </a:ext>
            </a:extLst>
          </p:cNvPr>
          <p:cNvSpPr/>
          <p:nvPr/>
        </p:nvSpPr>
        <p:spPr>
          <a:xfrm flipV="1">
            <a:off x="2504572" y="4218049"/>
            <a:ext cx="970148" cy="1203152"/>
          </a:xfrm>
          <a:prstGeom prst="ben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14" name="Rectangle 13">
            <a:extLst>
              <a:ext uri="{FF2B5EF4-FFF2-40B4-BE49-F238E27FC236}">
                <a16:creationId xmlns:a16="http://schemas.microsoft.com/office/drawing/2014/main" id="{FD82C0BB-6637-4921-AE37-71756B42DF98}"/>
              </a:ext>
            </a:extLst>
          </p:cNvPr>
          <p:cNvSpPr/>
          <p:nvPr/>
        </p:nvSpPr>
        <p:spPr>
          <a:xfrm>
            <a:off x="3409605" y="4831078"/>
            <a:ext cx="8401395" cy="1077218"/>
          </a:xfrm>
          <a:prstGeom prst="rect">
            <a:avLst/>
          </a:prstGeom>
          <a:gradFill flip="none" rotWithShape="1">
            <a:gsLst>
              <a:gs pos="0">
                <a:schemeClr val="bg1">
                  <a:shade val="30000"/>
                  <a:satMod val="115000"/>
                </a:schemeClr>
              </a:gs>
              <a:gs pos="99000">
                <a:schemeClr val="bg1">
                  <a:shade val="67500"/>
                  <a:satMod val="115000"/>
                </a:schemeClr>
              </a:gs>
              <a:gs pos="0">
                <a:schemeClr val="bg1">
                  <a:shade val="100000"/>
                  <a:satMod val="115000"/>
                </a:schemeClr>
              </a:gs>
            </a:gsLst>
            <a:path path="circle">
              <a:fillToRect r="100000" b="100000"/>
            </a:path>
            <a:tileRect l="-100000" t="-100000"/>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200" b="1" dirty="0">
                <a:solidFill>
                  <a:srgbClr val="FF0000"/>
                </a:solidFill>
                <a:latin typeface="Pattaya" panose="00000500000000000000" pitchFamily="2" charset="-34"/>
                <a:cs typeface="Pattaya" panose="00000500000000000000" pitchFamily="2" charset="-34"/>
              </a:rPr>
              <a:t>Cuộc sống của bà con ở Phìn Ngan thay đổi nhiều theo hướng tích cực nhờ mương nước ông Lìn.</a:t>
            </a:r>
            <a:endParaRPr lang="vi-VN" sz="3200" dirty="0">
              <a:solidFill>
                <a:srgbClr val="FF000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482897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3" presetClass="exit" presetSubtype="10" fill="hold" nodeType="withEffect">
                                  <p:stCondLst>
                                    <p:cond delay="0"/>
                                  </p:stCondLst>
                                  <p:childTnLst>
                                    <p:animEffect transition="out" filter="blinds(horizontal)">
                                      <p:cBhvr>
                                        <p:cTn id="35" dur="500"/>
                                        <p:tgtEl>
                                          <p:spTgt spid="2052"/>
                                        </p:tgtEl>
                                      </p:cBhvr>
                                    </p:animEffect>
                                    <p:set>
                                      <p:cBhvr>
                                        <p:cTn id="36" dur="1" fill="hold">
                                          <p:stCondLst>
                                            <p:cond delay="499"/>
                                          </p:stCondLst>
                                        </p:cTn>
                                        <p:tgtEl>
                                          <p:spTgt spid="205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11298B-0FE8-4E94-81C2-EE68AEF4C2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0" y="2598420"/>
            <a:ext cx="2678399" cy="4108869"/>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212960" y="1216819"/>
            <a:ext cx="1039873" cy="1389221"/>
          </a:xfrm>
          <a:prstGeom prst="rect">
            <a:avLst/>
          </a:prstGeom>
        </p:spPr>
      </p:pic>
    </p:spTree>
    <p:extLst>
      <p:ext uri="{BB962C8B-B14F-4D97-AF65-F5344CB8AC3E}">
        <p14:creationId xmlns:p14="http://schemas.microsoft.com/office/powerpoint/2010/main" val="396996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9167E-6 -3.7037E-6 L 0.12006 -0.07476 " pathEditMode="relative" rAng="0" ptsTypes="AA">
                                      <p:cBhvr>
                                        <p:cTn id="6" dur="2000" fill="hold"/>
                                        <p:tgtEl>
                                          <p:spTgt spid="8"/>
                                        </p:tgtEl>
                                        <p:attrNameLst>
                                          <p:attrName>ppt_x</p:attrName>
                                          <p:attrName>ppt_y</p:attrName>
                                        </p:attrNameLst>
                                      </p:cBhvr>
                                      <p:rCtr x="6003" y="-3750"/>
                                    </p:animMotion>
                                  </p:childTnLst>
                                </p:cTn>
                              </p:par>
                              <p:par>
                                <p:cTn id="7" presetID="63" presetClass="path" presetSubtype="0" accel="50000" decel="50000" fill="hold" nodeType="withEffect">
                                  <p:stCondLst>
                                    <p:cond delay="2000"/>
                                  </p:stCondLst>
                                  <p:childTnLst>
                                    <p:animMotion origin="layout" path="M 0.12006 -0.07476 L 0.1418 0.19236 " pathEditMode="relative" rAng="0" ptsTypes="AA">
                                      <p:cBhvr>
                                        <p:cTn id="8" dur="2000" fill="hold"/>
                                        <p:tgtEl>
                                          <p:spTgt spid="8"/>
                                        </p:tgtEl>
                                        <p:attrNameLst>
                                          <p:attrName>ppt_x</p:attrName>
                                          <p:attrName>ppt_y</p:attrName>
                                        </p:attrNameLst>
                                      </p:cBhvr>
                                      <p:rCtr x="1081" y="13356"/>
                                    </p:animMotion>
                                  </p:childTnLst>
                                </p:cTn>
                              </p:par>
                              <p:par>
                                <p:cTn id="9" presetID="26" presetClass="emph" presetSubtype="0" repeatCount="indefinite" fill="hold" nodeType="withEffect">
                                  <p:stCondLst>
                                    <p:cond delay="400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F3BD5-9AB8-46BB-BBF1-C6EF3CD66E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761"/>
            <a:ext cx="12192000" cy="6858000"/>
          </a:xfrm>
          <a:prstGeom prst="rect">
            <a:avLst/>
          </a:prstGeom>
        </p:spPr>
      </p:pic>
      <p:pic>
        <p:nvPicPr>
          <p:cNvPr id="4" name="图片 4" descr="6e3e461d6fe4261ffac34bab182ac1ed">
            <a:extLst>
              <a:ext uri="{FF2B5EF4-FFF2-40B4-BE49-F238E27FC236}">
                <a16:creationId xmlns:a16="http://schemas.microsoft.com/office/drawing/2014/main" id="{6F7B7585-E065-4FA1-8A74-062537963657}"/>
              </a:ext>
            </a:extLst>
          </p:cNvPr>
          <p:cNvPicPr>
            <a:picLocks noChangeAspect="1"/>
          </p:cNvPicPr>
          <p:nvPr/>
        </p:nvPicPr>
        <p:blipFill>
          <a:blip r:embed="rId3"/>
          <a:stretch>
            <a:fillRect/>
          </a:stretch>
        </p:blipFill>
        <p:spPr>
          <a:xfrm>
            <a:off x="1592579" y="-292768"/>
            <a:ext cx="9006840" cy="1965960"/>
          </a:xfrm>
          <a:prstGeom prst="rect">
            <a:avLst/>
          </a:prstGeom>
        </p:spPr>
      </p:pic>
      <p:sp>
        <p:nvSpPr>
          <p:cNvPr id="6" name="Rectangle 5">
            <a:extLst>
              <a:ext uri="{FF2B5EF4-FFF2-40B4-BE49-F238E27FC236}">
                <a16:creationId xmlns:a16="http://schemas.microsoft.com/office/drawing/2014/main" id="{5760071B-1103-4CD6-882C-780D9A8C61B3}"/>
              </a:ext>
            </a:extLst>
          </p:cNvPr>
          <p:cNvSpPr/>
          <p:nvPr/>
        </p:nvSpPr>
        <p:spPr>
          <a:xfrm>
            <a:off x="1108364" y="387814"/>
            <a:ext cx="9975271" cy="584775"/>
          </a:xfrm>
          <a:prstGeom prst="rect">
            <a:avLst/>
          </a:prstGeom>
        </p:spPr>
        <p:txBody>
          <a:bodyPr wrap="square">
            <a:spAutoFit/>
          </a:bodyPr>
          <a:lstStyle/>
          <a:p>
            <a:pPr algn="ctr"/>
            <a:r>
              <a:rPr lang="vi-VN" sz="3200" b="1" dirty="0">
                <a:solidFill>
                  <a:srgbClr val="00B050"/>
                </a:solidFill>
                <a:latin typeface="Pattaya" panose="00000500000000000000" pitchFamily="2" charset="-34"/>
                <a:cs typeface="Pattaya" panose="00000500000000000000" pitchFamily="2" charset="-34"/>
              </a:rPr>
              <a:t>3. Cách giữ rừng, bảo vệ nguồn nước của ông Lìn.</a:t>
            </a:r>
            <a:endParaRPr lang="vi-VN" sz="3200" dirty="0">
              <a:solidFill>
                <a:srgbClr val="00B05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B260D123-1D44-49CD-9629-9856918C9369}"/>
              </a:ext>
            </a:extLst>
          </p:cNvPr>
          <p:cNvGrpSpPr/>
          <p:nvPr/>
        </p:nvGrpSpPr>
        <p:grpSpPr>
          <a:xfrm>
            <a:off x="2665612" y="2294032"/>
            <a:ext cx="7209908" cy="3329528"/>
            <a:chOff x="2665612" y="2294032"/>
            <a:chExt cx="7209908" cy="3329528"/>
          </a:xfrm>
        </p:grpSpPr>
        <p:pic>
          <p:nvPicPr>
            <p:cNvPr id="14" name="Picture 8">
              <a:extLst>
                <a:ext uri="{FF2B5EF4-FFF2-40B4-BE49-F238E27FC236}">
                  <a16:creationId xmlns:a16="http://schemas.microsoft.com/office/drawing/2014/main" id="{124C8BF8-DEF3-489A-90F5-33B3B27606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65612" y="2294032"/>
              <a:ext cx="7209908" cy="3329528"/>
            </a:xfrm>
            <a:prstGeom prst="rect">
              <a:avLst/>
            </a:prstGeom>
          </p:spPr>
        </p:pic>
        <p:sp>
          <p:nvSpPr>
            <p:cNvPr id="8" name="Rectangle 7">
              <a:extLst>
                <a:ext uri="{FF2B5EF4-FFF2-40B4-BE49-F238E27FC236}">
                  <a16:creationId xmlns:a16="http://schemas.microsoft.com/office/drawing/2014/main" id="{6CE658EC-BAA7-4D59-8315-D5B7D88E4CB8}"/>
                </a:ext>
              </a:extLst>
            </p:cNvPr>
            <p:cNvSpPr/>
            <p:nvPr/>
          </p:nvSpPr>
          <p:spPr>
            <a:xfrm>
              <a:off x="3695076" y="2675306"/>
              <a:ext cx="5631803" cy="1754326"/>
            </a:xfrm>
            <a:prstGeom prst="rect">
              <a:avLst/>
            </a:prstGeom>
          </p:spPr>
          <p:txBody>
            <a:bodyPr wrap="square">
              <a:spAutoFit/>
            </a:bodyPr>
            <a:lstStyle/>
            <a:p>
              <a:pPr algn="just"/>
              <a:r>
                <a:rPr lang="vi-VN" sz="3600" b="1" dirty="0">
                  <a:latin typeface="Calibri" panose="020F0502020204030204" pitchFamily="34" charset="0"/>
                  <a:cs typeface="Calibri" panose="020F0502020204030204" pitchFamily="34" charset="0"/>
                </a:rPr>
                <a:t>Ông Lìn đã nghĩ ra cách gì để giữ rừng và bảo vệ nguồn nước?</a:t>
              </a:r>
              <a:endParaRPr lang="en-US" sz="3600"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383C7620-8153-4C50-9CBC-D9BBF6CCDD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206579" y="2578628"/>
            <a:ext cx="2164756" cy="2715429"/>
          </a:xfrm>
          <a:prstGeom prst="rect">
            <a:avLst/>
          </a:prstGeom>
        </p:spPr>
      </p:pic>
      <p:sp>
        <p:nvSpPr>
          <p:cNvPr id="21" name="Rectangle 20">
            <a:extLst>
              <a:ext uri="{FF2B5EF4-FFF2-40B4-BE49-F238E27FC236}">
                <a16:creationId xmlns:a16="http://schemas.microsoft.com/office/drawing/2014/main" id="{0EB724FA-12BA-4787-B444-9E82260055EB}"/>
              </a:ext>
            </a:extLst>
          </p:cNvPr>
          <p:cNvSpPr/>
          <p:nvPr/>
        </p:nvSpPr>
        <p:spPr>
          <a:xfrm>
            <a:off x="472439" y="1529569"/>
            <a:ext cx="11247120" cy="584775"/>
          </a:xfrm>
          <a:prstGeom prst="rect">
            <a:avLst/>
          </a:prstGeom>
        </p:spPr>
        <p:txBody>
          <a:bodyPr wrap="square">
            <a:spAutoFit/>
          </a:bodyPr>
          <a:lstStyle/>
          <a:p>
            <a:pPr algn="ctr"/>
            <a:r>
              <a:rPr lang="vi-VN" sz="3200" b="1" dirty="0">
                <a:latin typeface="Calibri" panose="020F0502020204030204" pitchFamily="34" charset="0"/>
                <a:cs typeface="Calibri" panose="020F0502020204030204" pitchFamily="34" charset="0"/>
              </a:rPr>
              <a:t>Ông Lìn hướng dẫn bà con trồng cây thảo quả.</a:t>
            </a:r>
            <a:endParaRPr lang="en-US" sz="32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1958584-3432-4C03-9A50-40BE7EE07D1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4392" b="90894" l="27594" r="47434">
                        <a14:foregroundMark x1="33808" y1="54472" x2="35690" y2="55359"/>
                        <a14:foregroundMark x1="38369" y1="90894" x2="38369" y2="90894"/>
                        <a14:foregroundMark x1="34721" y1="90008" x2="34721" y2="90008"/>
                      </a14:backgroundRemoval>
                    </a14:imgEffect>
                  </a14:imgLayer>
                </a14:imgProps>
              </a:ext>
              <a:ext uri="{28A0092B-C50C-407E-A947-70E740481C1C}">
                <a14:useLocalDpi xmlns:a14="http://schemas.microsoft.com/office/drawing/2010/main" val="0"/>
              </a:ext>
            </a:extLst>
          </a:blip>
          <a:srcRect l="25230" t="51778" r="50000" b="5655"/>
          <a:stretch/>
        </p:blipFill>
        <p:spPr>
          <a:xfrm>
            <a:off x="-393460" y="2463745"/>
            <a:ext cx="3862631" cy="4696545"/>
          </a:xfrm>
          <a:prstGeom prst="rect">
            <a:avLst/>
          </a:prstGeom>
        </p:spPr>
      </p:pic>
      <p:pic>
        <p:nvPicPr>
          <p:cNvPr id="2050" name="Picture 2" descr="Thảo quả được mùa">
            <a:extLst>
              <a:ext uri="{FF2B5EF4-FFF2-40B4-BE49-F238E27FC236}">
                <a16:creationId xmlns:a16="http://schemas.microsoft.com/office/drawing/2014/main" id="{352347B2-2A56-4A8E-B9A0-F6AF0D966E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2486" y="2165955"/>
            <a:ext cx="2867025" cy="2064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4C54937-1153-463B-BAF7-CC49283CE576}"/>
              </a:ext>
            </a:extLst>
          </p:cNvPr>
          <p:cNvSpPr/>
          <p:nvPr/>
        </p:nvSpPr>
        <p:spPr>
          <a:xfrm>
            <a:off x="2216710" y="5280463"/>
            <a:ext cx="3291841"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latin typeface="Calibri" panose="020F0502020204030204" pitchFamily="34" charset="0"/>
                <a:cs typeface="Calibri" panose="020F0502020204030204" pitchFamily="34" charset="0"/>
              </a:rPr>
              <a:t>Các hộ trong thôn đều có thu nhập cao nhờ loại cây này.</a:t>
            </a:r>
            <a:endParaRPr lang="en-US" sz="2800" dirty="0">
              <a:latin typeface="Calibri" panose="020F0502020204030204" pitchFamily="34" charset="0"/>
              <a:cs typeface="Calibri" panose="020F0502020204030204" pitchFamily="34" charset="0"/>
            </a:endParaRPr>
          </a:p>
        </p:txBody>
      </p:sp>
      <p:pic>
        <p:nvPicPr>
          <p:cNvPr id="2052" name="Picture 4" descr="Hình ảnh Một Bộ Trang Trí Mũi Tên đầy Màu Sắc Dễ Thương Cho Sử Dụng Thương  Mại, Mũi Tên, Hướng Mũi Tên, Mũi Tên Trang Trí Vector và PNG với nền">
            <a:extLst>
              <a:ext uri="{FF2B5EF4-FFF2-40B4-BE49-F238E27FC236}">
                <a16:creationId xmlns:a16="http://schemas.microsoft.com/office/drawing/2014/main" id="{575D3020-3EB1-452C-999C-011706942DE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6190" b="96243" l="4733" r="42599">
                        <a14:foregroundMark x1="36667" y1="70456" x2="36667" y2="67770"/>
                      </a14:backgroundRemoval>
                    </a14:imgEffect>
                  </a14:imgLayer>
                </a14:imgProps>
              </a:ext>
              <a:ext uri="{28A0092B-C50C-407E-A947-70E740481C1C}">
                <a14:useLocalDpi xmlns:a14="http://schemas.microsoft.com/office/drawing/2010/main" val="0"/>
              </a:ext>
            </a:extLst>
          </a:blip>
          <a:srcRect t="62433" r="52668"/>
          <a:stretch/>
        </p:blipFill>
        <p:spPr bwMode="auto">
          <a:xfrm rot="12178069">
            <a:off x="3995771" y="3323146"/>
            <a:ext cx="2433002" cy="257634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866562B-7DBD-46ED-A08D-F49940B624B9}"/>
              </a:ext>
            </a:extLst>
          </p:cNvPr>
          <p:cNvSpPr/>
          <p:nvPr/>
        </p:nvSpPr>
        <p:spPr>
          <a:xfrm>
            <a:off x="7343906" y="5281682"/>
            <a:ext cx="358317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latin typeface="Calibri" panose="020F0502020204030204" pitchFamily="34" charset="0"/>
                <a:cs typeface="Calibri" panose="020F0502020204030204" pitchFamily="34" charset="0"/>
              </a:rPr>
              <a:t>Phìn Ngan vươn lên là thôn có đời sống cao nhất xã Trịnh Tường.</a:t>
            </a:r>
            <a:endParaRPr lang="en-US" sz="2800" dirty="0">
              <a:latin typeface="Calibri" panose="020F0502020204030204" pitchFamily="34" charset="0"/>
              <a:cs typeface="Calibri" panose="020F0502020204030204" pitchFamily="34" charset="0"/>
            </a:endParaRPr>
          </a:p>
        </p:txBody>
      </p:sp>
      <p:pic>
        <p:nvPicPr>
          <p:cNvPr id="20" name="Picture 4" descr="Hình ảnh Một Bộ Trang Trí Mũi Tên đầy Màu Sắc Dễ Thương Cho Sử Dụng Thương  Mại, Mũi Tên, Hướng Mũi Tên, Mũi Tên Trang Trí Vector và PNG với nền">
            <a:extLst>
              <a:ext uri="{FF2B5EF4-FFF2-40B4-BE49-F238E27FC236}">
                <a16:creationId xmlns:a16="http://schemas.microsoft.com/office/drawing/2014/main" id="{51B8C5E5-5887-4E74-938F-DC539131CE6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6190" b="96243" l="4733" r="42599">
                        <a14:foregroundMark x1="36667" y1="70456" x2="36667" y2="67770"/>
                      </a14:backgroundRemoval>
                    </a14:imgEffect>
                  </a14:imgLayer>
                </a14:imgProps>
              </a:ext>
              <a:ext uri="{28A0092B-C50C-407E-A947-70E740481C1C}">
                <a14:useLocalDpi xmlns:a14="http://schemas.microsoft.com/office/drawing/2010/main" val="0"/>
              </a:ext>
            </a:extLst>
          </a:blip>
          <a:srcRect t="62433" r="52668"/>
          <a:stretch/>
        </p:blipFill>
        <p:spPr bwMode="auto">
          <a:xfrm rot="9755795" flipH="1">
            <a:off x="5922925" y="3375053"/>
            <a:ext cx="2433002" cy="25763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rmer Man Agriculture Talk about Business Money Income Cycle Cartoon  Doodle Flat Design Vector Illustration Stock Vector - Illustration of  investment, process: 192372653">
            <a:extLst>
              <a:ext uri="{FF2B5EF4-FFF2-40B4-BE49-F238E27FC236}">
                <a16:creationId xmlns:a16="http://schemas.microsoft.com/office/drawing/2014/main" id="{00AAB1B9-A56B-4090-BB2B-8A4D2E7571A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153" b="53945" l="59375" r="95500">
                        <a14:foregroundMark x1="62375" y1="18841" x2="62375" y2="18841"/>
                        <a14:foregroundMark x1="61375" y1="18841" x2="66625" y2="12882"/>
                        <a14:foregroundMark x1="66625" y1="12882" x2="71750" y2="10789"/>
                        <a14:foregroundMark x1="92375" y1="40741" x2="90375" y2="44928"/>
                        <a14:foregroundMark x1="59375" y1="29952" x2="60625" y2="37842"/>
                        <a14:foregroundMark x1="60625" y1="37842" x2="61750" y2="40419"/>
                        <a14:foregroundMark x1="68625" y1="50564" x2="73625" y2="52818"/>
                        <a14:foregroundMark x1="75375" y1="35588" x2="78250" y2="35588"/>
                        <a14:foregroundMark x1="74625" y1="30757" x2="74625" y2="30435"/>
                        <a14:foregroundMark x1="74625" y1="30435" x2="74625" y2="30435"/>
                        <a14:foregroundMark x1="74750" y1="28180" x2="74750" y2="27858"/>
                        <a14:foregroundMark x1="74750" y1="27858" x2="74750" y2="27858"/>
                        <a14:foregroundMark x1="78250" y1="28180" x2="78375" y2="28180"/>
                        <a14:foregroundMark x1="78375" y1="28180" x2="78375" y2="28180"/>
                        <a14:foregroundMark x1="76750" y1="24960" x2="78000" y2="42351"/>
                        <a14:foregroundMark x1="84625" y1="27858" x2="84750" y2="40258"/>
                        <a14:foregroundMark x1="89750" y1="22222" x2="85375" y2="15459"/>
                        <a14:foregroundMark x1="85375" y1="15459" x2="75250" y2="12238"/>
                        <a14:foregroundMark x1="75250" y1="12238" x2="68375" y2="16908"/>
                        <a14:foregroundMark x1="68375" y1="16908" x2="64000" y2="29791"/>
                        <a14:foregroundMark x1="64000" y1="29791" x2="64000" y2="38969"/>
                        <a14:foregroundMark x1="64000" y1="38969" x2="67500" y2="50403"/>
                        <a14:foregroundMark x1="67500" y1="50403" x2="76750" y2="53945"/>
                        <a14:foregroundMark x1="76750" y1="53945" x2="85000" y2="49275"/>
                        <a14:foregroundMark x1="85000" y1="49275" x2="88500" y2="36071"/>
                        <a14:foregroundMark x1="88500" y1="36071" x2="87500" y2="23994"/>
                        <a14:foregroundMark x1="87500" y1="23994" x2="80875" y2="17391"/>
                        <a14:foregroundMark x1="80875" y1="17391" x2="78750" y2="17069"/>
                        <a14:foregroundMark x1="69375" y1="26087" x2="73750" y2="19163"/>
                        <a14:foregroundMark x1="73750" y1="19163" x2="87250" y2="31240"/>
                      </a14:backgroundRemoval>
                    </a14:imgEffect>
                  </a14:imgLayer>
                </a14:imgProps>
              </a:ext>
              <a:ext uri="{28A0092B-C50C-407E-A947-70E740481C1C}">
                <a14:useLocalDpi xmlns:a14="http://schemas.microsoft.com/office/drawing/2010/main" val="0"/>
              </a:ext>
            </a:extLst>
          </a:blip>
          <a:srcRect l="56200" b="45830"/>
          <a:stretch/>
        </p:blipFill>
        <p:spPr bwMode="auto">
          <a:xfrm>
            <a:off x="2287393" y="3843579"/>
            <a:ext cx="1630680" cy="1565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y chương Vàng">
            <a:extLst>
              <a:ext uri="{FF2B5EF4-FFF2-40B4-BE49-F238E27FC236}">
                <a16:creationId xmlns:a16="http://schemas.microsoft.com/office/drawing/2014/main" id="{D0FAA9E0-7E3B-4570-B272-74F17A384C3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3191" b="75465" l="16590" r="85119">
                        <a14:foregroundMark x1="58708" y1="60449" x2="60861" y2="60449"/>
                        <a14:foregroundMark x1="62231" y1="60449" x2="62231" y2="60449"/>
                        <a14:foregroundMark x1="45793" y1="29785" x2="54207" y2="41113"/>
                      </a14:backgroundRemoval>
                    </a14:imgEffect>
                  </a14:imgLayer>
                </a14:imgProps>
              </a:ext>
              <a:ext uri="{28A0092B-C50C-407E-A947-70E740481C1C}">
                <a14:useLocalDpi xmlns:a14="http://schemas.microsoft.com/office/drawing/2010/main" val="0"/>
              </a:ext>
            </a:extLst>
          </a:blip>
          <a:srcRect l="8024" t="16657" r="6315" b="18000"/>
          <a:stretch/>
        </p:blipFill>
        <p:spPr bwMode="auto">
          <a:xfrm>
            <a:off x="10324422" y="5156722"/>
            <a:ext cx="1718690" cy="131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1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3" presetClass="exit" presetSubtype="10" fill="hold" nodeType="with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1000"/>
                                        <p:tgtEl>
                                          <p:spTgt spid="2050"/>
                                        </p:tgtEl>
                                      </p:cBhvr>
                                    </p:animEffect>
                                    <p:anim calcmode="lin" valueType="num">
                                      <p:cBhvr>
                                        <p:cTn id="26" dur="1000" fill="hold"/>
                                        <p:tgtEl>
                                          <p:spTgt spid="2050"/>
                                        </p:tgtEl>
                                        <p:attrNameLst>
                                          <p:attrName>ppt_x</p:attrName>
                                        </p:attrNameLst>
                                      </p:cBhvr>
                                      <p:tavLst>
                                        <p:tav tm="0">
                                          <p:val>
                                            <p:strVal val="#ppt_x"/>
                                          </p:val>
                                        </p:tav>
                                        <p:tav tm="100000">
                                          <p:val>
                                            <p:strVal val="#ppt_x"/>
                                          </p:val>
                                        </p:tav>
                                      </p:tavLst>
                                    </p:anim>
                                    <p:anim calcmode="lin" valueType="num">
                                      <p:cBhvr>
                                        <p:cTn id="2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wipe(right)">
                                      <p:cBhvr>
                                        <p:cTn id="32" dur="500"/>
                                        <p:tgtEl>
                                          <p:spTgt spid="20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500"/>
                                        <p:tgtEl>
                                          <p:spTgt spid="205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56"/>
                                        </p:tgtEl>
                                        <p:attrNameLst>
                                          <p:attrName>style.visibility</p:attrName>
                                        </p:attrNameLst>
                                      </p:cBhvr>
                                      <p:to>
                                        <p:strVal val="visible"/>
                                      </p:to>
                                    </p:set>
                                    <p:animEffect transition="in" filter="fade">
                                      <p:cBhvr>
                                        <p:cTn id="4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B067B-453B-4600-A187-7F4AD13D3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A78C3465-5AB0-4C6E-AEA3-9DBEB6AD86B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6103111" y="3611880"/>
            <a:ext cx="2140046" cy="3282994"/>
          </a:xfrm>
          <a:prstGeom prst="rect">
            <a:avLst/>
          </a:prstGeom>
        </p:spPr>
      </p:pic>
      <p:pic>
        <p:nvPicPr>
          <p:cNvPr id="6" name="Picture 5">
            <a:extLst>
              <a:ext uri="{FF2B5EF4-FFF2-40B4-BE49-F238E27FC236}">
                <a16:creationId xmlns:a16="http://schemas.microsoft.com/office/drawing/2014/main" id="{B2DAE9F2-67D0-4B6C-88CA-6088E6C507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955720" y="3916680"/>
            <a:ext cx="2344837" cy="2941320"/>
          </a:xfrm>
          <a:prstGeom prst="rect">
            <a:avLst/>
          </a:prstGeom>
        </p:spPr>
      </p:pic>
      <p:pic>
        <p:nvPicPr>
          <p:cNvPr id="7" name="Picture 6">
            <a:extLst>
              <a:ext uri="{FF2B5EF4-FFF2-40B4-BE49-F238E27FC236}">
                <a16:creationId xmlns:a16="http://schemas.microsoft.com/office/drawing/2014/main" id="{2FBA53F9-2ED2-446F-95ED-781EC429CC4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851696" y="3429000"/>
            <a:ext cx="2621963" cy="3502819"/>
          </a:xfrm>
          <a:prstGeom prst="rect">
            <a:avLst/>
          </a:prstGeom>
        </p:spPr>
      </p:pic>
      <p:grpSp>
        <p:nvGrpSpPr>
          <p:cNvPr id="11" name="Group 10">
            <a:extLst>
              <a:ext uri="{FF2B5EF4-FFF2-40B4-BE49-F238E27FC236}">
                <a16:creationId xmlns:a16="http://schemas.microsoft.com/office/drawing/2014/main" id="{C320A713-BC08-4F87-84AC-04AE553DEE8C}"/>
              </a:ext>
            </a:extLst>
          </p:cNvPr>
          <p:cNvGrpSpPr/>
          <p:nvPr/>
        </p:nvGrpSpPr>
        <p:grpSpPr>
          <a:xfrm>
            <a:off x="504467" y="711278"/>
            <a:ext cx="6328918" cy="4469131"/>
            <a:chOff x="946427" y="795280"/>
            <a:chExt cx="6328918" cy="4469131"/>
          </a:xfrm>
        </p:grpSpPr>
        <p:pic>
          <p:nvPicPr>
            <p:cNvPr id="3074" name="Picture 2">
              <a:extLst>
                <a:ext uri="{FF2B5EF4-FFF2-40B4-BE49-F238E27FC236}">
                  <a16:creationId xmlns:a16="http://schemas.microsoft.com/office/drawing/2014/main" id="{6E53ED34-81B8-4156-8CE2-E35BDB4DE4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06805" flipH="1">
              <a:off x="946427" y="795280"/>
              <a:ext cx="5958841" cy="4469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58A7A99-0EEB-47B9-87AB-3D4343C098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6103" b="20241"/>
            <a:stretch/>
          </p:blipFill>
          <p:spPr>
            <a:xfrm rot="20885934">
              <a:off x="2961392" y="3376713"/>
              <a:ext cx="1560516" cy="1879437"/>
            </a:xfrm>
            <a:prstGeom prst="rect">
              <a:avLst/>
            </a:prstGeom>
          </p:spPr>
        </p:pic>
        <p:pic>
          <p:nvPicPr>
            <p:cNvPr id="9" name="Picture 8">
              <a:extLst>
                <a:ext uri="{FF2B5EF4-FFF2-40B4-BE49-F238E27FC236}">
                  <a16:creationId xmlns:a16="http://schemas.microsoft.com/office/drawing/2014/main" id="{AC4AE907-F33C-40B3-A592-73F54B9407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19537"/>
            <a:stretch/>
          </p:blipFill>
          <p:spPr>
            <a:xfrm rot="20801511">
              <a:off x="5627146" y="2915288"/>
              <a:ext cx="1648199" cy="1811026"/>
            </a:xfrm>
            <a:prstGeom prst="rect">
              <a:avLst/>
            </a:prstGeom>
          </p:spPr>
        </p:pic>
        <p:pic>
          <p:nvPicPr>
            <p:cNvPr id="10" name="Picture 9">
              <a:extLst>
                <a:ext uri="{FF2B5EF4-FFF2-40B4-BE49-F238E27FC236}">
                  <a16:creationId xmlns:a16="http://schemas.microsoft.com/office/drawing/2014/main" id="{21637D1E-3606-49F9-AF09-12AE3C98A05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b="16325"/>
            <a:stretch/>
          </p:blipFill>
          <p:spPr>
            <a:xfrm rot="21129029">
              <a:off x="4198465" y="2956464"/>
              <a:ext cx="1842992" cy="2060217"/>
            </a:xfrm>
            <a:prstGeom prst="rect">
              <a:avLst/>
            </a:prstGeom>
          </p:spPr>
        </p:pic>
      </p:grpSp>
      <p:grpSp>
        <p:nvGrpSpPr>
          <p:cNvPr id="12" name="Group 11">
            <a:extLst>
              <a:ext uri="{FF2B5EF4-FFF2-40B4-BE49-F238E27FC236}">
                <a16:creationId xmlns:a16="http://schemas.microsoft.com/office/drawing/2014/main" id="{F0702952-97B7-4B18-B8F4-6B04A595F266}"/>
              </a:ext>
            </a:extLst>
          </p:cNvPr>
          <p:cNvGrpSpPr/>
          <p:nvPr/>
        </p:nvGrpSpPr>
        <p:grpSpPr>
          <a:xfrm>
            <a:off x="6736514" y="320040"/>
            <a:ext cx="5449455" cy="3596640"/>
            <a:chOff x="6736514" y="320040"/>
            <a:chExt cx="5449455" cy="3596640"/>
          </a:xfrm>
        </p:grpSpPr>
        <p:pic>
          <p:nvPicPr>
            <p:cNvPr id="13" name="Picture 7">
              <a:extLst>
                <a:ext uri="{FF2B5EF4-FFF2-40B4-BE49-F238E27FC236}">
                  <a16:creationId xmlns:a16="http://schemas.microsoft.com/office/drawing/2014/main" id="{C385D48A-D1F5-43DC-A984-F606EE61B9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36514" y="320040"/>
              <a:ext cx="5449455" cy="3596640"/>
            </a:xfrm>
            <a:prstGeom prst="rect">
              <a:avLst/>
            </a:prstGeom>
          </p:spPr>
        </p:pic>
        <p:sp>
          <p:nvSpPr>
            <p:cNvPr id="14" name="TextBox 13">
              <a:extLst>
                <a:ext uri="{FF2B5EF4-FFF2-40B4-BE49-F238E27FC236}">
                  <a16:creationId xmlns:a16="http://schemas.microsoft.com/office/drawing/2014/main" id="{D89980A8-19D6-4456-BF7D-72137A9B8C47}"/>
                </a:ext>
              </a:extLst>
            </p:cNvPr>
            <p:cNvSpPr txBox="1"/>
            <p:nvPr/>
          </p:nvSpPr>
          <p:spPr>
            <a:xfrm>
              <a:off x="6967776" y="568860"/>
              <a:ext cx="4764282" cy="2246769"/>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Cảm ơn các bạn! Chúng tớ đã hoàn thành bài tập nhóm và được chụp ảnh với ông Lìn - người mang đến cuộc sống mới cho người dân xã Trịnh Tường.</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26829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Free Vector | Flat spring landscape | Spring landscape, Landscape clipart,  Landscape background">
            <a:extLst>
              <a:ext uri="{FF2B5EF4-FFF2-40B4-BE49-F238E27FC236}">
                <a16:creationId xmlns:a16="http://schemas.microsoft.com/office/drawing/2014/main" id="{96C8EC1A-B95F-4E3D-A728-E3A234992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1"/>
            <a:ext cx="12172358" cy="69151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0702952-97B7-4B18-B8F4-6B04A595F266}"/>
              </a:ext>
            </a:extLst>
          </p:cNvPr>
          <p:cNvGrpSpPr/>
          <p:nvPr/>
        </p:nvGrpSpPr>
        <p:grpSpPr>
          <a:xfrm>
            <a:off x="1689022" y="445724"/>
            <a:ext cx="6505802" cy="1156292"/>
            <a:chOff x="6730484" y="320040"/>
            <a:chExt cx="5455485" cy="3638466"/>
          </a:xfrm>
        </p:grpSpPr>
        <p:pic>
          <p:nvPicPr>
            <p:cNvPr id="13" name="Picture 7">
              <a:extLst>
                <a:ext uri="{FF2B5EF4-FFF2-40B4-BE49-F238E27FC236}">
                  <a16:creationId xmlns:a16="http://schemas.microsoft.com/office/drawing/2014/main" id="{C385D48A-D1F5-43DC-A984-F606EE61B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6514" y="320040"/>
              <a:ext cx="5449455" cy="3596640"/>
            </a:xfrm>
            <a:prstGeom prst="rect">
              <a:avLst/>
            </a:prstGeom>
          </p:spPr>
        </p:pic>
        <p:sp>
          <p:nvSpPr>
            <p:cNvPr id="14" name="TextBox 13">
              <a:extLst>
                <a:ext uri="{FF2B5EF4-FFF2-40B4-BE49-F238E27FC236}">
                  <a16:creationId xmlns:a16="http://schemas.microsoft.com/office/drawing/2014/main" id="{D89980A8-19D6-4456-BF7D-72137A9B8C47}"/>
                </a:ext>
              </a:extLst>
            </p:cNvPr>
            <p:cNvSpPr txBox="1"/>
            <p:nvPr/>
          </p:nvSpPr>
          <p:spPr>
            <a:xfrm>
              <a:off x="6730484" y="568860"/>
              <a:ext cx="5427818" cy="3389646"/>
            </a:xfrm>
            <a:prstGeom prst="rect">
              <a:avLst/>
            </a:prstGeom>
            <a:noFill/>
          </p:spPr>
          <p:txBody>
            <a:bodyPr wrap="square" rtlCol="0">
              <a:spAutoFit/>
            </a:bodyPr>
            <a:lstStyle/>
            <a:p>
              <a:pPr algn="ctr"/>
              <a:r>
                <a:rPr lang="vi-VN" sz="3200" dirty="0">
                  <a:latin typeface="Pattaya" panose="00000500000000000000" pitchFamily="2" charset="-34"/>
                  <a:cs typeface="Pattaya" panose="00000500000000000000" pitchFamily="2" charset="-34"/>
                </a:rPr>
                <a:t>Theo em, ông Lìn là người như thế nào?</a:t>
              </a:r>
              <a:endParaRPr lang="en-US" sz="3200" dirty="0">
                <a:latin typeface="Pattaya" panose="00000500000000000000" pitchFamily="2" charset="-34"/>
                <a:cs typeface="Pattaya" panose="00000500000000000000" pitchFamily="2" charset="-34"/>
              </a:endParaRPr>
            </a:p>
          </p:txBody>
        </p:sp>
      </p:grpSp>
      <p:grpSp>
        <p:nvGrpSpPr>
          <p:cNvPr id="15" name="Group 14">
            <a:extLst>
              <a:ext uri="{FF2B5EF4-FFF2-40B4-BE49-F238E27FC236}">
                <a16:creationId xmlns:a16="http://schemas.microsoft.com/office/drawing/2014/main" id="{5B3F966A-ECF5-4811-8254-513EEEE33356}"/>
              </a:ext>
            </a:extLst>
          </p:cNvPr>
          <p:cNvGrpSpPr/>
          <p:nvPr/>
        </p:nvGrpSpPr>
        <p:grpSpPr>
          <a:xfrm>
            <a:off x="1500068" y="1383762"/>
            <a:ext cx="8986308" cy="4696635"/>
            <a:chOff x="3733800" y="1911415"/>
            <a:chExt cx="13106400" cy="11343023"/>
          </a:xfrm>
        </p:grpSpPr>
        <p:pic>
          <p:nvPicPr>
            <p:cNvPr id="16" name="Google Shape;946;p27">
              <a:extLst>
                <a:ext uri="{FF2B5EF4-FFF2-40B4-BE49-F238E27FC236}">
                  <a16:creationId xmlns:a16="http://schemas.microsoft.com/office/drawing/2014/main" id="{3CBBCDA5-70DE-4B9F-88E4-10D9702D4C62}"/>
                </a:ext>
              </a:extLst>
            </p:cNvPr>
            <p:cNvPicPr preferRelativeResize="0"/>
            <p:nvPr/>
          </p:nvPicPr>
          <p:blipFill rotWithShape="1">
            <a:blip r:embed="rId5">
              <a:alphaModFix/>
            </a:blip>
            <a:srcRect/>
            <a:stretch/>
          </p:blipFill>
          <p:spPr>
            <a:xfrm>
              <a:off x="3733800" y="1911415"/>
              <a:ext cx="13106400" cy="8951618"/>
            </a:xfrm>
            <a:prstGeom prst="rect">
              <a:avLst/>
            </a:prstGeom>
            <a:noFill/>
            <a:ln>
              <a:noFill/>
            </a:ln>
          </p:spPr>
        </p:pic>
        <p:sp>
          <p:nvSpPr>
            <p:cNvPr id="17" name="Rectangle 16">
              <a:extLst>
                <a:ext uri="{FF2B5EF4-FFF2-40B4-BE49-F238E27FC236}">
                  <a16:creationId xmlns:a16="http://schemas.microsoft.com/office/drawing/2014/main" id="{6E98CC6F-9206-43FE-84F9-0772C93E67DA}"/>
                </a:ext>
              </a:extLst>
            </p:cNvPr>
            <p:cNvSpPr/>
            <p:nvPr/>
          </p:nvSpPr>
          <p:spPr>
            <a:xfrm>
              <a:off x="4686298" y="2624919"/>
              <a:ext cx="11201402" cy="10629519"/>
            </a:xfrm>
            <a:prstGeom prst="rect">
              <a:avLst/>
            </a:prstGeom>
          </p:spPr>
          <p:txBody>
            <a:bodyPr wrap="square">
              <a:spAutoFit/>
            </a:bodyPr>
            <a:lstStyle/>
            <a:p>
              <a:pPr algn="just"/>
              <a:r>
                <a:rPr lang="vi-VN" sz="4000" b="1" i="1" dirty="0">
                  <a:solidFill>
                    <a:srgbClr val="FFFF00"/>
                  </a:solidFill>
                  <a:latin typeface="Calibri" panose="020F0502020204030204" pitchFamily="34" charset="0"/>
                  <a:cs typeface="Calibri" panose="020F0502020204030204" pitchFamily="34" charset="0"/>
                </a:rPr>
                <a:t>Với tinh thần dám nghĩ, dám làm, ông Lìn đã làm thay đổi tập quán canh tác của cả một vùng, làm giàu cho mình, làm thay đổi cuộc sống cho cả thôn.</a:t>
              </a:r>
              <a:endParaRPr lang="en-US" sz="4000" b="1" dirty="0">
                <a:solidFill>
                  <a:schemeClr val="bg1"/>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320A713-BC08-4F87-84AC-04AE553DEE8C}"/>
              </a:ext>
            </a:extLst>
          </p:cNvPr>
          <p:cNvGrpSpPr/>
          <p:nvPr/>
        </p:nvGrpSpPr>
        <p:grpSpPr>
          <a:xfrm rot="1443512">
            <a:off x="9041838" y="216427"/>
            <a:ext cx="2804758" cy="1776843"/>
            <a:chOff x="946427" y="795280"/>
            <a:chExt cx="6328918" cy="4469131"/>
          </a:xfrm>
        </p:grpSpPr>
        <p:pic>
          <p:nvPicPr>
            <p:cNvPr id="3074" name="Picture 2">
              <a:extLst>
                <a:ext uri="{FF2B5EF4-FFF2-40B4-BE49-F238E27FC236}">
                  <a16:creationId xmlns:a16="http://schemas.microsoft.com/office/drawing/2014/main" id="{6E53ED34-81B8-4156-8CE2-E35BDB4DE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06805" flipH="1">
              <a:off x="946427" y="795280"/>
              <a:ext cx="5958841" cy="4469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58A7A99-0EEB-47B9-87AB-3D4343C098A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6103" b="20241"/>
            <a:stretch/>
          </p:blipFill>
          <p:spPr>
            <a:xfrm rot="20885934">
              <a:off x="2961392" y="3376713"/>
              <a:ext cx="1560516" cy="1879437"/>
            </a:xfrm>
            <a:prstGeom prst="rect">
              <a:avLst/>
            </a:prstGeom>
          </p:spPr>
        </p:pic>
        <p:pic>
          <p:nvPicPr>
            <p:cNvPr id="9" name="Picture 8">
              <a:extLst>
                <a:ext uri="{FF2B5EF4-FFF2-40B4-BE49-F238E27FC236}">
                  <a16:creationId xmlns:a16="http://schemas.microsoft.com/office/drawing/2014/main" id="{AC4AE907-F33C-40B3-A592-73F54B94079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19537"/>
            <a:stretch/>
          </p:blipFill>
          <p:spPr>
            <a:xfrm rot="20801511">
              <a:off x="5627146" y="2915288"/>
              <a:ext cx="1648199" cy="1811026"/>
            </a:xfrm>
            <a:prstGeom prst="rect">
              <a:avLst/>
            </a:prstGeom>
          </p:spPr>
        </p:pic>
        <p:pic>
          <p:nvPicPr>
            <p:cNvPr id="10" name="Picture 9">
              <a:extLst>
                <a:ext uri="{FF2B5EF4-FFF2-40B4-BE49-F238E27FC236}">
                  <a16:creationId xmlns:a16="http://schemas.microsoft.com/office/drawing/2014/main" id="{21637D1E-3606-49F9-AF09-12AE3C98A051}"/>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b="16325"/>
            <a:stretch/>
          </p:blipFill>
          <p:spPr>
            <a:xfrm rot="21129029">
              <a:off x="4198465" y="2956464"/>
              <a:ext cx="1842992" cy="2060217"/>
            </a:xfrm>
            <a:prstGeom prst="rect">
              <a:avLst/>
            </a:prstGeom>
          </p:spPr>
        </p:pic>
      </p:grpSp>
      <p:sp>
        <p:nvSpPr>
          <p:cNvPr id="18" name="Rectangle 17">
            <a:extLst>
              <a:ext uri="{FF2B5EF4-FFF2-40B4-BE49-F238E27FC236}">
                <a16:creationId xmlns:a16="http://schemas.microsoft.com/office/drawing/2014/main" id="{14214683-BCD1-4687-A06F-EF3BF8991E16}"/>
              </a:ext>
            </a:extLst>
          </p:cNvPr>
          <p:cNvSpPr/>
          <p:nvPr/>
        </p:nvSpPr>
        <p:spPr>
          <a:xfrm>
            <a:off x="4492198" y="421569"/>
            <a:ext cx="7680160" cy="1015663"/>
          </a:xfrm>
          <a:prstGeom prst="rect">
            <a:avLst/>
          </a:prstGeom>
        </p:spPr>
        <p:txBody>
          <a:bodyPr wrap="square">
            <a:spAutoFit/>
          </a:bodyPr>
          <a:lstStyle/>
          <a:p>
            <a:pPr algn="just"/>
            <a:r>
              <a:rPr lang="vi-VN" sz="6000" b="1" dirty="0">
                <a:solidFill>
                  <a:srgbClr val="FF0000"/>
                </a:solidFill>
                <a:latin typeface="Pattaya" panose="00000500000000000000" pitchFamily="2" charset="-34"/>
                <a:cs typeface="Pattaya" panose="00000500000000000000" pitchFamily="2" charset="-34"/>
              </a:rPr>
              <a:t>Nội dung</a:t>
            </a:r>
            <a:endParaRPr lang="en-US" sz="6000" b="1" dirty="0">
              <a:solidFill>
                <a:srgbClr val="FF000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237158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1BD35-1702-4E9F-A60E-252777FD7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id="{DA13CC4A-3D3A-45AC-AA9F-6246158B6B07}"/>
                </a:ext>
              </a:extLst>
            </p:cNvPr>
            <p:cNvPicPr>
              <a:picLocks noChangeAspect="1"/>
            </p:cNvPicPr>
            <p:nvPr/>
          </p:nvPicPr>
          <p:blipFill>
            <a:blip r:embed="rId3"/>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id="{F40B8BFC-BC94-4C70-BB9F-3E5B54DE49ED}"/>
                </a:ext>
              </a:extLst>
            </p:cNvPr>
            <p:cNvPicPr>
              <a:picLocks noChangeAspect="1"/>
            </p:cNvPicPr>
            <p:nvPr/>
          </p:nvPicPr>
          <p:blipFill>
            <a:blip r:embed="rId3"/>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id="{4F897361-DD20-4B0A-98CF-7339CFA69C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id="{E778998A-3241-438F-98CA-C3429BE2AEA3}"/>
                </a:ext>
              </a:extLst>
            </p:cNvPr>
            <p:cNvPicPr>
              <a:picLocks noChangeAspect="1"/>
            </p:cNvPicPr>
            <p:nvPr/>
          </p:nvPicPr>
          <p:blipFill>
            <a:blip r:embed="rId3"/>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id="{2576DC8C-5761-4247-A4EE-3348877EE31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val="40575393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E71617-4476-4317-A9D6-A5E1BF06046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570885" y="3317186"/>
            <a:ext cx="1789248" cy="2744843"/>
          </a:xfrm>
          <a:prstGeom prst="rect">
            <a:avLst/>
          </a:prstGeom>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6" name="Picture 21">
            <a:extLst>
              <a:ext uri="{FF2B5EF4-FFF2-40B4-BE49-F238E27FC236}">
                <a16:creationId xmlns:a16="http://schemas.microsoft.com/office/drawing/2014/main" id="{B5CECD8F-9FDF-47F7-AE0B-CB0420DE0F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6210930" y="227693"/>
            <a:ext cx="5672030" cy="4114800"/>
          </a:xfrm>
          <a:prstGeom prst="rect">
            <a:avLst/>
          </a:prstGeom>
        </p:spPr>
      </p:pic>
      <p:sp>
        <p:nvSpPr>
          <p:cNvPr id="7" name="TextBox 6">
            <a:extLst>
              <a:ext uri="{FF2B5EF4-FFF2-40B4-BE49-F238E27FC236}">
                <a16:creationId xmlns:a16="http://schemas.microsoft.com/office/drawing/2014/main" id="{59EEC816-EB58-479D-886F-2BBBAD188D99}"/>
              </a:ext>
            </a:extLst>
          </p:cNvPr>
          <p:cNvSpPr txBox="1"/>
          <p:nvPr/>
        </p:nvSpPr>
        <p:spPr>
          <a:xfrm>
            <a:off x="6499256" y="1285988"/>
            <a:ext cx="4869785" cy="2062103"/>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Chúng tớ đã đến Lào Cai. Hãy giúp chúng tớ thu thập thông tin về Ngu Công trong bài tập nhóm nhé!</a:t>
            </a:r>
            <a:endParaRPr lang="en-US" sz="32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52201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D696B-C7FD-40FC-A574-4535A0C132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241BDF4-71F0-4193-86D5-18CAF428A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8777" y="1122046"/>
            <a:ext cx="9754445" cy="5084505"/>
          </a:xfrm>
          <a:prstGeom prst="rect">
            <a:avLst/>
          </a:prstGeom>
        </p:spPr>
      </p:pic>
      <p:sp>
        <p:nvSpPr>
          <p:cNvPr id="8" name="TextBox 18">
            <a:extLst>
              <a:ext uri="{FF2B5EF4-FFF2-40B4-BE49-F238E27FC236}">
                <a16:creationId xmlns:a16="http://schemas.microsoft.com/office/drawing/2014/main" id="{A9358894-9A2A-473B-AAA0-4E7B9ABB3020}"/>
              </a:ext>
            </a:extLst>
          </p:cNvPr>
          <p:cNvSpPr txBox="1"/>
          <p:nvPr/>
        </p:nvSpPr>
        <p:spPr>
          <a:xfrm>
            <a:off x="4343400" y="2365056"/>
            <a:ext cx="6405880" cy="3262432"/>
          </a:xfrm>
          <a:prstGeom prst="rect">
            <a:avLst/>
          </a:prstGeom>
        </p:spPr>
        <p:txBody>
          <a:bodyPr wrap="square" lIns="0" tIns="0" rIns="0" bIns="0" rtlCol="0" anchor="t">
            <a:spAutoFit/>
          </a:bodyPr>
          <a:lstStyle/>
          <a:p>
            <a:pPr marL="457200" indent="-457200" algn="just">
              <a:buFontTx/>
              <a:buChar char="-"/>
            </a:pP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Đọc toàn bài với giọng kể hào hứng, thể hiện sự khâm phục trí sáng tạo, tinh thần quyết tâm chống đói nghèo, lạc hậu của ông </a:t>
            </a:r>
            <a:r>
              <a:rPr lang="vi-VN" sz="3200" dirty="0" err="1">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Lìn</a:t>
            </a: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t>
            </a:r>
            <a:endParaRPr lang="en-US"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a:p>
            <a:pPr algn="just"/>
            <a:endParaRPr lang="vi-VN" sz="16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a:p>
            <a:pPr marL="457200" indent="-457200" algn="just">
              <a:buFontTx/>
              <a:buChar char="-"/>
            </a:pPr>
            <a:r>
              <a:rPr lang="vi-VN"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Nhấn giọng từ ngữ gợi tả, gợi cảm.</a:t>
            </a:r>
          </a:p>
          <a:p>
            <a:pPr algn="just"/>
            <a:endParaRPr lang="en-US" sz="3200" dirty="0">
              <a:ln w="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80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8499">
            <a:off x="-48220" y="1048192"/>
            <a:ext cx="614882" cy="68045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434" y="-159370"/>
            <a:ext cx="970117" cy="95247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879021" y="-5397"/>
            <a:ext cx="488192" cy="47931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3332">
            <a:off x="11596901" y="-279638"/>
            <a:ext cx="999765" cy="1106380"/>
          </a:xfrm>
          <a:prstGeom prst="rect">
            <a:avLst/>
          </a:prstGeom>
        </p:spPr>
      </p:pic>
      <p:grpSp>
        <p:nvGrpSpPr>
          <p:cNvPr id="19" name="Group 19"/>
          <p:cNvGrpSpPr/>
          <p:nvPr/>
        </p:nvGrpSpPr>
        <p:grpSpPr>
          <a:xfrm>
            <a:off x="532549" y="494387"/>
            <a:ext cx="153251" cy="153251"/>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1943532" y="1245381"/>
            <a:ext cx="153251" cy="1532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8650" y="6126605"/>
            <a:ext cx="970117" cy="952479"/>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098923" y="4675801"/>
            <a:ext cx="505713" cy="559643"/>
          </a:xfrm>
          <a:prstGeom prst="rect">
            <a:avLst/>
          </a:prstGeom>
        </p:spPr>
      </p:pic>
      <p:grpSp>
        <p:nvGrpSpPr>
          <p:cNvPr id="25" name="Group 25"/>
          <p:cNvGrpSpPr/>
          <p:nvPr/>
        </p:nvGrpSpPr>
        <p:grpSpPr>
          <a:xfrm>
            <a:off x="10493293" y="5839185"/>
            <a:ext cx="153251" cy="1532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78976">
            <a:off x="-489183" y="5904846"/>
            <a:ext cx="1261473" cy="1395996"/>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043" y="4949605"/>
            <a:ext cx="307983" cy="302383"/>
          </a:xfrm>
          <a:prstGeom prst="rect">
            <a:avLst/>
          </a:prstGeom>
        </p:spPr>
      </p:pic>
      <p:grpSp>
        <p:nvGrpSpPr>
          <p:cNvPr id="29" name="Group 29"/>
          <p:cNvGrpSpPr/>
          <p:nvPr/>
        </p:nvGrpSpPr>
        <p:grpSpPr>
          <a:xfrm>
            <a:off x="712341" y="5782291"/>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2000158" y="4833831"/>
            <a:ext cx="320250" cy="314427"/>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06309" y="1278891"/>
            <a:ext cx="320250" cy="314427"/>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0474" y="51902"/>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766940" y="1080641"/>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599028" y="1700102"/>
            <a:ext cx="5233379" cy="1154293"/>
            <a:chOff x="1293932" y="3619500"/>
            <a:chExt cx="7850068" cy="1731440"/>
          </a:xfrm>
        </p:grpSpPr>
        <p:pic>
          <p:nvPicPr>
            <p:cNvPr id="3"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593645" y="3071702"/>
            <a:ext cx="5251231" cy="1038701"/>
            <a:chOff x="1285858" y="5676900"/>
            <a:chExt cx="7876846" cy="1558051"/>
          </a:xfrm>
        </p:grpSpPr>
        <p:pic>
          <p:nvPicPr>
            <p:cNvPr id="4"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605552" y="4327891"/>
            <a:ext cx="5237015" cy="1154293"/>
            <a:chOff x="1303718" y="7561183"/>
            <a:chExt cx="7855522" cy="1731439"/>
          </a:xfrm>
        </p:grpSpPr>
        <p:pic>
          <p:nvPicPr>
            <p:cNvPr id="5"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309000" y="1263762"/>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8918360" y="1263761"/>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320435" y="1257591"/>
            <a:ext cx="1125629" cy="420564"/>
          </a:xfrm>
          <a:prstGeom prst="rect">
            <a:avLst/>
          </a:prstGeom>
        </p:spPr>
        <p:txBody>
          <a:bodyPr wrap="none">
            <a:spAutoFit/>
          </a:bodyPr>
          <a:lstStyle/>
          <a:p>
            <a:r>
              <a:rPr lang="vi-VN" sz="2133" b="1">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6510434" y="1784555"/>
            <a:ext cx="1189189" cy="1280665"/>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8635388" y="1774648"/>
            <a:ext cx="1189189" cy="1280665"/>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0257609" y="1802592"/>
            <a:ext cx="1189189" cy="1280665"/>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6515620" y="3119275"/>
            <a:ext cx="1189189" cy="1280665"/>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8640574" y="3109368"/>
            <a:ext cx="1189189" cy="1280665"/>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0262794" y="3137312"/>
            <a:ext cx="1189189" cy="1280665"/>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6510434" y="4251708"/>
            <a:ext cx="1189189" cy="1280665"/>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8635388" y="4241800"/>
            <a:ext cx="1189189" cy="1280665"/>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0257609" y="4269745"/>
            <a:ext cx="1189189" cy="1280665"/>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05251FEA-CF28-486F-84A3-DB2F6948D5F9}"/>
              </a:ext>
            </a:extLst>
          </p:cNvPr>
          <p:cNvGrpSpPr/>
          <p:nvPr/>
        </p:nvGrpSpPr>
        <p:grpSpPr>
          <a:xfrm>
            <a:off x="631949" y="5700093"/>
            <a:ext cx="5251053" cy="739694"/>
            <a:chOff x="1285858" y="5901485"/>
            <a:chExt cx="7876579" cy="1109542"/>
          </a:xfrm>
        </p:grpSpPr>
        <p:pic>
          <p:nvPicPr>
            <p:cNvPr id="76" name="Picture 4">
              <a:extLst>
                <a:ext uri="{FF2B5EF4-FFF2-40B4-BE49-F238E27FC236}">
                  <a16:creationId xmlns:a16="http://schemas.microsoft.com/office/drawing/2014/main" id="{2F573A5C-6A15-4C97-8F5D-1912FF6A709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FDCEFB7-2E5D-4D54-B989-D28E3F8EA899}"/>
                </a:ext>
              </a:extLst>
            </p:cNvPr>
            <p:cNvSpPr/>
            <p:nvPr/>
          </p:nvSpPr>
          <p:spPr>
            <a:xfrm>
              <a:off x="1648525" y="6041530"/>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4</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E5A475A4-81E1-4C00-9619-4C559F2CE5A4}"/>
              </a:ext>
            </a:extLst>
          </p:cNvPr>
          <p:cNvGrpSpPr/>
          <p:nvPr/>
        </p:nvGrpSpPr>
        <p:grpSpPr>
          <a:xfrm>
            <a:off x="6524130" y="5359518"/>
            <a:ext cx="1189189" cy="1280665"/>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id="{4C5C4EA2-42F8-4E1E-822A-8531AE109EF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8FF27BC-A8D2-41C6-BCA9-DA80273C3398}"/>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7E0D92C4-E3A7-4A3B-9824-1ABA2BF20001}"/>
              </a:ext>
            </a:extLst>
          </p:cNvPr>
          <p:cNvGrpSpPr/>
          <p:nvPr/>
        </p:nvGrpSpPr>
        <p:grpSpPr>
          <a:xfrm>
            <a:off x="8649084" y="5349611"/>
            <a:ext cx="1189189" cy="1280665"/>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id="{42D96DA4-BF35-4726-846C-41001BE85BF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D12755B5-5AD5-424D-8FD9-3C2489DF638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id="{CA366431-2375-41CE-880C-47BAB1375165}"/>
              </a:ext>
            </a:extLst>
          </p:cNvPr>
          <p:cNvGrpSpPr/>
          <p:nvPr/>
        </p:nvGrpSpPr>
        <p:grpSpPr>
          <a:xfrm>
            <a:off x="10271304" y="5377556"/>
            <a:ext cx="1189189" cy="1280665"/>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id="{522A73D6-4E0B-4DA6-B1A9-8EB2CD09D3A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01B3083A-DA62-4EFB-99C6-339F213389F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19440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165965" cy="3552190"/>
          </a:xfrm>
          <a:prstGeom prst="rect">
            <a:avLst/>
          </a:prstGeom>
        </p:spPr>
      </p:pic>
      <p:pic>
        <p:nvPicPr>
          <p:cNvPr id="2" name="图片 1" descr="5b7e6729cdfb4"/>
          <p:cNvPicPr>
            <a:picLocks noChangeAspect="1"/>
          </p:cNvPicPr>
          <p:nvPr/>
        </p:nvPicPr>
        <p:blipFill>
          <a:blip r:embed="rId4"/>
          <a:stretch>
            <a:fillRect/>
          </a:stretch>
        </p:blipFill>
        <p:spPr>
          <a:xfrm>
            <a:off x="-3119120" y="-2621915"/>
            <a:ext cx="18660110" cy="13013055"/>
          </a:xfrm>
          <a:prstGeom prst="rect">
            <a:avLst/>
          </a:prstGeom>
        </p:spPr>
      </p:pic>
      <p:sp>
        <p:nvSpPr>
          <p:cNvPr id="3" name="Rectangle 2">
            <a:extLst>
              <a:ext uri="{FF2B5EF4-FFF2-40B4-BE49-F238E27FC236}">
                <a16:creationId xmlns:a16="http://schemas.microsoft.com/office/drawing/2014/main" id="{EC1E84AE-702F-4B4C-9D87-2C29F20DD916}"/>
              </a:ext>
            </a:extLst>
          </p:cNvPr>
          <p:cNvSpPr/>
          <p:nvPr/>
        </p:nvSpPr>
        <p:spPr>
          <a:xfrm>
            <a:off x="297180" y="428178"/>
            <a:ext cx="11597640" cy="600164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3600" b="1" dirty="0">
                <a:solidFill>
                  <a:srgbClr val="00CC00"/>
                </a:solidFill>
                <a:latin typeface="Pattaya" panose="00000500000000000000" pitchFamily="2" charset="-34"/>
                <a:cs typeface="Pattaya" panose="00000500000000000000" pitchFamily="2" charset="-34"/>
              </a:rPr>
              <a:t>Ngu Công xã Trịnh Tường</a:t>
            </a:r>
            <a:endParaRPr lang="vi-VN" sz="3600" dirty="0">
              <a:solidFill>
                <a:srgbClr val="00CC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Khách đến xã Trịnh Tường, huyện Bát Xát, tỉnh Lào Cai  sẽ không khỏi ngỡ ngàng thấy một dòng mương ngoằn ngoèo vắt ngang những đồi cao. Dân bản gọi dòng mương ấy là con nước ông Lìn. Để thay đổi tập quán làm lúa nương, ông Phàn Phù Lìn, người Dao ở thôn Phìn Ngan đã lần mò cả tháng trong rừng tìm nguồn nước. Nhưng tìm được nguồn nước rồi, mọi người vẫn không tin có thể dẫn nước về. Ông cùng vợ con đào suốt một năm trời được gần bốn cây số mương xuyên đồi dẫn nước từ rừng già về thôn, trồng một héc ta lúa nước để bà con tin. Rồi ông vận động mọi người cùng mở rộng con mương, vỡ thêm đất hoang trồng lúa.</a:t>
            </a:r>
          </a:p>
          <a:p>
            <a:pPr algn="just"/>
            <a:r>
              <a:rPr lang="vi-VN" sz="2800" dirty="0">
                <a:solidFill>
                  <a:srgbClr val="000000"/>
                </a:solidFill>
                <a:latin typeface="Calibri" panose="020F0502020204030204" pitchFamily="34" charset="0"/>
                <a:cs typeface="Calibri" panose="020F0502020204030204" pitchFamily="34" charset="0"/>
              </a:rPr>
              <a:t>   </a:t>
            </a:r>
          </a:p>
        </p:txBody>
      </p:sp>
      <p:sp>
        <p:nvSpPr>
          <p:cNvPr id="4" name="Hexagon 3">
            <a:extLst>
              <a:ext uri="{FF2B5EF4-FFF2-40B4-BE49-F238E27FC236}">
                <a16:creationId xmlns:a16="http://schemas.microsoft.com/office/drawing/2014/main" id="{A171D488-F7F2-4EE4-B131-1B3A7651C5BA}"/>
              </a:ext>
            </a:extLst>
          </p:cNvPr>
          <p:cNvSpPr/>
          <p:nvPr/>
        </p:nvSpPr>
        <p:spPr>
          <a:xfrm>
            <a:off x="123508" y="929640"/>
            <a:ext cx="556260" cy="487680"/>
          </a:xfrm>
          <a:prstGeom prst="hexagon">
            <a:avLst/>
          </a:prstGeom>
          <a:solidFill>
            <a:srgbClr val="00CC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t>1</a:t>
            </a:r>
            <a:endParaRPr lang="en-US" sz="3600" b="1" dirty="0"/>
          </a:p>
        </p:txBody>
      </p:sp>
      <p:cxnSp>
        <p:nvCxnSpPr>
          <p:cNvPr id="7" name="Straight Connector 6">
            <a:extLst>
              <a:ext uri="{FF2B5EF4-FFF2-40B4-BE49-F238E27FC236}">
                <a16:creationId xmlns:a16="http://schemas.microsoft.com/office/drawing/2014/main" id="{0D038D74-B0D1-4AB6-BB37-0D95E36A650B}"/>
              </a:ext>
            </a:extLst>
          </p:cNvPr>
          <p:cNvCxnSpPr/>
          <p:nvPr/>
        </p:nvCxnSpPr>
        <p:spPr>
          <a:xfrm>
            <a:off x="1325880" y="1996440"/>
            <a:ext cx="18440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353E044-3B4B-4931-80B2-F1EBB6C21B13}"/>
              </a:ext>
            </a:extLst>
          </p:cNvPr>
          <p:cNvCxnSpPr>
            <a:cxnSpLocks/>
          </p:cNvCxnSpPr>
          <p:nvPr/>
        </p:nvCxnSpPr>
        <p:spPr>
          <a:xfrm>
            <a:off x="7650480" y="1981200"/>
            <a:ext cx="2255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3733E06-152E-49AC-A220-C6FAA4EC907D}"/>
              </a:ext>
            </a:extLst>
          </p:cNvPr>
          <p:cNvCxnSpPr>
            <a:cxnSpLocks/>
          </p:cNvCxnSpPr>
          <p:nvPr/>
        </p:nvCxnSpPr>
        <p:spPr>
          <a:xfrm>
            <a:off x="8275320" y="2453640"/>
            <a:ext cx="2849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DBE961-20BA-43A4-9EED-099657EFF7CC}"/>
              </a:ext>
            </a:extLst>
          </p:cNvPr>
          <p:cNvCxnSpPr>
            <a:cxnSpLocks/>
          </p:cNvCxnSpPr>
          <p:nvPr/>
        </p:nvCxnSpPr>
        <p:spPr>
          <a:xfrm>
            <a:off x="5196840" y="3459480"/>
            <a:ext cx="1478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9E0F75-6037-4AF6-AA53-47F2D13ABC03}"/>
              </a:ext>
            </a:extLst>
          </p:cNvPr>
          <p:cNvCxnSpPr>
            <a:cxnSpLocks/>
          </p:cNvCxnSpPr>
          <p:nvPr/>
        </p:nvCxnSpPr>
        <p:spPr>
          <a:xfrm>
            <a:off x="8869680" y="3931920"/>
            <a:ext cx="17221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790CBA-3633-4B5C-BE09-9E789DA05BFA}"/>
              </a:ext>
            </a:extLst>
          </p:cNvPr>
          <p:cNvCxnSpPr>
            <a:cxnSpLocks/>
          </p:cNvCxnSpPr>
          <p:nvPr/>
        </p:nvCxnSpPr>
        <p:spPr>
          <a:xfrm>
            <a:off x="11125200" y="4404360"/>
            <a:ext cx="7696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D61355D-11D8-4B78-ABAC-607208F6AECC}"/>
              </a:ext>
            </a:extLst>
          </p:cNvPr>
          <p:cNvCxnSpPr>
            <a:cxnSpLocks/>
          </p:cNvCxnSpPr>
          <p:nvPr/>
        </p:nvCxnSpPr>
        <p:spPr>
          <a:xfrm>
            <a:off x="6377940" y="4404360"/>
            <a:ext cx="29641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894E05-0056-4278-A31E-C8B79248F458}"/>
              </a:ext>
            </a:extLst>
          </p:cNvPr>
          <p:cNvCxnSpPr>
            <a:cxnSpLocks/>
          </p:cNvCxnSpPr>
          <p:nvPr/>
        </p:nvCxnSpPr>
        <p:spPr>
          <a:xfrm>
            <a:off x="10104120" y="1981200"/>
            <a:ext cx="1790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1EC7AF-2A2F-4087-8BEC-3990A990B08B}"/>
              </a:ext>
            </a:extLst>
          </p:cNvPr>
          <p:cNvCxnSpPr>
            <a:cxnSpLocks/>
          </p:cNvCxnSpPr>
          <p:nvPr/>
        </p:nvCxnSpPr>
        <p:spPr>
          <a:xfrm>
            <a:off x="411480" y="4922520"/>
            <a:ext cx="1021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04B302-BEA8-4E93-BEDF-FC089CF09A13}"/>
              </a:ext>
            </a:extLst>
          </p:cNvPr>
          <p:cNvCxnSpPr>
            <a:cxnSpLocks/>
          </p:cNvCxnSpPr>
          <p:nvPr/>
        </p:nvCxnSpPr>
        <p:spPr>
          <a:xfrm>
            <a:off x="2880360" y="4907280"/>
            <a:ext cx="1706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E816E1-6767-47B9-AD12-7A57BA3E315C}"/>
              </a:ext>
            </a:extLst>
          </p:cNvPr>
          <p:cNvCxnSpPr>
            <a:cxnSpLocks/>
          </p:cNvCxnSpPr>
          <p:nvPr/>
        </p:nvCxnSpPr>
        <p:spPr>
          <a:xfrm>
            <a:off x="6781800" y="5425440"/>
            <a:ext cx="1706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F34F43-A067-4297-8F8C-33F50E5B0C8A}"/>
              </a:ext>
            </a:extLst>
          </p:cNvPr>
          <p:cNvCxnSpPr>
            <a:cxnSpLocks/>
          </p:cNvCxnSpPr>
          <p:nvPr/>
        </p:nvCxnSpPr>
        <p:spPr>
          <a:xfrm>
            <a:off x="11204575" y="5425440"/>
            <a:ext cx="6902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EBB706-AD4C-4CD9-8BD3-6FB7F24095CB}"/>
              </a:ext>
            </a:extLst>
          </p:cNvPr>
          <p:cNvCxnSpPr>
            <a:cxnSpLocks/>
          </p:cNvCxnSpPr>
          <p:nvPr/>
        </p:nvCxnSpPr>
        <p:spPr>
          <a:xfrm>
            <a:off x="411480" y="5913120"/>
            <a:ext cx="6902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227357B-0ACC-4DA1-8E72-F376A22D32A8}"/>
              </a:ext>
            </a:extLst>
          </p:cNvPr>
          <p:cNvCxnSpPr>
            <a:cxnSpLocks/>
          </p:cNvCxnSpPr>
          <p:nvPr/>
        </p:nvCxnSpPr>
        <p:spPr>
          <a:xfrm>
            <a:off x="3322320" y="5867400"/>
            <a:ext cx="1386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left)">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97A2D-EDDA-4934-96E8-6ABC78A7D5EE}"/>
              </a:ext>
            </a:extLst>
          </p:cNvPr>
          <p:cNvSpPr txBox="1"/>
          <p:nvPr/>
        </p:nvSpPr>
        <p:spPr>
          <a:xfrm>
            <a:off x="2720329" y="1948351"/>
            <a:ext cx="4423006" cy="707886"/>
          </a:xfrm>
          <a:prstGeom prst="rect">
            <a:avLst/>
          </a:prstGeom>
          <a:noFill/>
        </p:spPr>
        <p:txBody>
          <a:bodyPr wrap="none" rtlCol="0">
            <a:spAutoFit/>
          </a:bodyPr>
          <a:lstStyle/>
          <a:p>
            <a:pPr algn="ctr"/>
            <a:r>
              <a:rPr lang="vi-VN" sz="4000" b="1" u="sng">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Đánh giá mục </a:t>
            </a: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tiêu</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id="{6D29ABBC-1C57-482D-B0F1-0D9797EE413F}"/>
              </a:ext>
            </a:extLst>
          </p:cNvPr>
          <p:cNvSpPr txBox="1"/>
          <p:nvPr/>
        </p:nvSpPr>
        <p:spPr>
          <a:xfrm>
            <a:off x="1246270" y="2948890"/>
            <a:ext cx="3285689"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1. Đọc đúng, trôi chảy; đọc diễn cảm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
        <p:nvSpPr>
          <p:cNvPr id="8" name="TextBox 7">
            <a:extLst>
              <a:ext uri="{FF2B5EF4-FFF2-40B4-BE49-F238E27FC236}">
                <a16:creationId xmlns:a16="http://schemas.microsoft.com/office/drawing/2014/main" id="{5052F661-50C0-4DF4-9A9D-016B39114C1F}"/>
              </a:ext>
            </a:extLst>
          </p:cNvPr>
          <p:cNvSpPr txBox="1"/>
          <p:nvPr/>
        </p:nvSpPr>
        <p:spPr>
          <a:xfrm>
            <a:off x="5007172" y="2948890"/>
            <a:ext cx="3533755"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2. Trình bày được nội dung, ý nghĩa câu chuyện.</a:t>
            </a:r>
            <a:endParaRPr lang="en-US" sz="3200" b="1" i="1" dirty="0">
              <a:solidFill>
                <a:schemeClr val="bg1"/>
              </a:solidFill>
              <a:latin typeface="HP001 4 hàng" panose="020B0603050302020204" pitchFamily="34" charset="0"/>
              <a:cs typeface="Pattaya" panose="00000500000000000000" pitchFamily="2" charset="-34"/>
            </a:endParaRPr>
          </a:p>
        </p:txBody>
      </p:sp>
      <p:pic>
        <p:nvPicPr>
          <p:cNvPr id="6146"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3B4576DD-23FE-4B0C-8748-A900AB6DAF6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71057" y="4289896"/>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A1D44BD9-D582-4434-9CAB-21769E224A1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4860630" y="4316511"/>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11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8D2E6C-7614-47EE-B8B6-92E9E58D2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5785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97A2D-EDDA-4934-96E8-6ABC78A7D5EE}"/>
              </a:ext>
            </a:extLst>
          </p:cNvPr>
          <p:cNvSpPr txBox="1"/>
          <p:nvPr/>
        </p:nvSpPr>
        <p:spPr>
          <a:xfrm>
            <a:off x="3956246" y="1948351"/>
            <a:ext cx="1951175" cy="707886"/>
          </a:xfrm>
          <a:prstGeom prst="rect">
            <a:avLst/>
          </a:prstGeom>
          <a:noFill/>
        </p:spPr>
        <p:txBody>
          <a:bodyPr wrap="none" rtlCol="0">
            <a:spAutoFit/>
          </a:bodyPr>
          <a:lstStyle/>
          <a:p>
            <a:pPr algn="ct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Dặn dò:</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id="{6D29ABBC-1C57-482D-B0F1-0D9797EE413F}"/>
              </a:ext>
            </a:extLst>
          </p:cNvPr>
          <p:cNvSpPr txBox="1"/>
          <p:nvPr/>
        </p:nvSpPr>
        <p:spPr>
          <a:xfrm>
            <a:off x="1185310" y="2819335"/>
            <a:ext cx="7257650" cy="1077218"/>
          </a:xfrm>
          <a:prstGeom prst="rect">
            <a:avLst/>
          </a:prstGeom>
          <a:noFill/>
        </p:spPr>
        <p:txBody>
          <a:bodyPr wrap="square" rtlCol="0">
            <a:spAutoFit/>
          </a:bodyPr>
          <a:lstStyle/>
          <a:p>
            <a:pPr algn="ctr"/>
            <a:r>
              <a:rPr lang="vi-VN" sz="3200" b="1" i="1" dirty="0">
                <a:solidFill>
                  <a:schemeClr val="bg1"/>
                </a:solidFill>
                <a:latin typeface="HP001 4 hàng" panose="020B0603050302020204" pitchFamily="34" charset="0"/>
                <a:cs typeface="Pattaya" panose="00000500000000000000" pitchFamily="2" charset="-34"/>
              </a:rPr>
              <a:t>Về nhà học và soạn trước bài </a:t>
            </a:r>
          </a:p>
          <a:p>
            <a:pPr algn="ctr"/>
            <a:r>
              <a:rPr lang="vi-VN" sz="3200" b="1" i="1" dirty="0">
                <a:solidFill>
                  <a:schemeClr val="bg1"/>
                </a:solidFill>
                <a:latin typeface="HP001 4 hàng" panose="020B0603050302020204" pitchFamily="34" charset="0"/>
                <a:cs typeface="Pattaya" panose="00000500000000000000" pitchFamily="2" charset="-34"/>
              </a:rPr>
              <a:t>“Ca dao về lao động sản xuất.”</a:t>
            </a:r>
            <a:endParaRPr lang="en-US" sz="32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val="21329601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Snow Landscape Vector For Free Download | Free Vector">
            <a:extLst>
              <a:ext uri="{FF2B5EF4-FFF2-40B4-BE49-F238E27FC236}">
                <a16:creationId xmlns:a16="http://schemas.microsoft.com/office/drawing/2014/main" id="{C11283B0-F87A-4D01-AF01-0AA64D378F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0" t="1896" r="1081" b="23222"/>
          <a:stretch/>
        </p:blipFill>
        <p:spPr bwMode="auto">
          <a:xfrm>
            <a:off x="0" y="-1"/>
            <a:ext cx="12192000" cy="68699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5DDE7A9-1134-4F33-8042-5DA19441BAB2}"/>
              </a:ext>
            </a:extLst>
          </p:cNvPr>
          <p:cNvGrpSpPr/>
          <p:nvPr/>
        </p:nvGrpSpPr>
        <p:grpSpPr>
          <a:xfrm>
            <a:off x="703136" y="-45720"/>
            <a:ext cx="10574464" cy="2705574"/>
            <a:chOff x="1417320" y="-45720"/>
            <a:chExt cx="9890823" cy="2705574"/>
          </a:xfrm>
        </p:grpSpPr>
        <p:sp>
          <p:nvSpPr>
            <p:cNvPr id="3" name="Rectangle: Rounded Corners 2">
              <a:extLst>
                <a:ext uri="{FF2B5EF4-FFF2-40B4-BE49-F238E27FC236}">
                  <a16:creationId xmlns:a16="http://schemas.microsoft.com/office/drawing/2014/main" id="{B032D2A5-36E9-4377-9178-F37CD1EF7B42}"/>
                </a:ext>
              </a:extLst>
            </p:cNvPr>
            <p:cNvSpPr/>
            <p:nvPr/>
          </p:nvSpPr>
          <p:spPr>
            <a:xfrm>
              <a:off x="1417320" y="701041"/>
              <a:ext cx="9357360" cy="1859280"/>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1ABC76-764D-42DD-835C-A0EDB6A35F6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9668849" y="-45720"/>
              <a:ext cx="1639294" cy="2705574"/>
            </a:xfrm>
            <a:prstGeom prst="rect">
              <a:avLst/>
            </a:prstGeom>
          </p:spPr>
        </p:pic>
      </p:grpSp>
      <p:sp>
        <p:nvSpPr>
          <p:cNvPr id="14" name="TextBox 13">
            <a:extLst>
              <a:ext uri="{FF2B5EF4-FFF2-40B4-BE49-F238E27FC236}">
                <a16:creationId xmlns:a16="http://schemas.microsoft.com/office/drawing/2014/main" id="{F77E17D9-88BE-40CF-BD9B-AC70A736DCD8}"/>
              </a:ext>
            </a:extLst>
          </p:cNvPr>
          <p:cNvSpPr txBox="1"/>
          <p:nvPr/>
        </p:nvSpPr>
        <p:spPr>
          <a:xfrm>
            <a:off x="914400" y="1033053"/>
            <a:ext cx="8848578" cy="1200329"/>
          </a:xfrm>
          <a:prstGeom prst="rect">
            <a:avLst/>
          </a:prstGeom>
          <a:noFill/>
        </p:spPr>
        <p:txBody>
          <a:bodyPr wrap="square" rtlCol="0">
            <a:spAutoFit/>
          </a:bodyPr>
          <a:lstStyle/>
          <a:p>
            <a:pPr algn="ctr"/>
            <a:r>
              <a:rPr lang="vi-VN" sz="3600" dirty="0">
                <a:latin typeface="Pattaya" panose="00000500000000000000" pitchFamily="2" charset="-34"/>
                <a:cs typeface="Pattaya" panose="00000500000000000000" pitchFamily="2" charset="-34"/>
              </a:rPr>
              <a:t>Cụ Ún làm nghề thầy cúng được người dân trong vùng tin tưởng như thế nào?</a:t>
            </a:r>
            <a:endParaRPr lang="en-US" sz="6600" dirty="0">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E4C5BE50-E481-41B6-9A81-58D3F84522D0}"/>
              </a:ext>
            </a:extLst>
          </p:cNvPr>
          <p:cNvGrpSpPr/>
          <p:nvPr/>
        </p:nvGrpSpPr>
        <p:grpSpPr>
          <a:xfrm>
            <a:off x="-122948" y="2699300"/>
            <a:ext cx="6160387" cy="1842169"/>
            <a:chOff x="75172" y="2699300"/>
            <a:chExt cx="6384190" cy="1842169"/>
          </a:xfrm>
        </p:grpSpPr>
        <p:grpSp>
          <p:nvGrpSpPr>
            <p:cNvPr id="6" name="Group 5">
              <a:extLst>
                <a:ext uri="{FF2B5EF4-FFF2-40B4-BE49-F238E27FC236}">
                  <a16:creationId xmlns:a16="http://schemas.microsoft.com/office/drawing/2014/main" id="{91FF53D0-508F-4454-9949-E5E1F159AF9A}"/>
                </a:ext>
              </a:extLst>
            </p:cNvPr>
            <p:cNvGrpSpPr/>
            <p:nvPr/>
          </p:nvGrpSpPr>
          <p:grpSpPr>
            <a:xfrm>
              <a:off x="75172" y="2730272"/>
              <a:ext cx="6384190" cy="1811197"/>
              <a:chOff x="502085" y="3065645"/>
              <a:chExt cx="5106236" cy="1175944"/>
            </a:xfrm>
          </p:grpSpPr>
          <p:sp>
            <p:nvSpPr>
              <p:cNvPr id="7" name="Rectangle: Rounded Corners 6">
                <a:extLst>
                  <a:ext uri="{FF2B5EF4-FFF2-40B4-BE49-F238E27FC236}">
                    <a16:creationId xmlns:a16="http://schemas.microsoft.com/office/drawing/2014/main" id="{0CF3AD6D-E1F5-4CB5-8C44-B1DF6EDCFD2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D8DD8133-4407-4C99-985F-CAA3AB4FFA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1AAF25-916B-4CAA-ADE0-615ACD9ED8D8}"/>
                  </a:ext>
                </a:extLst>
              </p:cNvPr>
              <p:cNvSpPr txBox="1"/>
              <p:nvPr/>
            </p:nvSpPr>
            <p:spPr>
              <a:xfrm>
                <a:off x="827454" y="3318259"/>
                <a:ext cx="646331" cy="923330"/>
              </a:xfrm>
              <a:prstGeom prst="rect">
                <a:avLst/>
              </a:prstGeom>
              <a:noFill/>
            </p:spPr>
            <p:txBody>
              <a:bodyPr wrap="none" rtlCol="0">
                <a:spAutoFit/>
              </a:bodyPr>
              <a:lstStyle/>
              <a:p>
                <a:pPr algn="ctr"/>
                <a:r>
                  <a:rPr lang="vi-VN" sz="5400" dirty="0"/>
                  <a:t>A</a:t>
                </a:r>
                <a:endParaRPr lang="en-US" sz="5400" dirty="0"/>
              </a:p>
            </p:txBody>
          </p:sp>
        </p:grpSp>
        <p:sp>
          <p:nvSpPr>
            <p:cNvPr id="29" name="TextBox 28">
              <a:extLst>
                <a:ext uri="{FF2B5EF4-FFF2-40B4-BE49-F238E27FC236}">
                  <a16:creationId xmlns:a16="http://schemas.microsoft.com/office/drawing/2014/main" id="{EBF3A6FE-C47F-445F-A386-B90E4B64D564}"/>
                </a:ext>
              </a:extLst>
            </p:cNvPr>
            <p:cNvSpPr txBox="1"/>
            <p:nvPr/>
          </p:nvSpPr>
          <p:spPr>
            <a:xfrm>
              <a:off x="1387047" y="2699300"/>
              <a:ext cx="4963913" cy="1815882"/>
            </a:xfrm>
            <a:prstGeom prst="rect">
              <a:avLst/>
            </a:prstGeom>
            <a:noFill/>
          </p:spPr>
          <p:txBody>
            <a:bodyPr wrap="square" rtlCol="0">
              <a:spAutoFit/>
            </a:bodyPr>
            <a:lstStyle/>
            <a:p>
              <a:pPr algn="just"/>
              <a:r>
                <a:rPr lang="vi-VN" sz="2800" dirty="0"/>
                <a:t>Người dân thường đem hoa quả, bánh trái đến cảm ơn cụ Ún vì đã đuổi được tà ma trong nhà họ.</a:t>
              </a:r>
              <a:endParaRPr lang="en-US" sz="7200" dirty="0">
                <a:latin typeface="Praise" pitchFamily="2" charset="0"/>
              </a:endParaRPr>
            </a:p>
          </p:txBody>
        </p:sp>
      </p:grpSp>
      <p:grpSp>
        <p:nvGrpSpPr>
          <p:cNvPr id="31" name="Group 30">
            <a:extLst>
              <a:ext uri="{FF2B5EF4-FFF2-40B4-BE49-F238E27FC236}">
                <a16:creationId xmlns:a16="http://schemas.microsoft.com/office/drawing/2014/main" id="{7018702D-0DCD-4456-8522-A4127989C0B8}"/>
              </a:ext>
            </a:extLst>
          </p:cNvPr>
          <p:cNvGrpSpPr/>
          <p:nvPr/>
        </p:nvGrpSpPr>
        <p:grpSpPr>
          <a:xfrm>
            <a:off x="-142632" y="4772910"/>
            <a:ext cx="6180071" cy="1780225"/>
            <a:chOff x="75172" y="2730272"/>
            <a:chExt cx="6384190" cy="1780225"/>
          </a:xfrm>
        </p:grpSpPr>
        <p:grpSp>
          <p:nvGrpSpPr>
            <p:cNvPr id="32" name="Group 31">
              <a:extLst>
                <a:ext uri="{FF2B5EF4-FFF2-40B4-BE49-F238E27FC236}">
                  <a16:creationId xmlns:a16="http://schemas.microsoft.com/office/drawing/2014/main" id="{DBA6716E-8F6C-4CCD-B0CF-0A69C0572D1A}"/>
                </a:ext>
              </a:extLst>
            </p:cNvPr>
            <p:cNvGrpSpPr/>
            <p:nvPr/>
          </p:nvGrpSpPr>
          <p:grpSpPr>
            <a:xfrm>
              <a:off x="75172" y="2730272"/>
              <a:ext cx="6384190" cy="1780225"/>
              <a:chOff x="502085" y="3065645"/>
              <a:chExt cx="5106236" cy="1155835"/>
            </a:xfrm>
          </p:grpSpPr>
          <p:sp>
            <p:nvSpPr>
              <p:cNvPr id="34" name="Rectangle: Rounded Corners 33">
                <a:extLst>
                  <a:ext uri="{FF2B5EF4-FFF2-40B4-BE49-F238E27FC236}">
                    <a16:creationId xmlns:a16="http://schemas.microsoft.com/office/drawing/2014/main" id="{F24F9CC4-3A83-45D1-A722-6BDA9481361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F15F24A5-C562-4BAD-941B-3C96D555D5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45D6DA2-D9F1-43CD-A575-7C632351E889}"/>
                  </a:ext>
                </a:extLst>
              </p:cNvPr>
              <p:cNvSpPr txBox="1"/>
              <p:nvPr/>
            </p:nvSpPr>
            <p:spPr>
              <a:xfrm>
                <a:off x="892144" y="3318259"/>
                <a:ext cx="516953" cy="599484"/>
              </a:xfrm>
              <a:prstGeom prst="rect">
                <a:avLst/>
              </a:prstGeom>
              <a:noFill/>
            </p:spPr>
            <p:txBody>
              <a:bodyPr wrap="none" rtlCol="0">
                <a:spAutoFit/>
              </a:bodyPr>
              <a:lstStyle/>
              <a:p>
                <a:pPr algn="ctr"/>
                <a:r>
                  <a:rPr lang="vi-VN" sz="5400" dirty="0"/>
                  <a:t>B</a:t>
                </a:r>
                <a:endParaRPr lang="en-US" sz="5400" dirty="0"/>
              </a:p>
            </p:txBody>
          </p:sp>
        </p:grpSp>
        <p:sp>
          <p:nvSpPr>
            <p:cNvPr id="33" name="TextBox 32">
              <a:extLst>
                <a:ext uri="{FF2B5EF4-FFF2-40B4-BE49-F238E27FC236}">
                  <a16:creationId xmlns:a16="http://schemas.microsoft.com/office/drawing/2014/main" id="{A05C4D4F-6E2C-4832-897C-7A37F22F838F}"/>
                </a:ext>
              </a:extLst>
            </p:cNvPr>
            <p:cNvSpPr txBox="1"/>
            <p:nvPr/>
          </p:nvSpPr>
          <p:spPr>
            <a:xfrm>
              <a:off x="1405475" y="2927886"/>
              <a:ext cx="4963913" cy="1384995"/>
            </a:xfrm>
            <a:prstGeom prst="rect">
              <a:avLst/>
            </a:prstGeom>
            <a:noFill/>
          </p:spPr>
          <p:txBody>
            <a:bodyPr wrap="square" rtlCol="0">
              <a:spAutoFit/>
            </a:bodyPr>
            <a:lstStyle/>
            <a:p>
              <a:pPr algn="just"/>
              <a:r>
                <a:rPr lang="vi-VN" sz="2800" dirty="0"/>
                <a:t> Khắp làng xa bản gần, nhà nào có người ốm cũng nhờ cụ đến cúng để đuổi tà ma.</a:t>
              </a:r>
              <a:endParaRPr lang="en-US" sz="9600" dirty="0">
                <a:latin typeface="Praise" pitchFamily="2" charset="0"/>
              </a:endParaRPr>
            </a:p>
          </p:txBody>
        </p:sp>
      </p:grpSp>
      <p:grpSp>
        <p:nvGrpSpPr>
          <p:cNvPr id="37" name="Group 36">
            <a:extLst>
              <a:ext uri="{FF2B5EF4-FFF2-40B4-BE49-F238E27FC236}">
                <a16:creationId xmlns:a16="http://schemas.microsoft.com/office/drawing/2014/main" id="{2F6EB1E8-6F98-4DDA-8D11-1B07B99B3052}"/>
              </a:ext>
            </a:extLst>
          </p:cNvPr>
          <p:cNvGrpSpPr/>
          <p:nvPr/>
        </p:nvGrpSpPr>
        <p:grpSpPr>
          <a:xfrm>
            <a:off x="6154562" y="2749704"/>
            <a:ext cx="5930758" cy="1780225"/>
            <a:chOff x="75172" y="2730272"/>
            <a:chExt cx="6384190" cy="1780225"/>
          </a:xfrm>
        </p:grpSpPr>
        <p:grpSp>
          <p:nvGrpSpPr>
            <p:cNvPr id="38" name="Group 37">
              <a:extLst>
                <a:ext uri="{FF2B5EF4-FFF2-40B4-BE49-F238E27FC236}">
                  <a16:creationId xmlns:a16="http://schemas.microsoft.com/office/drawing/2014/main" id="{17CC9446-DD3F-4AA6-B220-CDBFD9321F7A}"/>
                </a:ext>
              </a:extLst>
            </p:cNvPr>
            <p:cNvGrpSpPr/>
            <p:nvPr/>
          </p:nvGrpSpPr>
          <p:grpSpPr>
            <a:xfrm>
              <a:off x="75172" y="2730272"/>
              <a:ext cx="6384190" cy="1780225"/>
              <a:chOff x="502085" y="3065645"/>
              <a:chExt cx="5106236" cy="1155835"/>
            </a:xfrm>
          </p:grpSpPr>
          <p:sp>
            <p:nvSpPr>
              <p:cNvPr id="40" name="Rectangle: Rounded Corners 39">
                <a:extLst>
                  <a:ext uri="{FF2B5EF4-FFF2-40B4-BE49-F238E27FC236}">
                    <a16:creationId xmlns:a16="http://schemas.microsoft.com/office/drawing/2014/main" id="{78D20486-AA02-4D2E-9001-84A2A388F376}"/>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3914681F-D696-4C22-8F33-B5E129BB74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107C6D2-2C2A-4206-87D5-999DC63687EE}"/>
                  </a:ext>
                </a:extLst>
              </p:cNvPr>
              <p:cNvSpPr txBox="1"/>
              <p:nvPr/>
            </p:nvSpPr>
            <p:spPr>
              <a:xfrm>
                <a:off x="855820" y="3318259"/>
                <a:ext cx="589599" cy="599484"/>
              </a:xfrm>
              <a:prstGeom prst="rect">
                <a:avLst/>
              </a:prstGeom>
              <a:noFill/>
            </p:spPr>
            <p:txBody>
              <a:bodyPr wrap="none" rtlCol="0">
                <a:spAutoFit/>
              </a:bodyPr>
              <a:lstStyle/>
              <a:p>
                <a:pPr algn="ctr"/>
                <a:r>
                  <a:rPr lang="vi-VN" sz="5400" dirty="0"/>
                  <a:t>C</a:t>
                </a:r>
                <a:endParaRPr lang="en-US" sz="5400" dirty="0"/>
              </a:p>
            </p:txBody>
          </p:sp>
        </p:grpSp>
        <p:sp>
          <p:nvSpPr>
            <p:cNvPr id="39" name="TextBox 38">
              <a:extLst>
                <a:ext uri="{FF2B5EF4-FFF2-40B4-BE49-F238E27FC236}">
                  <a16:creationId xmlns:a16="http://schemas.microsoft.com/office/drawing/2014/main" id="{26A0ADD3-5966-4479-8074-C1C54C86854A}"/>
                </a:ext>
              </a:extLst>
            </p:cNvPr>
            <p:cNvSpPr txBox="1"/>
            <p:nvPr/>
          </p:nvSpPr>
          <p:spPr>
            <a:xfrm>
              <a:off x="1386946" y="2880361"/>
              <a:ext cx="4963913" cy="1384995"/>
            </a:xfrm>
            <a:prstGeom prst="rect">
              <a:avLst/>
            </a:prstGeom>
            <a:noFill/>
          </p:spPr>
          <p:txBody>
            <a:bodyPr wrap="square" rtlCol="0">
              <a:spAutoFit/>
            </a:bodyPr>
            <a:lstStyle/>
            <a:p>
              <a:pPr algn="just"/>
              <a:r>
                <a:rPr lang="vi-VN" sz="2800" dirty="0"/>
                <a:t>Nhiều người tôn cụ làm thầy, cắp sách theo cụ học nghề cúng bái.</a:t>
              </a:r>
              <a:endParaRPr lang="en-US" sz="9600" dirty="0">
                <a:latin typeface="Praise" pitchFamily="2" charset="0"/>
              </a:endParaRPr>
            </a:p>
          </p:txBody>
        </p:sp>
      </p:grpSp>
      <p:grpSp>
        <p:nvGrpSpPr>
          <p:cNvPr id="43" name="Group 42">
            <a:extLst>
              <a:ext uri="{FF2B5EF4-FFF2-40B4-BE49-F238E27FC236}">
                <a16:creationId xmlns:a16="http://schemas.microsoft.com/office/drawing/2014/main" id="{9CFA9068-A82D-4BF8-994C-EDFFE2BBE928}"/>
              </a:ext>
            </a:extLst>
          </p:cNvPr>
          <p:cNvGrpSpPr/>
          <p:nvPr/>
        </p:nvGrpSpPr>
        <p:grpSpPr>
          <a:xfrm>
            <a:off x="6106937" y="4758349"/>
            <a:ext cx="5936740" cy="1863320"/>
            <a:chOff x="75172" y="2730272"/>
            <a:chExt cx="6384190" cy="1863320"/>
          </a:xfrm>
        </p:grpSpPr>
        <p:grpSp>
          <p:nvGrpSpPr>
            <p:cNvPr id="44" name="Group 43">
              <a:extLst>
                <a:ext uri="{FF2B5EF4-FFF2-40B4-BE49-F238E27FC236}">
                  <a16:creationId xmlns:a16="http://schemas.microsoft.com/office/drawing/2014/main" id="{D4E4EDBB-6455-4B91-ABFC-F037341A8E7E}"/>
                </a:ext>
              </a:extLst>
            </p:cNvPr>
            <p:cNvGrpSpPr/>
            <p:nvPr/>
          </p:nvGrpSpPr>
          <p:grpSpPr>
            <a:xfrm>
              <a:off x="75172" y="2730272"/>
              <a:ext cx="6384190" cy="1780225"/>
              <a:chOff x="502085" y="3065645"/>
              <a:chExt cx="5106236" cy="1155835"/>
            </a:xfrm>
          </p:grpSpPr>
          <p:sp>
            <p:nvSpPr>
              <p:cNvPr id="46" name="Rectangle: Rounded Corners 45">
                <a:extLst>
                  <a:ext uri="{FF2B5EF4-FFF2-40B4-BE49-F238E27FC236}">
                    <a16:creationId xmlns:a16="http://schemas.microsoft.com/office/drawing/2014/main" id="{D5DDDA75-8B68-47FB-BDCD-A7E45D593B8A}"/>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B7DC9780-53D7-4DED-B537-0712088C11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CFEF968-4AF2-4520-82E5-1F3C4B3291B6}"/>
                  </a:ext>
                </a:extLst>
              </p:cNvPr>
              <p:cNvSpPr txBox="1"/>
              <p:nvPr/>
            </p:nvSpPr>
            <p:spPr>
              <a:xfrm>
                <a:off x="856119" y="3318259"/>
                <a:ext cx="589005" cy="599484"/>
              </a:xfrm>
              <a:prstGeom prst="rect">
                <a:avLst/>
              </a:prstGeom>
              <a:noFill/>
            </p:spPr>
            <p:txBody>
              <a:bodyPr wrap="none" rtlCol="0">
                <a:spAutoFit/>
              </a:bodyPr>
              <a:lstStyle/>
              <a:p>
                <a:pPr algn="ctr"/>
                <a:r>
                  <a:rPr lang="vi-VN" sz="5400" dirty="0"/>
                  <a:t>D</a:t>
                </a:r>
                <a:endParaRPr lang="en-US" sz="5400" dirty="0"/>
              </a:p>
            </p:txBody>
          </p:sp>
        </p:grpSp>
        <p:sp>
          <p:nvSpPr>
            <p:cNvPr id="45" name="TextBox 44">
              <a:extLst>
                <a:ext uri="{FF2B5EF4-FFF2-40B4-BE49-F238E27FC236}">
                  <a16:creationId xmlns:a16="http://schemas.microsoft.com/office/drawing/2014/main" id="{2853E262-8472-44FB-80D1-A985551F2257}"/>
                </a:ext>
              </a:extLst>
            </p:cNvPr>
            <p:cNvSpPr txBox="1"/>
            <p:nvPr/>
          </p:nvSpPr>
          <p:spPr>
            <a:xfrm>
              <a:off x="1407611" y="2777710"/>
              <a:ext cx="4963913" cy="1815882"/>
            </a:xfrm>
            <a:prstGeom prst="rect">
              <a:avLst/>
            </a:prstGeom>
            <a:noFill/>
          </p:spPr>
          <p:txBody>
            <a:bodyPr wrap="square" rtlCol="0">
              <a:spAutoFit/>
            </a:bodyPr>
            <a:lstStyle/>
            <a:p>
              <a:pPr algn="just"/>
              <a:r>
                <a:rPr lang="vi-VN" sz="2800" dirty="0"/>
                <a:t>Cụ Ún làm hẳn một cái đình ở giữa làng chỉ ngồi đó và đợi mọi người tới hỏi chuyện để trả lời.</a:t>
              </a:r>
              <a:endParaRPr lang="en-US" sz="16600" dirty="0">
                <a:latin typeface="Praise" pitchFamily="2" charset="0"/>
              </a:endParaRPr>
            </a:p>
          </p:txBody>
        </p:sp>
      </p:grpSp>
      <p:sp>
        <p:nvSpPr>
          <p:cNvPr id="50" name="Rectangle: Rounded Corners 49">
            <a:extLst>
              <a:ext uri="{FF2B5EF4-FFF2-40B4-BE49-F238E27FC236}">
                <a16:creationId xmlns:a16="http://schemas.microsoft.com/office/drawing/2014/main" id="{8E5852E7-CCA3-4C1E-B17F-EC79455DF93D}"/>
              </a:ext>
            </a:extLst>
          </p:cNvPr>
          <p:cNvSpPr/>
          <p:nvPr/>
        </p:nvSpPr>
        <p:spPr>
          <a:xfrm>
            <a:off x="6388077" y="2749704"/>
            <a:ext cx="5697243" cy="1780225"/>
          </a:xfrm>
          <a:prstGeom prst="roundRect">
            <a:avLst/>
          </a:prstGeom>
          <a:solidFill>
            <a:srgbClr val="99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4A2F788-5F43-4602-B022-552310B83CF5}"/>
              </a:ext>
            </a:extLst>
          </p:cNvPr>
          <p:cNvSpPr/>
          <p:nvPr/>
        </p:nvSpPr>
        <p:spPr>
          <a:xfrm>
            <a:off x="113421" y="4791393"/>
            <a:ext cx="5936739" cy="1780225"/>
          </a:xfrm>
          <a:prstGeom prst="roundRect">
            <a:avLst/>
          </a:prstGeom>
          <a:solidFill>
            <a:srgbClr val="99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A5C721E1-CADB-44BA-836D-653600F48BEC}"/>
              </a:ext>
            </a:extLst>
          </p:cNvPr>
          <p:cNvSpPr/>
          <p:nvPr/>
        </p:nvSpPr>
        <p:spPr>
          <a:xfrm>
            <a:off x="115939" y="2733048"/>
            <a:ext cx="5936739"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D70D38D0-9013-4285-9B87-69CBEE8FFE19}"/>
              </a:ext>
            </a:extLst>
          </p:cNvPr>
          <p:cNvSpPr/>
          <p:nvPr/>
        </p:nvSpPr>
        <p:spPr>
          <a:xfrm>
            <a:off x="6314130" y="4758349"/>
            <a:ext cx="5760028"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4" name="AmthanhThua">
            <a:hlinkClick r:id="" action="ppaction://media"/>
            <a:extLst>
              <a:ext uri="{FF2B5EF4-FFF2-40B4-BE49-F238E27FC236}">
                <a16:creationId xmlns:a16="http://schemas.microsoft.com/office/drawing/2014/main" id="{D2BA2F49-8596-461A-AE25-0E63791200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6611885"/>
            <a:ext cx="731045" cy="731045"/>
          </a:xfrm>
          <a:prstGeom prst="rect">
            <a:avLst/>
          </a:prstGeom>
        </p:spPr>
      </p:pic>
      <p:pic>
        <p:nvPicPr>
          <p:cNvPr id="55" name="59c3c5f047238">
            <a:hlinkClick r:id="" action="ppaction://media"/>
            <a:extLst>
              <a:ext uri="{FF2B5EF4-FFF2-40B4-BE49-F238E27FC236}">
                <a16:creationId xmlns:a16="http://schemas.microsoft.com/office/drawing/2014/main" id="{CF6E9811-456C-405B-9966-323F5760C57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7519" y="2022976"/>
            <a:ext cx="731045" cy="731045"/>
          </a:xfrm>
          <a:prstGeom prst="rect">
            <a:avLst/>
          </a:prstGeom>
        </p:spPr>
      </p:pic>
      <p:pic>
        <p:nvPicPr>
          <p:cNvPr id="56" name="59c3c5f047238">
            <a:hlinkClick r:id="" action="ppaction://media"/>
            <a:extLst>
              <a:ext uri="{FF2B5EF4-FFF2-40B4-BE49-F238E27FC236}">
                <a16:creationId xmlns:a16="http://schemas.microsoft.com/office/drawing/2014/main" id="{F685D65E-E50C-4B0C-B363-A7BB29B0C3C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7519" y="2795425"/>
            <a:ext cx="731045" cy="731045"/>
          </a:xfrm>
          <a:prstGeom prst="rect">
            <a:avLst/>
          </a:prstGeom>
        </p:spPr>
      </p:pic>
      <p:pic>
        <p:nvPicPr>
          <p:cNvPr id="57" name="AmthanhThua">
            <a:hlinkClick r:id="" action="ppaction://media"/>
            <a:extLst>
              <a:ext uri="{FF2B5EF4-FFF2-40B4-BE49-F238E27FC236}">
                <a16:creationId xmlns:a16="http://schemas.microsoft.com/office/drawing/2014/main" id="{1F12E9EA-CE25-4CC5-82DF-A0E412A63D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5807529"/>
            <a:ext cx="731045" cy="731045"/>
          </a:xfrm>
          <a:prstGeom prst="rect">
            <a:avLst/>
          </a:prstGeom>
        </p:spPr>
      </p:pic>
      <p:pic>
        <p:nvPicPr>
          <p:cNvPr id="8196" name="Picture 4">
            <a:hlinkClick r:id="rId11" action="ppaction://hlinksldjump"/>
            <a:extLst>
              <a:ext uri="{FF2B5EF4-FFF2-40B4-BE49-F238E27FC236}">
                <a16:creationId xmlns:a16="http://schemas.microsoft.com/office/drawing/2014/main" id="{785BDBF6-81CB-42A8-80FE-D3468EE424E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215" b="89879" l="8537" r="94309">
                        <a14:foregroundMark x1="8537" y1="38866" x2="13415" y2="59919"/>
                        <a14:foregroundMark x1="13415" y1="59919" x2="14228" y2="61134"/>
                        <a14:foregroundMark x1="44715" y1="32389" x2="62195" y2="45344"/>
                        <a14:foregroundMark x1="62195" y1="45344" x2="50813" y2="59514"/>
                        <a14:foregroundMark x1="44309" y1="31984" x2="45935" y2="57085"/>
                        <a14:foregroundMark x1="45935" y1="57085" x2="63008" y2="33198"/>
                        <a14:foregroundMark x1="63008" y1="33198" x2="43496" y2="55061"/>
                        <a14:foregroundMark x1="43496" y1="55061" x2="45122" y2="78947"/>
                        <a14:foregroundMark x1="45122" y1="78947" x2="55691" y2="58704"/>
                        <a14:foregroundMark x1="55691" y1="58704" x2="54472" y2="34008"/>
                        <a14:foregroundMark x1="54472" y1="34008" x2="48374" y2="55466"/>
                        <a14:foregroundMark x1="48374" y1="55466" x2="54878" y2="27935"/>
                        <a14:foregroundMark x1="54878" y1="27935" x2="41463" y2="50202"/>
                        <a14:foregroundMark x1="41463" y1="50202" x2="67073" y2="70040"/>
                        <a14:foregroundMark x1="67073" y1="70040" x2="62602" y2="46154"/>
                        <a14:foregroundMark x1="62602" y1="46154" x2="58943" y2="44939"/>
                        <a14:foregroundMark x1="36992" y1="7692" x2="61382" y2="6883"/>
                        <a14:foregroundMark x1="61382" y1="6883" x2="65041" y2="7287"/>
                        <a14:foregroundMark x1="46748" y1="2834" x2="52439" y2="2024"/>
                        <a14:foregroundMark x1="92276" y1="33603" x2="93089" y2="53846"/>
                        <a14:foregroundMark x1="93496" y1="55870" x2="93496" y2="55870"/>
                        <a14:foregroundMark x1="93496" y1="55870" x2="93496" y2="55870"/>
                        <a14:foregroundMark x1="41463" y1="88259" x2="61789" y2="86640"/>
                        <a14:foregroundMark x1="61789" y1="86640" x2="62195" y2="86235"/>
                        <a14:foregroundMark x1="94309" y1="59514" x2="94309" y2="48178"/>
                      </a14:backgroundRemoval>
                    </a14:imgEffect>
                  </a14:imgLayer>
                </a14:imgProps>
              </a:ext>
              <a:ext uri="{28A0092B-C50C-407E-A947-70E740481C1C}">
                <a14:useLocalDpi xmlns:a14="http://schemas.microsoft.com/office/drawing/2010/main" val="0"/>
              </a:ext>
            </a:extLst>
          </a:blip>
          <a:srcRect/>
          <a:stretch>
            <a:fillRect/>
          </a:stretch>
        </p:blipFill>
        <p:spPr bwMode="auto">
          <a:xfrm>
            <a:off x="11372371" y="11296"/>
            <a:ext cx="819629" cy="82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9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4"/>
                </p:tgtEl>
              </p:cMediaNode>
            </p:audio>
            <p:audio>
              <p:cMediaNode vol="80000">
                <p:cTn id="26" fill="hold" display="0">
                  <p:stCondLst>
                    <p:cond delay="indefinite"/>
                  </p:stCondLst>
                  <p:endCondLst>
                    <p:cond evt="onStopAudio" delay="0">
                      <p:tgtEl>
                        <p:sldTgt/>
                      </p:tgtEl>
                    </p:cond>
                  </p:endCondLst>
                </p:cTn>
                <p:tgtEl>
                  <p:spTgt spid="55"/>
                </p:tgtEl>
              </p:cMediaNode>
            </p:audio>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 presetClass="mediacall" presetSubtype="0" fill="hold" nodeType="withEffect">
                                  <p:stCondLst>
                                    <p:cond delay="0"/>
                                  </p:stCondLst>
                                  <p:childTnLst>
                                    <p:cmd type="call" cmd="playFrom(0.0)">
                                      <p:cBhvr>
                                        <p:cTn id="34" dur="4995" fill="hold"/>
                                        <p:tgtEl>
                                          <p:spTgt spid="54"/>
                                        </p:tgtEl>
                                      </p:cBhvr>
                                    </p:cmd>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 presetClass="mediacall" presetSubtype="0" fill="hold" nodeType="withEffect">
                                  <p:stCondLst>
                                    <p:cond delay="0"/>
                                  </p:stCondLst>
                                  <p:childTnLst>
                                    <p:cmd type="call" cmd="playFrom(0.0)">
                                      <p:cBhvr>
                                        <p:cTn id="42" dur="4576" fill="hold"/>
                                        <p:tgtEl>
                                          <p:spTgt spid="55"/>
                                        </p:tgtEl>
                                      </p:cBhvr>
                                    </p:cmd>
                                  </p:childTnLst>
                                </p:cTn>
                              </p:par>
                            </p:childTnLst>
                          </p:cTn>
                        </p:par>
                      </p:childTnLst>
                    </p:cTn>
                  </p:par>
                </p:childTnLst>
              </p:cTn>
              <p:nextCondLst>
                <p:cond evt="onClick" delay="0">
                  <p:tgtEl>
                    <p:spTgt spid="37"/>
                  </p:tgtEl>
                </p:cond>
              </p:nextCondLst>
            </p:seq>
            <p:audio>
              <p:cMediaNode vol="80000">
                <p:cTn id="43" fill="hold" display="0">
                  <p:stCondLst>
                    <p:cond delay="indefinite"/>
                  </p:stCondLst>
                  <p:endCondLst>
                    <p:cond evt="onStopAudio" delay="0">
                      <p:tgtEl>
                        <p:sldTgt/>
                      </p:tgtEl>
                    </p:cond>
                  </p:endCondLst>
                </p:cTn>
                <p:tgtEl>
                  <p:spTgt spid="56"/>
                </p:tgtEl>
              </p:cMediaNode>
            </p:audio>
            <p:audio>
              <p:cMediaNode vol="80000">
                <p:cTn id="44" fill="hold" display="0">
                  <p:stCondLst>
                    <p:cond delay="indefinite"/>
                  </p:stCondLst>
                  <p:endCondLst>
                    <p:cond evt="onStopAudio" delay="0">
                      <p:tgtEl>
                        <p:sldTgt/>
                      </p:tgtEl>
                    </p:cond>
                  </p:endCondLst>
                </p:cTn>
                <p:tgtEl>
                  <p:spTgt spid="57"/>
                </p:tgtEl>
              </p:cMediaNode>
            </p:audio>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 presetClass="mediacall" presetSubtype="0" fill="hold" nodeType="withEffect">
                                  <p:stCondLst>
                                    <p:cond delay="0"/>
                                  </p:stCondLst>
                                  <p:childTnLst>
                                    <p:cmd type="call" cmd="playFrom(0.0)">
                                      <p:cBhvr>
                                        <p:cTn id="52" dur="4576" fill="hold"/>
                                        <p:tgtEl>
                                          <p:spTgt spid="56"/>
                                        </p:tgtEl>
                                      </p:cBhvr>
                                    </p:cmd>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 presetClass="mediacall" presetSubtype="0" fill="hold" nodeType="withEffect">
                                  <p:stCondLst>
                                    <p:cond delay="0"/>
                                  </p:stCondLst>
                                  <p:childTnLst>
                                    <p:cmd type="call" cmd="playFrom(0.0)">
                                      <p:cBhvr>
                                        <p:cTn id="60" dur="4995" fill="hold"/>
                                        <p:tgtEl>
                                          <p:spTgt spid="57"/>
                                        </p:tgtEl>
                                      </p:cBhvr>
                                    </p:cmd>
                                  </p:childTnLst>
                                </p:cTn>
                              </p:par>
                            </p:childTnLst>
                          </p:cTn>
                        </p:par>
                      </p:childTnLst>
                    </p:cTn>
                  </p:par>
                </p:childTnLst>
              </p:cTn>
              <p:nextCondLst>
                <p:cond evt="onClick" delay="0">
                  <p:tgtEl>
                    <p:spTgt spid="43"/>
                  </p:tgtEl>
                </p:cond>
              </p:nextCondLst>
            </p:seq>
          </p:childTnLst>
        </p:cTn>
      </p:par>
    </p:tnLst>
    <p:bldLst>
      <p:bldP spid="50" grpId="0" animBg="1"/>
      <p:bldP spid="51" grpId="0" animBg="1"/>
      <p:bldP spid="52" grpId="0" animBg="1"/>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Snow Landscape Vector For Free Download | Free Vector">
            <a:extLst>
              <a:ext uri="{FF2B5EF4-FFF2-40B4-BE49-F238E27FC236}">
                <a16:creationId xmlns:a16="http://schemas.microsoft.com/office/drawing/2014/main" id="{C11283B0-F87A-4D01-AF01-0AA64D378F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0" t="1896" r="1081" b="23222"/>
          <a:stretch/>
        </p:blipFill>
        <p:spPr bwMode="auto">
          <a:xfrm>
            <a:off x="0" y="-1"/>
            <a:ext cx="12192000" cy="68699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5DDE7A9-1134-4F33-8042-5DA19441BAB2}"/>
              </a:ext>
            </a:extLst>
          </p:cNvPr>
          <p:cNvGrpSpPr/>
          <p:nvPr/>
        </p:nvGrpSpPr>
        <p:grpSpPr>
          <a:xfrm>
            <a:off x="703136" y="288705"/>
            <a:ext cx="11027457" cy="2460999"/>
            <a:chOff x="1417320" y="288705"/>
            <a:chExt cx="10314530" cy="2460999"/>
          </a:xfrm>
        </p:grpSpPr>
        <p:sp>
          <p:nvSpPr>
            <p:cNvPr id="3" name="Rectangle: Rounded Corners 2">
              <a:extLst>
                <a:ext uri="{FF2B5EF4-FFF2-40B4-BE49-F238E27FC236}">
                  <a16:creationId xmlns:a16="http://schemas.microsoft.com/office/drawing/2014/main" id="{B032D2A5-36E9-4377-9178-F37CD1EF7B42}"/>
                </a:ext>
              </a:extLst>
            </p:cNvPr>
            <p:cNvSpPr/>
            <p:nvPr/>
          </p:nvSpPr>
          <p:spPr>
            <a:xfrm>
              <a:off x="1417320" y="701041"/>
              <a:ext cx="9357360" cy="1859280"/>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1ABC76-764D-42DD-835C-A0EDB6A35F6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800" b="90200" l="9744" r="89776">
                          <a14:foregroundMark x1="38339" y1="29600" x2="34824" y2="29600"/>
                          <a14:foregroundMark x1="34824" y1="29600" x2="30511" y2="68800"/>
                          <a14:foregroundMark x1="30511" y1="68800" x2="53035" y2="88400"/>
                          <a14:foregroundMark x1="53035" y1="88400" x2="74121" y2="65400"/>
                          <a14:foregroundMark x1="74121" y1="65400" x2="76518" y2="51400"/>
                          <a14:foregroundMark x1="76518" y1="65400" x2="52077" y2="82600"/>
                          <a14:foregroundMark x1="52077" y1="82600" x2="30511" y2="88400"/>
                          <a14:foregroundMark x1="28754" y1="69800" x2="26677" y2="34600"/>
                          <a14:foregroundMark x1="26677" y1="34600" x2="44409" y2="15400"/>
                          <a14:foregroundMark x1="39936" y1="14400" x2="21725" y2="41600"/>
                          <a14:foregroundMark x1="21725" y1="41600" x2="23642" y2="76400"/>
                          <a14:foregroundMark x1="23642" y1="76400" x2="26038" y2="79600"/>
                          <a14:foregroundMark x1="19169" y1="54600" x2="31150" y2="23400"/>
                          <a14:foregroundMark x1="31150" y1="23400" x2="38339" y2="18600"/>
                          <a14:foregroundMark x1="39137" y1="12200" x2="19489" y2="43600"/>
                          <a14:foregroundMark x1="19489" y1="43600" x2="17093" y2="83200"/>
                          <a14:foregroundMark x1="17093" y1="83200" x2="43770" y2="90200"/>
                          <a14:foregroundMark x1="43770" y1="90200" x2="57348" y2="80800"/>
                          <a14:foregroundMark x1="57348" y1="88400" x2="76518" y2="68800"/>
                          <a14:foregroundMark x1="66933" y1="80800" x2="66134" y2="81800"/>
                          <a14:foregroundMark x1="66134" y1="81800" x2="66134" y2="81800"/>
                          <a14:foregroundMark x1="80032" y1="60000" x2="79073" y2="38200"/>
                          <a14:foregroundMark x1="82588" y1="51400" x2="68371" y2="21200"/>
                          <a14:foregroundMark x1="68371" y1="21200" x2="48722" y2="11000"/>
                          <a14:foregroundMark x1="51278" y1="7800" x2="51278" y2="7800"/>
                          <a14:foregroundMark x1="76518" y1="29600" x2="79073" y2="41600"/>
                          <a14:foregroundMark x1="39137" y1="12200" x2="46965" y2="12200"/>
                        </a14:backgroundRemoval>
                      </a14:imgEffect>
                    </a14:imgLayer>
                  </a14:imgProps>
                </a:ext>
                <a:ext uri="{28A0092B-C50C-407E-A947-70E740481C1C}">
                  <a14:useLocalDpi xmlns:a14="http://schemas.microsoft.com/office/drawing/2010/main" val="0"/>
                </a:ext>
              </a:extLst>
            </a:blip>
            <a:srcRect r="15223"/>
            <a:stretch/>
          </p:blipFill>
          <p:spPr>
            <a:xfrm>
              <a:off x="9288581" y="288705"/>
              <a:ext cx="2443269" cy="2460999"/>
            </a:xfrm>
            <a:prstGeom prst="rect">
              <a:avLst/>
            </a:prstGeom>
          </p:spPr>
        </p:pic>
      </p:grpSp>
      <p:sp>
        <p:nvSpPr>
          <p:cNvPr id="14" name="TextBox 13">
            <a:extLst>
              <a:ext uri="{FF2B5EF4-FFF2-40B4-BE49-F238E27FC236}">
                <a16:creationId xmlns:a16="http://schemas.microsoft.com/office/drawing/2014/main" id="{F77E17D9-88BE-40CF-BD9B-AC70A736DCD8}"/>
              </a:ext>
            </a:extLst>
          </p:cNvPr>
          <p:cNvSpPr txBox="1"/>
          <p:nvPr/>
        </p:nvSpPr>
        <p:spPr>
          <a:xfrm>
            <a:off x="703136" y="832846"/>
            <a:ext cx="9027718" cy="1569660"/>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Câu nói cuối bài của cụ Ún: "Từ nay, tôi dứt khoát bỏ nghề thầy cúng. Bà con ốm đau nên đi bệnh viện." giúp em hiểu cụ Ún đã thay đổi cách nghĩ như thế nào?</a:t>
            </a:r>
            <a:endParaRPr lang="en-US" sz="41300" dirty="0">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E4C5BE50-E481-41B6-9A81-58D3F84522D0}"/>
              </a:ext>
            </a:extLst>
          </p:cNvPr>
          <p:cNvGrpSpPr/>
          <p:nvPr/>
        </p:nvGrpSpPr>
        <p:grpSpPr>
          <a:xfrm>
            <a:off x="-122948" y="2730272"/>
            <a:ext cx="6160387" cy="1864262"/>
            <a:chOff x="75172" y="2730272"/>
            <a:chExt cx="6384190" cy="1864262"/>
          </a:xfrm>
        </p:grpSpPr>
        <p:grpSp>
          <p:nvGrpSpPr>
            <p:cNvPr id="6" name="Group 5">
              <a:extLst>
                <a:ext uri="{FF2B5EF4-FFF2-40B4-BE49-F238E27FC236}">
                  <a16:creationId xmlns:a16="http://schemas.microsoft.com/office/drawing/2014/main" id="{91FF53D0-508F-4454-9949-E5E1F159AF9A}"/>
                </a:ext>
              </a:extLst>
            </p:cNvPr>
            <p:cNvGrpSpPr/>
            <p:nvPr/>
          </p:nvGrpSpPr>
          <p:grpSpPr>
            <a:xfrm>
              <a:off x="75172" y="2730272"/>
              <a:ext cx="6384190" cy="1811197"/>
              <a:chOff x="502085" y="3065645"/>
              <a:chExt cx="5106236" cy="1175944"/>
            </a:xfrm>
          </p:grpSpPr>
          <p:sp>
            <p:nvSpPr>
              <p:cNvPr id="7" name="Rectangle: Rounded Corners 6">
                <a:extLst>
                  <a:ext uri="{FF2B5EF4-FFF2-40B4-BE49-F238E27FC236}">
                    <a16:creationId xmlns:a16="http://schemas.microsoft.com/office/drawing/2014/main" id="{0CF3AD6D-E1F5-4CB5-8C44-B1DF6EDCFD2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D8DD8133-4407-4C99-985F-CAA3AB4FFA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1AAF25-916B-4CAA-ADE0-615ACD9ED8D8}"/>
                  </a:ext>
                </a:extLst>
              </p:cNvPr>
              <p:cNvSpPr txBox="1"/>
              <p:nvPr/>
            </p:nvSpPr>
            <p:spPr>
              <a:xfrm>
                <a:off x="827454" y="3318259"/>
                <a:ext cx="646331" cy="923330"/>
              </a:xfrm>
              <a:prstGeom prst="rect">
                <a:avLst/>
              </a:prstGeom>
              <a:noFill/>
            </p:spPr>
            <p:txBody>
              <a:bodyPr wrap="none" rtlCol="0">
                <a:spAutoFit/>
              </a:bodyPr>
              <a:lstStyle/>
              <a:p>
                <a:pPr algn="ctr"/>
                <a:r>
                  <a:rPr lang="vi-VN" sz="5400" dirty="0"/>
                  <a:t>A</a:t>
                </a:r>
                <a:endParaRPr lang="en-US" sz="5400" dirty="0"/>
              </a:p>
            </p:txBody>
          </p:sp>
        </p:grpSp>
        <p:sp>
          <p:nvSpPr>
            <p:cNvPr id="29" name="TextBox 28">
              <a:extLst>
                <a:ext uri="{FF2B5EF4-FFF2-40B4-BE49-F238E27FC236}">
                  <a16:creationId xmlns:a16="http://schemas.microsoft.com/office/drawing/2014/main" id="{EBF3A6FE-C47F-445F-A386-B90E4B64D564}"/>
                </a:ext>
              </a:extLst>
            </p:cNvPr>
            <p:cNvSpPr txBox="1"/>
            <p:nvPr/>
          </p:nvSpPr>
          <p:spPr>
            <a:xfrm>
              <a:off x="1388871" y="2778652"/>
              <a:ext cx="4963913" cy="1815882"/>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khỏe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cúng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a:t>
              </a:r>
              <a:r>
                <a:rPr lang="en-US" sz="2800" dirty="0">
                  <a:latin typeface="Arial" panose="020B0604020202020204" pitchFamily="34" charset="0"/>
                  <a:cs typeface="Arial" panose="020B0604020202020204" pitchFamily="34" charset="0"/>
                </a:rPr>
                <a:t>.</a:t>
              </a:r>
              <a:endParaRPr lang="en-US" sz="166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018702D-0DCD-4456-8522-A4127989C0B8}"/>
              </a:ext>
            </a:extLst>
          </p:cNvPr>
          <p:cNvGrpSpPr/>
          <p:nvPr/>
        </p:nvGrpSpPr>
        <p:grpSpPr>
          <a:xfrm>
            <a:off x="-142632" y="4772910"/>
            <a:ext cx="6180071" cy="1780225"/>
            <a:chOff x="75172" y="2730272"/>
            <a:chExt cx="6384190" cy="1780225"/>
          </a:xfrm>
        </p:grpSpPr>
        <p:grpSp>
          <p:nvGrpSpPr>
            <p:cNvPr id="32" name="Group 31">
              <a:extLst>
                <a:ext uri="{FF2B5EF4-FFF2-40B4-BE49-F238E27FC236}">
                  <a16:creationId xmlns:a16="http://schemas.microsoft.com/office/drawing/2014/main" id="{DBA6716E-8F6C-4CCD-B0CF-0A69C0572D1A}"/>
                </a:ext>
              </a:extLst>
            </p:cNvPr>
            <p:cNvGrpSpPr/>
            <p:nvPr/>
          </p:nvGrpSpPr>
          <p:grpSpPr>
            <a:xfrm>
              <a:off x="75172" y="2730272"/>
              <a:ext cx="6384190" cy="1780225"/>
              <a:chOff x="502085" y="3065645"/>
              <a:chExt cx="5106236" cy="1155835"/>
            </a:xfrm>
          </p:grpSpPr>
          <p:sp>
            <p:nvSpPr>
              <p:cNvPr id="34" name="Rectangle: Rounded Corners 33">
                <a:extLst>
                  <a:ext uri="{FF2B5EF4-FFF2-40B4-BE49-F238E27FC236}">
                    <a16:creationId xmlns:a16="http://schemas.microsoft.com/office/drawing/2014/main" id="{F24F9CC4-3A83-45D1-A722-6BDA9481361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F15F24A5-C562-4BAD-941B-3C96D555D5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45D6DA2-D9F1-43CD-A575-7C632351E889}"/>
                  </a:ext>
                </a:extLst>
              </p:cNvPr>
              <p:cNvSpPr txBox="1"/>
              <p:nvPr/>
            </p:nvSpPr>
            <p:spPr>
              <a:xfrm>
                <a:off x="892144" y="3318259"/>
                <a:ext cx="516953" cy="599484"/>
              </a:xfrm>
              <a:prstGeom prst="rect">
                <a:avLst/>
              </a:prstGeom>
              <a:noFill/>
            </p:spPr>
            <p:txBody>
              <a:bodyPr wrap="none" rtlCol="0">
                <a:spAutoFit/>
              </a:bodyPr>
              <a:lstStyle/>
              <a:p>
                <a:pPr algn="ctr"/>
                <a:r>
                  <a:rPr lang="vi-VN" sz="5400" dirty="0"/>
                  <a:t>B</a:t>
                </a:r>
                <a:endParaRPr lang="en-US" sz="5400" dirty="0"/>
              </a:p>
            </p:txBody>
          </p:sp>
        </p:grpSp>
        <p:sp>
          <p:nvSpPr>
            <p:cNvPr id="33" name="TextBox 32">
              <a:extLst>
                <a:ext uri="{FF2B5EF4-FFF2-40B4-BE49-F238E27FC236}">
                  <a16:creationId xmlns:a16="http://schemas.microsoft.com/office/drawing/2014/main" id="{A05C4D4F-6E2C-4832-897C-7A37F22F838F}"/>
                </a:ext>
              </a:extLst>
            </p:cNvPr>
            <p:cNvSpPr txBox="1"/>
            <p:nvPr/>
          </p:nvSpPr>
          <p:spPr>
            <a:xfrm>
              <a:off x="1405448" y="3093792"/>
              <a:ext cx="4963913"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Ún</a:t>
              </a:r>
              <a:r>
                <a:rPr lang="en-US" sz="2800" dirty="0">
                  <a:latin typeface="Arial" panose="020B0604020202020204" pitchFamily="34" charset="0"/>
                  <a:cs typeface="Arial" panose="020B0604020202020204" pitchFamily="34" charset="0"/>
                </a:rPr>
                <a:t>.</a:t>
              </a:r>
              <a:endParaRPr lang="en-US" sz="287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F6EB1E8-6F98-4DDA-8D11-1B07B99B3052}"/>
              </a:ext>
            </a:extLst>
          </p:cNvPr>
          <p:cNvGrpSpPr/>
          <p:nvPr/>
        </p:nvGrpSpPr>
        <p:grpSpPr>
          <a:xfrm>
            <a:off x="6154562" y="2749704"/>
            <a:ext cx="5930758" cy="1780225"/>
            <a:chOff x="75172" y="2730272"/>
            <a:chExt cx="6384190" cy="1780225"/>
          </a:xfrm>
        </p:grpSpPr>
        <p:grpSp>
          <p:nvGrpSpPr>
            <p:cNvPr id="38" name="Group 37">
              <a:extLst>
                <a:ext uri="{FF2B5EF4-FFF2-40B4-BE49-F238E27FC236}">
                  <a16:creationId xmlns:a16="http://schemas.microsoft.com/office/drawing/2014/main" id="{17CC9446-DD3F-4AA6-B220-CDBFD9321F7A}"/>
                </a:ext>
              </a:extLst>
            </p:cNvPr>
            <p:cNvGrpSpPr/>
            <p:nvPr/>
          </p:nvGrpSpPr>
          <p:grpSpPr>
            <a:xfrm>
              <a:off x="75172" y="2730272"/>
              <a:ext cx="6384190" cy="1780225"/>
              <a:chOff x="502085" y="3065645"/>
              <a:chExt cx="5106236" cy="1155835"/>
            </a:xfrm>
          </p:grpSpPr>
          <p:sp>
            <p:nvSpPr>
              <p:cNvPr id="40" name="Rectangle: Rounded Corners 39">
                <a:extLst>
                  <a:ext uri="{FF2B5EF4-FFF2-40B4-BE49-F238E27FC236}">
                    <a16:creationId xmlns:a16="http://schemas.microsoft.com/office/drawing/2014/main" id="{78D20486-AA02-4D2E-9001-84A2A388F376}"/>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3914681F-D696-4C22-8F33-B5E129BB74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107C6D2-2C2A-4206-87D5-999DC63687EE}"/>
                  </a:ext>
                </a:extLst>
              </p:cNvPr>
              <p:cNvSpPr txBox="1"/>
              <p:nvPr/>
            </p:nvSpPr>
            <p:spPr>
              <a:xfrm>
                <a:off x="855820" y="3318259"/>
                <a:ext cx="589599" cy="599484"/>
              </a:xfrm>
              <a:prstGeom prst="rect">
                <a:avLst/>
              </a:prstGeom>
              <a:noFill/>
            </p:spPr>
            <p:txBody>
              <a:bodyPr wrap="none" rtlCol="0">
                <a:spAutoFit/>
              </a:bodyPr>
              <a:lstStyle/>
              <a:p>
                <a:pPr algn="ctr"/>
                <a:r>
                  <a:rPr lang="vi-VN" sz="5400" dirty="0"/>
                  <a:t>C</a:t>
                </a:r>
                <a:endParaRPr lang="en-US" sz="5400" dirty="0"/>
              </a:p>
            </p:txBody>
          </p:sp>
        </p:grpSp>
        <p:sp>
          <p:nvSpPr>
            <p:cNvPr id="39" name="TextBox 38">
              <a:extLst>
                <a:ext uri="{FF2B5EF4-FFF2-40B4-BE49-F238E27FC236}">
                  <a16:creationId xmlns:a16="http://schemas.microsoft.com/office/drawing/2014/main" id="{26A0ADD3-5966-4479-8074-C1C54C86854A}"/>
                </a:ext>
              </a:extLst>
            </p:cNvPr>
            <p:cNvSpPr txBox="1"/>
            <p:nvPr/>
          </p:nvSpPr>
          <p:spPr>
            <a:xfrm>
              <a:off x="1386946" y="2825641"/>
              <a:ext cx="4963913" cy="1569660"/>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Cụ đã hiểu thầy cúng không chữa khỏi được bệnh cho con người. Chỉ có thầy thuốc mới làm được việc đó.</a:t>
              </a:r>
              <a:endParaRPr lang="en-US" sz="23900" dirty="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9CFA9068-A82D-4BF8-994C-EDFFE2BBE928}"/>
              </a:ext>
            </a:extLst>
          </p:cNvPr>
          <p:cNvGrpSpPr/>
          <p:nvPr/>
        </p:nvGrpSpPr>
        <p:grpSpPr>
          <a:xfrm>
            <a:off x="6106937" y="4701095"/>
            <a:ext cx="5936740" cy="1938992"/>
            <a:chOff x="75172" y="2673018"/>
            <a:chExt cx="6384190" cy="1938992"/>
          </a:xfrm>
        </p:grpSpPr>
        <p:grpSp>
          <p:nvGrpSpPr>
            <p:cNvPr id="44" name="Group 43">
              <a:extLst>
                <a:ext uri="{FF2B5EF4-FFF2-40B4-BE49-F238E27FC236}">
                  <a16:creationId xmlns:a16="http://schemas.microsoft.com/office/drawing/2014/main" id="{D4E4EDBB-6455-4B91-ABFC-F037341A8E7E}"/>
                </a:ext>
              </a:extLst>
            </p:cNvPr>
            <p:cNvGrpSpPr/>
            <p:nvPr/>
          </p:nvGrpSpPr>
          <p:grpSpPr>
            <a:xfrm>
              <a:off x="75172" y="2730272"/>
              <a:ext cx="6384190" cy="1780225"/>
              <a:chOff x="502085" y="3065645"/>
              <a:chExt cx="5106236" cy="1155835"/>
            </a:xfrm>
          </p:grpSpPr>
          <p:sp>
            <p:nvSpPr>
              <p:cNvPr id="46" name="Rectangle: Rounded Corners 45">
                <a:extLst>
                  <a:ext uri="{FF2B5EF4-FFF2-40B4-BE49-F238E27FC236}">
                    <a16:creationId xmlns:a16="http://schemas.microsoft.com/office/drawing/2014/main" id="{D5DDDA75-8B68-47FB-BDCD-A7E45D593B8A}"/>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B7DC9780-53D7-4DED-B537-0712088C11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CFEF968-4AF2-4520-82E5-1F3C4B3291B6}"/>
                  </a:ext>
                </a:extLst>
              </p:cNvPr>
              <p:cNvSpPr txBox="1"/>
              <p:nvPr/>
            </p:nvSpPr>
            <p:spPr>
              <a:xfrm>
                <a:off x="856119" y="3318259"/>
                <a:ext cx="589005" cy="599484"/>
              </a:xfrm>
              <a:prstGeom prst="rect">
                <a:avLst/>
              </a:prstGeom>
              <a:noFill/>
            </p:spPr>
            <p:txBody>
              <a:bodyPr wrap="none" rtlCol="0">
                <a:spAutoFit/>
              </a:bodyPr>
              <a:lstStyle/>
              <a:p>
                <a:pPr algn="ctr"/>
                <a:r>
                  <a:rPr lang="vi-VN" sz="5400" dirty="0"/>
                  <a:t>D</a:t>
                </a:r>
                <a:endParaRPr lang="en-US" sz="5400" dirty="0"/>
              </a:p>
            </p:txBody>
          </p:sp>
        </p:grpSp>
        <p:sp>
          <p:nvSpPr>
            <p:cNvPr id="45" name="TextBox 44">
              <a:extLst>
                <a:ext uri="{FF2B5EF4-FFF2-40B4-BE49-F238E27FC236}">
                  <a16:creationId xmlns:a16="http://schemas.microsoft.com/office/drawing/2014/main" id="{2853E262-8472-44FB-80D1-A985551F2257}"/>
                </a:ext>
              </a:extLst>
            </p:cNvPr>
            <p:cNvSpPr txBox="1"/>
            <p:nvPr/>
          </p:nvSpPr>
          <p:spPr>
            <a:xfrm>
              <a:off x="1350502" y="2673018"/>
              <a:ext cx="5059923" cy="1938992"/>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Cụ Ún cảm thấy mình đã già, muốn trở thành người dạy cho các học trò các phương pháp cúng bái trừ ma mà không muốn trực tiếp đi cúng nữa.</a:t>
              </a:r>
              <a:endParaRPr lang="en-US" sz="41300" dirty="0">
                <a:latin typeface="Arial" panose="020B0604020202020204" pitchFamily="34" charset="0"/>
                <a:cs typeface="Arial" panose="020B0604020202020204" pitchFamily="34" charset="0"/>
              </a:endParaRPr>
            </a:p>
          </p:txBody>
        </p:sp>
      </p:grpSp>
      <p:sp>
        <p:nvSpPr>
          <p:cNvPr id="50" name="Rectangle: Rounded Corners 49">
            <a:extLst>
              <a:ext uri="{FF2B5EF4-FFF2-40B4-BE49-F238E27FC236}">
                <a16:creationId xmlns:a16="http://schemas.microsoft.com/office/drawing/2014/main" id="{8E5852E7-CCA3-4C1E-B17F-EC79455DF93D}"/>
              </a:ext>
            </a:extLst>
          </p:cNvPr>
          <p:cNvSpPr/>
          <p:nvPr/>
        </p:nvSpPr>
        <p:spPr>
          <a:xfrm>
            <a:off x="6394057" y="2754021"/>
            <a:ext cx="5697243" cy="1780225"/>
          </a:xfrm>
          <a:prstGeom prst="roundRect">
            <a:avLst/>
          </a:prstGeom>
          <a:solidFill>
            <a:srgbClr val="99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4A2F788-5F43-4602-B022-552310B83CF5}"/>
              </a:ext>
            </a:extLst>
          </p:cNvPr>
          <p:cNvSpPr/>
          <p:nvPr/>
        </p:nvSpPr>
        <p:spPr>
          <a:xfrm>
            <a:off x="90318" y="4769335"/>
            <a:ext cx="5936739"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A5C721E1-CADB-44BA-836D-653600F48BEC}"/>
              </a:ext>
            </a:extLst>
          </p:cNvPr>
          <p:cNvSpPr/>
          <p:nvPr/>
        </p:nvSpPr>
        <p:spPr>
          <a:xfrm>
            <a:off x="106680" y="2733847"/>
            <a:ext cx="5936739"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D70D38D0-9013-4285-9B87-69CBEE8FFE19}"/>
              </a:ext>
            </a:extLst>
          </p:cNvPr>
          <p:cNvSpPr/>
          <p:nvPr/>
        </p:nvSpPr>
        <p:spPr>
          <a:xfrm>
            <a:off x="6325292" y="4757661"/>
            <a:ext cx="5760028"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4" name="AmthanhThua">
            <a:hlinkClick r:id="" action="ppaction://media"/>
            <a:extLst>
              <a:ext uri="{FF2B5EF4-FFF2-40B4-BE49-F238E27FC236}">
                <a16:creationId xmlns:a16="http://schemas.microsoft.com/office/drawing/2014/main" id="{D2BA2F49-8596-461A-AE25-0E63791200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6611885"/>
            <a:ext cx="731045" cy="731045"/>
          </a:xfrm>
          <a:prstGeom prst="rect">
            <a:avLst/>
          </a:prstGeom>
        </p:spPr>
      </p:pic>
      <p:pic>
        <p:nvPicPr>
          <p:cNvPr id="55" name="59c3c5f047238">
            <a:hlinkClick r:id="" action="ppaction://media"/>
            <a:extLst>
              <a:ext uri="{FF2B5EF4-FFF2-40B4-BE49-F238E27FC236}">
                <a16:creationId xmlns:a16="http://schemas.microsoft.com/office/drawing/2014/main" id="{CF6E9811-456C-405B-9966-323F5760C57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7519" y="2022976"/>
            <a:ext cx="731045" cy="731045"/>
          </a:xfrm>
          <a:prstGeom prst="rect">
            <a:avLst/>
          </a:prstGeom>
        </p:spPr>
      </p:pic>
      <p:pic>
        <p:nvPicPr>
          <p:cNvPr id="57" name="AmthanhThua">
            <a:hlinkClick r:id="" action="ppaction://media"/>
            <a:extLst>
              <a:ext uri="{FF2B5EF4-FFF2-40B4-BE49-F238E27FC236}">
                <a16:creationId xmlns:a16="http://schemas.microsoft.com/office/drawing/2014/main" id="{1F12E9EA-CE25-4CC5-82DF-A0E412A63D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5807529"/>
            <a:ext cx="731045" cy="731045"/>
          </a:xfrm>
          <a:prstGeom prst="rect">
            <a:avLst/>
          </a:prstGeom>
        </p:spPr>
      </p:pic>
      <p:pic>
        <p:nvPicPr>
          <p:cNvPr id="49" name="Picture 4">
            <a:hlinkClick r:id="rId11" action="ppaction://hlinksldjump"/>
            <a:extLst>
              <a:ext uri="{FF2B5EF4-FFF2-40B4-BE49-F238E27FC236}">
                <a16:creationId xmlns:a16="http://schemas.microsoft.com/office/drawing/2014/main" id="{0CB57A95-5F2D-46EA-97EE-22B40315D83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215" b="89879" l="8537" r="94309">
                        <a14:foregroundMark x1="8537" y1="38866" x2="13415" y2="59919"/>
                        <a14:foregroundMark x1="13415" y1="59919" x2="14228" y2="61134"/>
                        <a14:foregroundMark x1="44715" y1="32389" x2="62195" y2="45344"/>
                        <a14:foregroundMark x1="62195" y1="45344" x2="50813" y2="59514"/>
                        <a14:foregroundMark x1="44309" y1="31984" x2="45935" y2="57085"/>
                        <a14:foregroundMark x1="45935" y1="57085" x2="63008" y2="33198"/>
                        <a14:foregroundMark x1="63008" y1="33198" x2="43496" y2="55061"/>
                        <a14:foregroundMark x1="43496" y1="55061" x2="45122" y2="78947"/>
                        <a14:foregroundMark x1="45122" y1="78947" x2="55691" y2="58704"/>
                        <a14:foregroundMark x1="55691" y1="58704" x2="54472" y2="34008"/>
                        <a14:foregroundMark x1="54472" y1="34008" x2="48374" y2="55466"/>
                        <a14:foregroundMark x1="48374" y1="55466" x2="54878" y2="27935"/>
                        <a14:foregroundMark x1="54878" y1="27935" x2="41463" y2="50202"/>
                        <a14:foregroundMark x1="41463" y1="50202" x2="67073" y2="70040"/>
                        <a14:foregroundMark x1="67073" y1="70040" x2="62602" y2="46154"/>
                        <a14:foregroundMark x1="62602" y1="46154" x2="58943" y2="44939"/>
                        <a14:foregroundMark x1="36992" y1="7692" x2="61382" y2="6883"/>
                        <a14:foregroundMark x1="61382" y1="6883" x2="65041" y2="7287"/>
                        <a14:foregroundMark x1="46748" y1="2834" x2="52439" y2="2024"/>
                        <a14:foregroundMark x1="92276" y1="33603" x2="93089" y2="53846"/>
                        <a14:foregroundMark x1="93496" y1="55870" x2="93496" y2="55870"/>
                        <a14:foregroundMark x1="93496" y1="55870" x2="93496" y2="55870"/>
                        <a14:foregroundMark x1="41463" y1="88259" x2="61789" y2="86640"/>
                        <a14:foregroundMark x1="61789" y1="86640" x2="62195" y2="86235"/>
                        <a14:foregroundMark x1="94309" y1="59514" x2="94309" y2="48178"/>
                      </a14:backgroundRemoval>
                    </a14:imgEffect>
                  </a14:imgLayer>
                </a14:imgProps>
              </a:ext>
              <a:ext uri="{28A0092B-C50C-407E-A947-70E740481C1C}">
                <a14:useLocalDpi xmlns:a14="http://schemas.microsoft.com/office/drawing/2010/main" val="0"/>
              </a:ext>
            </a:extLst>
          </a:blip>
          <a:srcRect/>
          <a:stretch>
            <a:fillRect/>
          </a:stretch>
        </p:blipFill>
        <p:spPr bwMode="auto">
          <a:xfrm>
            <a:off x="11372371" y="11296"/>
            <a:ext cx="819629" cy="822961"/>
          </a:xfrm>
          <a:prstGeom prst="rect">
            <a:avLst/>
          </a:prstGeom>
          <a:noFill/>
          <a:extLst>
            <a:ext uri="{909E8E84-426E-40DD-AFC4-6F175D3DCCD1}">
              <a14:hiddenFill xmlns:a14="http://schemas.microsoft.com/office/drawing/2010/main">
                <a:solidFill>
                  <a:srgbClr val="FFFFFF"/>
                </a:solidFill>
              </a14:hiddenFill>
            </a:ext>
          </a:extLst>
        </p:spPr>
      </p:pic>
      <p:pic>
        <p:nvPicPr>
          <p:cNvPr id="58" name="AmthanhThua">
            <a:hlinkClick r:id="" action="ppaction://media"/>
            <a:extLst>
              <a:ext uri="{FF2B5EF4-FFF2-40B4-BE49-F238E27FC236}">
                <a16:creationId xmlns:a16="http://schemas.microsoft.com/office/drawing/2014/main" id="{DD3104CB-2F38-4D44-B68D-A3D28D4B4A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5789" y="4701095"/>
            <a:ext cx="731045" cy="731045"/>
          </a:xfrm>
          <a:prstGeom prst="rect">
            <a:avLst/>
          </a:prstGeom>
        </p:spPr>
      </p:pic>
    </p:spTree>
    <p:extLst>
      <p:ext uri="{BB962C8B-B14F-4D97-AF65-F5344CB8AC3E}">
        <p14:creationId xmlns:p14="http://schemas.microsoft.com/office/powerpoint/2010/main" val="3044612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4"/>
                </p:tgtEl>
              </p:cMediaNode>
            </p:audio>
            <p:audio>
              <p:cMediaNode vol="80000">
                <p:cTn id="26" fill="hold" display="0">
                  <p:stCondLst>
                    <p:cond delay="indefinite"/>
                  </p:stCondLst>
                  <p:endCondLst>
                    <p:cond evt="onStopAudio" delay="0">
                      <p:tgtEl>
                        <p:sldTgt/>
                      </p:tgtEl>
                    </p:cond>
                  </p:endCondLst>
                </p:cTn>
                <p:tgtEl>
                  <p:spTgt spid="55"/>
                </p:tgtEl>
              </p:cMediaNode>
            </p:audio>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 presetClass="mediacall" presetSubtype="0" fill="hold" nodeType="withEffect">
                                  <p:stCondLst>
                                    <p:cond delay="0"/>
                                  </p:stCondLst>
                                  <p:childTnLst>
                                    <p:cmd type="call" cmd="playFrom(0.0)">
                                      <p:cBhvr>
                                        <p:cTn id="34" dur="4995" fill="hold"/>
                                        <p:tgtEl>
                                          <p:spTgt spid="54"/>
                                        </p:tgtEl>
                                      </p:cBhvr>
                                    </p:cmd>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3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 presetClass="mediacall" presetSubtype="0" fill="hold" nodeType="withEffect">
                                  <p:stCondLst>
                                    <p:cond delay="0"/>
                                  </p:stCondLst>
                                  <p:childTnLst>
                                    <p:cmd type="call" cmd="playFrom(0.0)">
                                      <p:cBhvr>
                                        <p:cTn id="42" dur="4576" fill="hold"/>
                                        <p:tgtEl>
                                          <p:spTgt spid="55"/>
                                        </p:tgtEl>
                                      </p:cBhvr>
                                    </p:cmd>
                                  </p:childTnLst>
                                </p:cTn>
                              </p:par>
                            </p:childTnLst>
                          </p:cTn>
                        </p:par>
                      </p:childTnLst>
                    </p:cTn>
                  </p:par>
                </p:childTnLst>
              </p:cTn>
              <p:nextCondLst>
                <p:cond evt="onClick" delay="0">
                  <p:tgtEl>
                    <p:spTgt spid="37"/>
                  </p:tgtEl>
                </p:cond>
              </p:nextCondLst>
            </p:seq>
            <p:audio>
              <p:cMediaNode vol="80000">
                <p:cTn id="43" fill="hold" display="0">
                  <p:stCondLst>
                    <p:cond delay="indefinite"/>
                  </p:stCondLst>
                  <p:endCondLst>
                    <p:cond evt="onStopAudio" delay="0">
                      <p:tgtEl>
                        <p:sldTgt/>
                      </p:tgtEl>
                    </p:cond>
                  </p:endCondLst>
                </p:cTn>
                <p:tgtEl>
                  <p:spTgt spid="57"/>
                </p:tgtEl>
              </p:cMediaNode>
            </p:audio>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 presetClass="mediacall" presetSubtype="0" fill="hold" nodeType="withEffect">
                                  <p:stCondLst>
                                    <p:cond delay="0"/>
                                  </p:stCondLst>
                                  <p:childTnLst>
                                    <p:cmd type="call" cmd="playFrom(0.0)">
                                      <p:cBhvr>
                                        <p:cTn id="51" dur="4995" fill="hold"/>
                                        <p:tgtEl>
                                          <p:spTgt spid="58"/>
                                        </p:tgtEl>
                                      </p:cBhvr>
                                    </p:cmd>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par>
                                <p:cTn id="58" presetID="1" presetClass="mediacall" presetSubtype="0" fill="hold" nodeType="withEffect">
                                  <p:stCondLst>
                                    <p:cond delay="0"/>
                                  </p:stCondLst>
                                  <p:childTnLst>
                                    <p:cmd type="call" cmd="playFrom(0.0)">
                                      <p:cBhvr>
                                        <p:cTn id="59" dur="4995" fill="hold"/>
                                        <p:tgtEl>
                                          <p:spTgt spid="57"/>
                                        </p:tgtEl>
                                      </p:cBhvr>
                                    </p:cmd>
                                  </p:childTnLst>
                                </p:cTn>
                              </p:par>
                            </p:childTnLst>
                          </p:cTn>
                        </p:par>
                      </p:childTnLst>
                    </p:cTn>
                  </p:par>
                </p:childTnLst>
              </p:cTn>
              <p:nextCondLst>
                <p:cond evt="onClick" delay="0">
                  <p:tgtEl>
                    <p:spTgt spid="43"/>
                  </p:tgtEl>
                </p:cond>
              </p:nextCondLst>
            </p:seq>
            <p:audio>
              <p:cMediaNode vol="80000">
                <p:cTn id="60" fill="hold" display="0">
                  <p:stCondLst>
                    <p:cond delay="indefinite"/>
                  </p:stCondLst>
                  <p:endCondLst>
                    <p:cond evt="onStopAudio" delay="0">
                      <p:tgtEl>
                        <p:sldTgt/>
                      </p:tgtEl>
                    </p:cond>
                  </p:endCondLst>
                </p:cTn>
                <p:tgtEl>
                  <p:spTgt spid="58"/>
                </p:tgtEl>
              </p:cMediaNode>
            </p:audio>
          </p:childTnLst>
        </p:cTn>
      </p:par>
    </p:tnLst>
    <p:bldLst>
      <p:bldP spid="50" grpId="0" animBg="1"/>
      <p:bldP spid="51" grpId="0" animBg="1"/>
      <p:bldP spid="52" grpId="0" animBg="1"/>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rtoon Snow Landscape Vector For Free Download | Free Vector">
            <a:extLst>
              <a:ext uri="{FF2B5EF4-FFF2-40B4-BE49-F238E27FC236}">
                <a16:creationId xmlns:a16="http://schemas.microsoft.com/office/drawing/2014/main" id="{C11283B0-F87A-4D01-AF01-0AA64D378F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0" t="1896" r="1081" b="23222"/>
          <a:stretch/>
        </p:blipFill>
        <p:spPr bwMode="auto">
          <a:xfrm>
            <a:off x="0" y="-1"/>
            <a:ext cx="12192000" cy="68699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5DDE7A9-1134-4F33-8042-5DA19441BAB2}"/>
              </a:ext>
            </a:extLst>
          </p:cNvPr>
          <p:cNvGrpSpPr/>
          <p:nvPr/>
        </p:nvGrpSpPr>
        <p:grpSpPr>
          <a:xfrm>
            <a:off x="703136" y="548988"/>
            <a:ext cx="11188293" cy="2086377"/>
            <a:chOff x="1417320" y="548988"/>
            <a:chExt cx="10464968" cy="2086377"/>
          </a:xfrm>
        </p:grpSpPr>
        <p:sp>
          <p:nvSpPr>
            <p:cNvPr id="3" name="Rectangle: Rounded Corners 2">
              <a:extLst>
                <a:ext uri="{FF2B5EF4-FFF2-40B4-BE49-F238E27FC236}">
                  <a16:creationId xmlns:a16="http://schemas.microsoft.com/office/drawing/2014/main" id="{B032D2A5-36E9-4377-9178-F37CD1EF7B42}"/>
                </a:ext>
              </a:extLst>
            </p:cNvPr>
            <p:cNvSpPr/>
            <p:nvPr/>
          </p:nvSpPr>
          <p:spPr>
            <a:xfrm>
              <a:off x="1417320" y="701041"/>
              <a:ext cx="9357360" cy="1859280"/>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1ABC76-764D-42DD-835C-A0EDB6A35F6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00" b="94000" l="9585" r="89617">
                          <a14:foregroundMark x1="38978" y1="30600" x2="24281" y2="45400"/>
                          <a14:foregroundMark x1="24281" y1="45400" x2="29553" y2="67800"/>
                          <a14:foregroundMark x1="29553" y1="67800" x2="50160" y2="72200"/>
                          <a14:foregroundMark x1="50160" y1="72200" x2="68051" y2="55200"/>
                          <a14:foregroundMark x1="68051" y1="55200" x2="70767" y2="27200"/>
                          <a14:foregroundMark x1="70767" y1="27200" x2="49681" y2="15400"/>
                          <a14:foregroundMark x1="49681" y1="15400" x2="28275" y2="22000"/>
                          <a14:foregroundMark x1="28275" y1="22000" x2="19649" y2="48000"/>
                          <a14:foregroundMark x1="19649" y1="48000" x2="35144" y2="62600"/>
                          <a14:foregroundMark x1="35144" y1="62600" x2="35942" y2="62600"/>
                          <a14:foregroundMark x1="20288" y1="39200" x2="27476" y2="62400"/>
                          <a14:foregroundMark x1="27476" y1="62400" x2="40575" y2="78200"/>
                          <a14:foregroundMark x1="40575" y1="78200" x2="43610" y2="80200"/>
                          <a14:foregroundMark x1="19649" y1="88200" x2="37220" y2="92600"/>
                          <a14:foregroundMark x1="59904" y1="94000" x2="64537" y2="94000"/>
                          <a14:foregroundMark x1="31949" y1="32600" x2="42971" y2="24000"/>
                          <a14:foregroundMark x1="24281" y1="27600" x2="19649" y2="52600"/>
                          <a14:foregroundMark x1="19649" y1="52600" x2="30511" y2="75600"/>
                          <a14:foregroundMark x1="30511" y1="75600" x2="43610" y2="88200"/>
                          <a14:foregroundMark x1="32428" y1="88200" x2="21086" y2="69000"/>
                          <a14:foregroundMark x1="21086" y1="69000" x2="17891" y2="45200"/>
                          <a14:foregroundMark x1="17891" y1="45200" x2="28275" y2="25600"/>
                          <a14:foregroundMark x1="28275" y1="25600" x2="47125" y2="15400"/>
                          <a14:foregroundMark x1="47125" y1="15400" x2="66613" y2="22200"/>
                          <a14:foregroundMark x1="66613" y1="22200" x2="73482" y2="43600"/>
                          <a14:foregroundMark x1="73482" y1="43600" x2="73323" y2="68400"/>
                          <a14:foregroundMark x1="65176" y1="78800" x2="78594" y2="59800"/>
                          <a14:foregroundMark x1="78594" y1="59800" x2="77476" y2="33800"/>
                          <a14:foregroundMark x1="77476" y1="33800" x2="59904" y2="22400"/>
                          <a14:foregroundMark x1="59904" y1="22400" x2="53994" y2="21000"/>
                          <a14:foregroundMark x1="66294" y1="19600" x2="81310" y2="37600"/>
                          <a14:foregroundMark x1="81310" y1="37600" x2="82268" y2="65200"/>
                          <a14:foregroundMark x1="82268" y1="65200" x2="67412" y2="84200"/>
                          <a14:foregroundMark x1="67412" y1="84200" x2="64058" y2="86800"/>
                          <a14:foregroundMark x1="84984" y1="50200" x2="80831" y2="27200"/>
                          <a14:foregroundMark x1="80831" y1="27200" x2="61502" y2="14400"/>
                          <a14:foregroundMark x1="61502" y1="14400" x2="39776" y2="15400"/>
                          <a14:foregroundMark x1="39776" y1="15400" x2="24121" y2="28200"/>
                          <a14:foregroundMark x1="24121" y1="28200" x2="16773" y2="51600"/>
                          <a14:foregroundMark x1="20767" y1="25400" x2="37380" y2="12200"/>
                          <a14:foregroundMark x1="37380" y1="12200" x2="56390" y2="10800"/>
                          <a14:foregroundMark x1="56390" y1="10800" x2="58147" y2="10800"/>
                          <a14:foregroundMark x1="57029" y1="5600" x2="76837" y2="24600"/>
                        </a14:backgroundRemoval>
                      </a14:imgEffect>
                    </a14:imgLayer>
                  </a14:imgProps>
                </a:ext>
                <a:ext uri="{28A0092B-C50C-407E-A947-70E740481C1C}">
                  <a14:useLocalDpi xmlns:a14="http://schemas.microsoft.com/office/drawing/2010/main" val="0"/>
                </a:ext>
              </a:extLst>
            </a:blip>
            <a:srcRect/>
            <a:stretch/>
          </p:blipFill>
          <p:spPr>
            <a:xfrm>
              <a:off x="9439019" y="548988"/>
              <a:ext cx="2443269" cy="2086377"/>
            </a:xfrm>
            <a:prstGeom prst="rect">
              <a:avLst/>
            </a:prstGeom>
          </p:spPr>
        </p:pic>
      </p:grpSp>
      <p:sp>
        <p:nvSpPr>
          <p:cNvPr id="14" name="TextBox 13">
            <a:extLst>
              <a:ext uri="{FF2B5EF4-FFF2-40B4-BE49-F238E27FC236}">
                <a16:creationId xmlns:a16="http://schemas.microsoft.com/office/drawing/2014/main" id="{F77E17D9-88BE-40CF-BD9B-AC70A736DCD8}"/>
              </a:ext>
            </a:extLst>
          </p:cNvPr>
          <p:cNvSpPr txBox="1"/>
          <p:nvPr/>
        </p:nvSpPr>
        <p:spPr>
          <a:xfrm>
            <a:off x="828140" y="1202271"/>
            <a:ext cx="8856912" cy="584775"/>
          </a:xfrm>
          <a:prstGeom prst="rect">
            <a:avLst/>
          </a:prstGeom>
          <a:noFill/>
        </p:spPr>
        <p:txBody>
          <a:bodyPr wrap="none" rtlCol="0">
            <a:spAutoFit/>
          </a:bodyPr>
          <a:lstStyle/>
          <a:p>
            <a:pPr algn="ctr"/>
            <a:r>
              <a:rPr lang="en-US" sz="3200" dirty="0">
                <a:latin typeface="Pattaya" panose="00000500000000000000" pitchFamily="2" charset="-34"/>
                <a:cs typeface="Pattaya" panose="00000500000000000000" pitchFamily="2" charset="-34"/>
              </a:rPr>
              <a:t>Ý </a:t>
            </a:r>
            <a:r>
              <a:rPr lang="en-US" sz="3200" dirty="0" err="1">
                <a:latin typeface="Pattaya" panose="00000500000000000000" pitchFamily="2" charset="-34"/>
                <a:cs typeface="Pattaya" panose="00000500000000000000" pitchFamily="2" charset="-34"/>
              </a:rPr>
              <a:t>nghĩa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của</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câu</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chuyện</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Thầy</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cúng</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đi</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bệnh</a:t>
            </a:r>
            <a:r>
              <a:rPr lang="en-US" sz="3200" dirty="0">
                <a:latin typeface="Pattaya" panose="00000500000000000000" pitchFamily="2" charset="-34"/>
                <a:cs typeface="Pattaya" panose="00000500000000000000" pitchFamily="2" charset="-34"/>
              </a:rPr>
              <a:t> </a:t>
            </a:r>
            <a:r>
              <a:rPr lang="en-US" sz="3200" dirty="0" err="1">
                <a:latin typeface="Pattaya" panose="00000500000000000000" pitchFamily="2" charset="-34"/>
                <a:cs typeface="Pattaya" panose="00000500000000000000" pitchFamily="2" charset="-34"/>
              </a:rPr>
              <a:t>viện</a:t>
            </a:r>
            <a:r>
              <a:rPr lang="vi-VN" sz="3200" dirty="0">
                <a:latin typeface="Pattaya" panose="00000500000000000000" pitchFamily="2" charset="-34"/>
                <a:cs typeface="Pattaya" panose="00000500000000000000" pitchFamily="2" charset="-34"/>
              </a:rPr>
              <a:t> </a:t>
            </a:r>
            <a:r>
              <a:rPr lang="en-US" sz="3200" dirty="0">
                <a:latin typeface="Pattaya" panose="00000500000000000000" pitchFamily="2" charset="-34"/>
                <a:cs typeface="Pattaya" panose="00000500000000000000" pitchFamily="2" charset="-34"/>
              </a:rPr>
              <a:t>l</a:t>
            </a:r>
            <a:r>
              <a:rPr lang="vi-VN" sz="3200" dirty="0">
                <a:latin typeface="Pattaya" panose="00000500000000000000" pitchFamily="2" charset="-34"/>
                <a:cs typeface="Pattaya" panose="00000500000000000000" pitchFamily="2" charset="-34"/>
              </a:rPr>
              <a:t>à gì</a:t>
            </a:r>
            <a:r>
              <a:rPr lang="en-US" sz="3200" dirty="0">
                <a:latin typeface="Pattaya" panose="00000500000000000000" pitchFamily="2" charset="-34"/>
                <a:cs typeface="Pattaya" panose="00000500000000000000" pitchFamily="2" charset="-34"/>
              </a:rPr>
              <a:t>?</a:t>
            </a:r>
            <a:endParaRPr lang="en-US" sz="41300" dirty="0">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E4C5BE50-E481-41B6-9A81-58D3F84522D0}"/>
              </a:ext>
            </a:extLst>
          </p:cNvPr>
          <p:cNvGrpSpPr/>
          <p:nvPr/>
        </p:nvGrpSpPr>
        <p:grpSpPr>
          <a:xfrm>
            <a:off x="-122948" y="2730272"/>
            <a:ext cx="6160387" cy="1816875"/>
            <a:chOff x="75172" y="2730272"/>
            <a:chExt cx="6384190" cy="1816875"/>
          </a:xfrm>
        </p:grpSpPr>
        <p:grpSp>
          <p:nvGrpSpPr>
            <p:cNvPr id="6" name="Group 5">
              <a:extLst>
                <a:ext uri="{FF2B5EF4-FFF2-40B4-BE49-F238E27FC236}">
                  <a16:creationId xmlns:a16="http://schemas.microsoft.com/office/drawing/2014/main" id="{91FF53D0-508F-4454-9949-E5E1F159AF9A}"/>
                </a:ext>
              </a:extLst>
            </p:cNvPr>
            <p:cNvGrpSpPr/>
            <p:nvPr/>
          </p:nvGrpSpPr>
          <p:grpSpPr>
            <a:xfrm>
              <a:off x="75172" y="2730272"/>
              <a:ext cx="6384190" cy="1811197"/>
              <a:chOff x="502085" y="3065645"/>
              <a:chExt cx="5106236" cy="1175944"/>
            </a:xfrm>
          </p:grpSpPr>
          <p:sp>
            <p:nvSpPr>
              <p:cNvPr id="7" name="Rectangle: Rounded Corners 6">
                <a:extLst>
                  <a:ext uri="{FF2B5EF4-FFF2-40B4-BE49-F238E27FC236}">
                    <a16:creationId xmlns:a16="http://schemas.microsoft.com/office/drawing/2014/main" id="{0CF3AD6D-E1F5-4CB5-8C44-B1DF6EDCFD2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D8DD8133-4407-4C99-985F-CAA3AB4FFA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1AAF25-916B-4CAA-ADE0-615ACD9ED8D8}"/>
                  </a:ext>
                </a:extLst>
              </p:cNvPr>
              <p:cNvSpPr txBox="1"/>
              <p:nvPr/>
            </p:nvSpPr>
            <p:spPr>
              <a:xfrm>
                <a:off x="827454" y="3318259"/>
                <a:ext cx="646331" cy="923330"/>
              </a:xfrm>
              <a:prstGeom prst="rect">
                <a:avLst/>
              </a:prstGeom>
              <a:noFill/>
            </p:spPr>
            <p:txBody>
              <a:bodyPr wrap="none" rtlCol="0">
                <a:spAutoFit/>
              </a:bodyPr>
              <a:lstStyle/>
              <a:p>
                <a:pPr algn="ctr"/>
                <a:r>
                  <a:rPr lang="vi-VN" sz="5400" dirty="0"/>
                  <a:t>A</a:t>
                </a:r>
                <a:endParaRPr lang="en-US" sz="5400" dirty="0"/>
              </a:p>
            </p:txBody>
          </p:sp>
        </p:grpSp>
        <p:sp>
          <p:nvSpPr>
            <p:cNvPr id="29" name="TextBox 28">
              <a:extLst>
                <a:ext uri="{FF2B5EF4-FFF2-40B4-BE49-F238E27FC236}">
                  <a16:creationId xmlns:a16="http://schemas.microsoft.com/office/drawing/2014/main" id="{EBF3A6FE-C47F-445F-A386-B90E4B64D564}"/>
                </a:ext>
              </a:extLst>
            </p:cNvPr>
            <p:cNvSpPr txBox="1"/>
            <p:nvPr/>
          </p:nvSpPr>
          <p:spPr>
            <a:xfrm>
              <a:off x="1389327" y="2731265"/>
              <a:ext cx="4963913" cy="1815882"/>
            </a:xfrm>
            <a:prstGeom prst="rect">
              <a:avLst/>
            </a:prstGeom>
            <a:noFill/>
          </p:spPr>
          <p:txBody>
            <a:bodyPr wrap="square" rtlCol="0">
              <a:spAutoFit/>
            </a:bodyPr>
            <a:lstStyle/>
            <a:p>
              <a:pPr algn="just"/>
              <a:r>
                <a:rPr lang="vi-VN" sz="2800" dirty="0"/>
                <a:t>Phê phán cách suy nghĩ mê tín dị đoan của cụ Ún cùng một bộ phận những người dân tộc thiểu số.</a:t>
              </a:r>
              <a:endParaRPr lang="en-US" sz="16600" dirty="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018702D-0DCD-4456-8522-A4127989C0B8}"/>
              </a:ext>
            </a:extLst>
          </p:cNvPr>
          <p:cNvGrpSpPr/>
          <p:nvPr/>
        </p:nvGrpSpPr>
        <p:grpSpPr>
          <a:xfrm>
            <a:off x="-142632" y="4772910"/>
            <a:ext cx="6180071" cy="1780225"/>
            <a:chOff x="75172" y="2730272"/>
            <a:chExt cx="6384190" cy="1780225"/>
          </a:xfrm>
        </p:grpSpPr>
        <p:grpSp>
          <p:nvGrpSpPr>
            <p:cNvPr id="32" name="Group 31">
              <a:extLst>
                <a:ext uri="{FF2B5EF4-FFF2-40B4-BE49-F238E27FC236}">
                  <a16:creationId xmlns:a16="http://schemas.microsoft.com/office/drawing/2014/main" id="{DBA6716E-8F6C-4CCD-B0CF-0A69C0572D1A}"/>
                </a:ext>
              </a:extLst>
            </p:cNvPr>
            <p:cNvGrpSpPr/>
            <p:nvPr/>
          </p:nvGrpSpPr>
          <p:grpSpPr>
            <a:xfrm>
              <a:off x="75172" y="2730272"/>
              <a:ext cx="6384190" cy="1780225"/>
              <a:chOff x="502085" y="3065645"/>
              <a:chExt cx="5106236" cy="1155835"/>
            </a:xfrm>
          </p:grpSpPr>
          <p:sp>
            <p:nvSpPr>
              <p:cNvPr id="34" name="Rectangle: Rounded Corners 33">
                <a:extLst>
                  <a:ext uri="{FF2B5EF4-FFF2-40B4-BE49-F238E27FC236}">
                    <a16:creationId xmlns:a16="http://schemas.microsoft.com/office/drawing/2014/main" id="{F24F9CC4-3A83-45D1-A722-6BDA94813617}"/>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F15F24A5-C562-4BAD-941B-3C96D555D5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45D6DA2-D9F1-43CD-A575-7C632351E889}"/>
                  </a:ext>
                </a:extLst>
              </p:cNvPr>
              <p:cNvSpPr txBox="1"/>
              <p:nvPr/>
            </p:nvSpPr>
            <p:spPr>
              <a:xfrm>
                <a:off x="892144" y="3318259"/>
                <a:ext cx="516953" cy="599484"/>
              </a:xfrm>
              <a:prstGeom prst="rect">
                <a:avLst/>
              </a:prstGeom>
              <a:noFill/>
            </p:spPr>
            <p:txBody>
              <a:bodyPr wrap="none" rtlCol="0">
                <a:spAutoFit/>
              </a:bodyPr>
              <a:lstStyle/>
              <a:p>
                <a:pPr algn="ctr"/>
                <a:r>
                  <a:rPr lang="vi-VN" sz="5400" dirty="0"/>
                  <a:t>B</a:t>
                </a:r>
                <a:endParaRPr lang="en-US" sz="5400" dirty="0"/>
              </a:p>
            </p:txBody>
          </p:sp>
        </p:grpSp>
        <p:sp>
          <p:nvSpPr>
            <p:cNvPr id="33" name="TextBox 32">
              <a:extLst>
                <a:ext uri="{FF2B5EF4-FFF2-40B4-BE49-F238E27FC236}">
                  <a16:creationId xmlns:a16="http://schemas.microsoft.com/office/drawing/2014/main" id="{A05C4D4F-6E2C-4832-897C-7A37F22F838F}"/>
                </a:ext>
              </a:extLst>
            </p:cNvPr>
            <p:cNvSpPr txBox="1"/>
            <p:nvPr/>
          </p:nvSpPr>
          <p:spPr>
            <a:xfrm>
              <a:off x="1405475" y="2927886"/>
              <a:ext cx="4963913" cy="1384995"/>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bệnh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gian</a:t>
              </a:r>
              <a:r>
                <a:rPr lang="en-US" sz="2800" dirty="0">
                  <a:latin typeface="Arial" panose="020B0604020202020204" pitchFamily="34" charset="0"/>
                  <a:cs typeface="Arial" panose="020B0604020202020204" pitchFamily="34" charset="0"/>
                </a:rPr>
                <a:t> nan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li </a:t>
              </a:r>
              <a:r>
                <a:rPr lang="en-US" sz="2800" dirty="0" err="1">
                  <a:latin typeface="Arial" panose="020B0604020202020204" pitchFamily="34" charset="0"/>
                  <a:cs typeface="Arial" panose="020B0604020202020204" pitchFamily="34" charset="0"/>
                </a:rPr>
                <a:t>kì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Ún</a:t>
              </a:r>
              <a:r>
                <a:rPr lang="en-US" sz="2800" dirty="0">
                  <a:latin typeface="Arial" panose="020B0604020202020204" pitchFamily="34" charset="0"/>
                  <a:cs typeface="Arial" panose="020B0604020202020204" pitchFamily="34" charset="0"/>
                </a:rPr>
                <a:t>.</a:t>
              </a:r>
              <a:endParaRPr lang="en-US" sz="287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2F6EB1E8-6F98-4DDA-8D11-1B07B99B3052}"/>
              </a:ext>
            </a:extLst>
          </p:cNvPr>
          <p:cNvGrpSpPr/>
          <p:nvPr/>
        </p:nvGrpSpPr>
        <p:grpSpPr>
          <a:xfrm>
            <a:off x="6154562" y="2749704"/>
            <a:ext cx="5930758" cy="1780225"/>
            <a:chOff x="75172" y="2730272"/>
            <a:chExt cx="6384190" cy="1780225"/>
          </a:xfrm>
        </p:grpSpPr>
        <p:grpSp>
          <p:nvGrpSpPr>
            <p:cNvPr id="38" name="Group 37">
              <a:extLst>
                <a:ext uri="{FF2B5EF4-FFF2-40B4-BE49-F238E27FC236}">
                  <a16:creationId xmlns:a16="http://schemas.microsoft.com/office/drawing/2014/main" id="{17CC9446-DD3F-4AA6-B220-CDBFD9321F7A}"/>
                </a:ext>
              </a:extLst>
            </p:cNvPr>
            <p:cNvGrpSpPr/>
            <p:nvPr/>
          </p:nvGrpSpPr>
          <p:grpSpPr>
            <a:xfrm>
              <a:off x="75172" y="2730272"/>
              <a:ext cx="6384190" cy="1780225"/>
              <a:chOff x="502085" y="3065645"/>
              <a:chExt cx="5106236" cy="1155835"/>
            </a:xfrm>
          </p:grpSpPr>
          <p:sp>
            <p:nvSpPr>
              <p:cNvPr id="40" name="Rectangle: Rounded Corners 39">
                <a:extLst>
                  <a:ext uri="{FF2B5EF4-FFF2-40B4-BE49-F238E27FC236}">
                    <a16:creationId xmlns:a16="http://schemas.microsoft.com/office/drawing/2014/main" id="{78D20486-AA02-4D2E-9001-84A2A388F376}"/>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3914681F-D696-4C22-8F33-B5E129BB74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107C6D2-2C2A-4206-87D5-999DC63687EE}"/>
                  </a:ext>
                </a:extLst>
              </p:cNvPr>
              <p:cNvSpPr txBox="1"/>
              <p:nvPr/>
            </p:nvSpPr>
            <p:spPr>
              <a:xfrm>
                <a:off x="855820" y="3318259"/>
                <a:ext cx="589599" cy="599484"/>
              </a:xfrm>
              <a:prstGeom prst="rect">
                <a:avLst/>
              </a:prstGeom>
              <a:noFill/>
            </p:spPr>
            <p:txBody>
              <a:bodyPr wrap="none" rtlCol="0">
                <a:spAutoFit/>
              </a:bodyPr>
              <a:lstStyle/>
              <a:p>
                <a:pPr algn="ctr"/>
                <a:r>
                  <a:rPr lang="vi-VN" sz="5400" dirty="0"/>
                  <a:t>C</a:t>
                </a:r>
                <a:endParaRPr lang="en-US" sz="5400" dirty="0"/>
              </a:p>
            </p:txBody>
          </p:sp>
        </p:grpSp>
        <p:sp>
          <p:nvSpPr>
            <p:cNvPr id="39" name="TextBox 38">
              <a:extLst>
                <a:ext uri="{FF2B5EF4-FFF2-40B4-BE49-F238E27FC236}">
                  <a16:creationId xmlns:a16="http://schemas.microsoft.com/office/drawing/2014/main" id="{26A0ADD3-5966-4479-8074-C1C54C86854A}"/>
                </a:ext>
              </a:extLst>
            </p:cNvPr>
            <p:cNvSpPr txBox="1"/>
            <p:nvPr/>
          </p:nvSpPr>
          <p:spPr>
            <a:xfrm>
              <a:off x="1386946" y="2908454"/>
              <a:ext cx="4963913" cy="1384995"/>
            </a:xfrm>
            <a:prstGeom prst="rect">
              <a:avLst/>
            </a:prstGeom>
            <a:noFill/>
          </p:spPr>
          <p:txBody>
            <a:bodyPr wrap="square" rtlCol="0">
              <a:spAutoFit/>
            </a:bodyPr>
            <a:lstStyle/>
            <a:p>
              <a:pPr algn="just"/>
              <a:r>
                <a:rPr lang="vi-VN" sz="2800" dirty="0"/>
                <a:t>Nêu lên phương pháp chữa sỏi thận một cách đơn giản và hiệu quả.</a:t>
              </a:r>
              <a:endParaRPr lang="en-US" sz="28700" dirty="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9CFA9068-A82D-4BF8-994C-EDFFE2BBE928}"/>
              </a:ext>
            </a:extLst>
          </p:cNvPr>
          <p:cNvGrpSpPr/>
          <p:nvPr/>
        </p:nvGrpSpPr>
        <p:grpSpPr>
          <a:xfrm>
            <a:off x="6106937" y="4699885"/>
            <a:ext cx="5936740" cy="1938992"/>
            <a:chOff x="75172" y="2671808"/>
            <a:chExt cx="6384190" cy="1938992"/>
          </a:xfrm>
        </p:grpSpPr>
        <p:grpSp>
          <p:nvGrpSpPr>
            <p:cNvPr id="44" name="Group 43">
              <a:extLst>
                <a:ext uri="{FF2B5EF4-FFF2-40B4-BE49-F238E27FC236}">
                  <a16:creationId xmlns:a16="http://schemas.microsoft.com/office/drawing/2014/main" id="{D4E4EDBB-6455-4B91-ABFC-F037341A8E7E}"/>
                </a:ext>
              </a:extLst>
            </p:cNvPr>
            <p:cNvGrpSpPr/>
            <p:nvPr/>
          </p:nvGrpSpPr>
          <p:grpSpPr>
            <a:xfrm>
              <a:off x="75172" y="2730272"/>
              <a:ext cx="6384190" cy="1780225"/>
              <a:chOff x="502085" y="3065645"/>
              <a:chExt cx="5106236" cy="1155835"/>
            </a:xfrm>
          </p:grpSpPr>
          <p:sp>
            <p:nvSpPr>
              <p:cNvPr id="46" name="Rectangle: Rounded Corners 45">
                <a:extLst>
                  <a:ext uri="{FF2B5EF4-FFF2-40B4-BE49-F238E27FC236}">
                    <a16:creationId xmlns:a16="http://schemas.microsoft.com/office/drawing/2014/main" id="{D5DDDA75-8B68-47FB-BDCD-A7E45D593B8A}"/>
                  </a:ext>
                </a:extLst>
              </p:cNvPr>
              <p:cNvSpPr/>
              <p:nvPr/>
            </p:nvSpPr>
            <p:spPr>
              <a:xfrm>
                <a:off x="703136" y="3065645"/>
                <a:ext cx="4905185" cy="1155835"/>
              </a:xfrm>
              <a:prstGeom prst="roundRect">
                <a:avLst/>
              </a:prstGeom>
              <a:solidFill>
                <a:schemeClr val="bg1"/>
              </a:solid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Đăng Tin Cho Thuê Nhà, Đăng Tin Bán Nhà, Đăng Tin Bán Đất, Đăng Tin Bất  Động Sản, Đăng Tin Mua Bán Nhà Đất, Miễn Phí, Hiệu Quả">
                <a:extLst>
                  <a:ext uri="{FF2B5EF4-FFF2-40B4-BE49-F238E27FC236}">
                    <a16:creationId xmlns:a16="http://schemas.microsoft.com/office/drawing/2014/main" id="{B7DC9780-53D7-4DED-B537-0712088C11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85" y="3163092"/>
                <a:ext cx="1297070" cy="10267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CFEF968-4AF2-4520-82E5-1F3C4B3291B6}"/>
                  </a:ext>
                </a:extLst>
              </p:cNvPr>
              <p:cNvSpPr txBox="1"/>
              <p:nvPr/>
            </p:nvSpPr>
            <p:spPr>
              <a:xfrm>
                <a:off x="856119" y="3318259"/>
                <a:ext cx="589005" cy="599484"/>
              </a:xfrm>
              <a:prstGeom prst="rect">
                <a:avLst/>
              </a:prstGeom>
              <a:noFill/>
            </p:spPr>
            <p:txBody>
              <a:bodyPr wrap="none" rtlCol="0">
                <a:spAutoFit/>
              </a:bodyPr>
              <a:lstStyle/>
              <a:p>
                <a:pPr algn="ctr"/>
                <a:r>
                  <a:rPr lang="vi-VN" sz="5400" dirty="0"/>
                  <a:t>D</a:t>
                </a:r>
                <a:endParaRPr lang="en-US" sz="5400" dirty="0"/>
              </a:p>
            </p:txBody>
          </p:sp>
        </p:grpSp>
        <p:sp>
          <p:nvSpPr>
            <p:cNvPr id="45" name="TextBox 44">
              <a:extLst>
                <a:ext uri="{FF2B5EF4-FFF2-40B4-BE49-F238E27FC236}">
                  <a16:creationId xmlns:a16="http://schemas.microsoft.com/office/drawing/2014/main" id="{2853E262-8472-44FB-80D1-A985551F2257}"/>
                </a:ext>
              </a:extLst>
            </p:cNvPr>
            <p:cNvSpPr txBox="1"/>
            <p:nvPr/>
          </p:nvSpPr>
          <p:spPr>
            <a:xfrm>
              <a:off x="1407611" y="2671808"/>
              <a:ext cx="4963913" cy="1938992"/>
            </a:xfrm>
            <a:prstGeom prst="rect">
              <a:avLst/>
            </a:prstGeom>
            <a:noFill/>
          </p:spPr>
          <p:txBody>
            <a:bodyPr wrap="square" rtlCol="0">
              <a:spAutoFit/>
            </a:bodyPr>
            <a:lstStyle/>
            <a:p>
              <a:pPr algn="just"/>
              <a:r>
                <a:rPr lang="vi-VN" sz="2400" dirty="0"/>
                <a:t>Phê phán cách suy nghĩ mê tín dị đoan; giúp mọi người hiểu cúng bái không thể chữa khỏi bệnh, chỉ có khoa học và bệnh viện mới làm được điều đó.</a:t>
              </a:r>
              <a:endParaRPr lang="en-US" sz="41300" dirty="0">
                <a:latin typeface="Arial" panose="020B0604020202020204" pitchFamily="34" charset="0"/>
                <a:cs typeface="Arial" panose="020B0604020202020204" pitchFamily="34" charset="0"/>
              </a:endParaRPr>
            </a:p>
          </p:txBody>
        </p:sp>
      </p:grpSp>
      <p:sp>
        <p:nvSpPr>
          <p:cNvPr id="50" name="Rectangle: Rounded Corners 49">
            <a:extLst>
              <a:ext uri="{FF2B5EF4-FFF2-40B4-BE49-F238E27FC236}">
                <a16:creationId xmlns:a16="http://schemas.microsoft.com/office/drawing/2014/main" id="{8E5852E7-CCA3-4C1E-B17F-EC79455DF93D}"/>
              </a:ext>
            </a:extLst>
          </p:cNvPr>
          <p:cNvSpPr/>
          <p:nvPr/>
        </p:nvSpPr>
        <p:spPr>
          <a:xfrm>
            <a:off x="6365550" y="2729837"/>
            <a:ext cx="5697243"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4A2F788-5F43-4602-B022-552310B83CF5}"/>
              </a:ext>
            </a:extLst>
          </p:cNvPr>
          <p:cNvSpPr/>
          <p:nvPr/>
        </p:nvSpPr>
        <p:spPr>
          <a:xfrm>
            <a:off x="98882" y="4779414"/>
            <a:ext cx="5936739"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A5C721E1-CADB-44BA-836D-653600F48BEC}"/>
              </a:ext>
            </a:extLst>
          </p:cNvPr>
          <p:cNvSpPr/>
          <p:nvPr/>
        </p:nvSpPr>
        <p:spPr>
          <a:xfrm>
            <a:off x="119609" y="2717860"/>
            <a:ext cx="5936739" cy="1780225"/>
          </a:xfrm>
          <a:prstGeom prst="roundRect">
            <a:avLst/>
          </a:prstGeom>
          <a:solidFill>
            <a:srgbClr val="FF000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D70D38D0-9013-4285-9B87-69CBEE8FFE19}"/>
              </a:ext>
            </a:extLst>
          </p:cNvPr>
          <p:cNvSpPr/>
          <p:nvPr/>
        </p:nvSpPr>
        <p:spPr>
          <a:xfrm>
            <a:off x="6327035" y="4772910"/>
            <a:ext cx="5760028" cy="1780225"/>
          </a:xfrm>
          <a:prstGeom prst="roundRect">
            <a:avLst/>
          </a:prstGeom>
          <a:solidFill>
            <a:srgbClr val="99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4" name="AmthanhThua">
            <a:hlinkClick r:id="" action="ppaction://media"/>
            <a:extLst>
              <a:ext uri="{FF2B5EF4-FFF2-40B4-BE49-F238E27FC236}">
                <a16:creationId xmlns:a16="http://schemas.microsoft.com/office/drawing/2014/main" id="{D2BA2F49-8596-461A-AE25-0E63791200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6611885"/>
            <a:ext cx="731045" cy="731045"/>
          </a:xfrm>
          <a:prstGeom prst="rect">
            <a:avLst/>
          </a:prstGeom>
        </p:spPr>
      </p:pic>
      <p:pic>
        <p:nvPicPr>
          <p:cNvPr id="56" name="59c3c5f047238">
            <a:hlinkClick r:id="" action="ppaction://media"/>
            <a:extLst>
              <a:ext uri="{FF2B5EF4-FFF2-40B4-BE49-F238E27FC236}">
                <a16:creationId xmlns:a16="http://schemas.microsoft.com/office/drawing/2014/main" id="{F685D65E-E50C-4B0C-B363-A7BB29B0C3C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67519" y="2795425"/>
            <a:ext cx="731045" cy="731045"/>
          </a:xfrm>
          <a:prstGeom prst="rect">
            <a:avLst/>
          </a:prstGeom>
        </p:spPr>
      </p:pic>
      <p:pic>
        <p:nvPicPr>
          <p:cNvPr id="57" name="AmthanhThua">
            <a:hlinkClick r:id="" action="ppaction://media"/>
            <a:extLst>
              <a:ext uri="{FF2B5EF4-FFF2-40B4-BE49-F238E27FC236}">
                <a16:creationId xmlns:a16="http://schemas.microsoft.com/office/drawing/2014/main" id="{1F12E9EA-CE25-4CC5-82DF-A0E412A63D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67519" y="5807529"/>
            <a:ext cx="731045" cy="731045"/>
          </a:xfrm>
          <a:prstGeom prst="rect">
            <a:avLst/>
          </a:prstGeom>
        </p:spPr>
      </p:pic>
      <p:pic>
        <p:nvPicPr>
          <p:cNvPr id="49" name="Picture 4">
            <a:hlinkClick r:id="rId11" action="ppaction://hlinksldjump"/>
            <a:extLst>
              <a:ext uri="{FF2B5EF4-FFF2-40B4-BE49-F238E27FC236}">
                <a16:creationId xmlns:a16="http://schemas.microsoft.com/office/drawing/2014/main" id="{E2503DB9-3BC3-4305-8741-5AB1C28783B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215" b="89879" l="8537" r="94309">
                        <a14:foregroundMark x1="8537" y1="38866" x2="13415" y2="59919"/>
                        <a14:foregroundMark x1="13415" y1="59919" x2="14228" y2="61134"/>
                        <a14:foregroundMark x1="44715" y1="32389" x2="62195" y2="45344"/>
                        <a14:foregroundMark x1="62195" y1="45344" x2="50813" y2="59514"/>
                        <a14:foregroundMark x1="44309" y1="31984" x2="45935" y2="57085"/>
                        <a14:foregroundMark x1="45935" y1="57085" x2="63008" y2="33198"/>
                        <a14:foregroundMark x1="63008" y1="33198" x2="43496" y2="55061"/>
                        <a14:foregroundMark x1="43496" y1="55061" x2="45122" y2="78947"/>
                        <a14:foregroundMark x1="45122" y1="78947" x2="55691" y2="58704"/>
                        <a14:foregroundMark x1="55691" y1="58704" x2="54472" y2="34008"/>
                        <a14:foregroundMark x1="54472" y1="34008" x2="48374" y2="55466"/>
                        <a14:foregroundMark x1="48374" y1="55466" x2="54878" y2="27935"/>
                        <a14:foregroundMark x1="54878" y1="27935" x2="41463" y2="50202"/>
                        <a14:foregroundMark x1="41463" y1="50202" x2="67073" y2="70040"/>
                        <a14:foregroundMark x1="67073" y1="70040" x2="62602" y2="46154"/>
                        <a14:foregroundMark x1="62602" y1="46154" x2="58943" y2="44939"/>
                        <a14:foregroundMark x1="36992" y1="7692" x2="61382" y2="6883"/>
                        <a14:foregroundMark x1="61382" y1="6883" x2="65041" y2="7287"/>
                        <a14:foregroundMark x1="46748" y1="2834" x2="52439" y2="2024"/>
                        <a14:foregroundMark x1="92276" y1="33603" x2="93089" y2="53846"/>
                        <a14:foregroundMark x1="93496" y1="55870" x2="93496" y2="55870"/>
                        <a14:foregroundMark x1="93496" y1="55870" x2="93496" y2="55870"/>
                        <a14:foregroundMark x1="41463" y1="88259" x2="61789" y2="86640"/>
                        <a14:foregroundMark x1="61789" y1="86640" x2="62195" y2="86235"/>
                        <a14:foregroundMark x1="94309" y1="59514" x2="94309" y2="48178"/>
                      </a14:backgroundRemoval>
                    </a14:imgEffect>
                  </a14:imgLayer>
                </a14:imgProps>
              </a:ext>
              <a:ext uri="{28A0092B-C50C-407E-A947-70E740481C1C}">
                <a14:useLocalDpi xmlns:a14="http://schemas.microsoft.com/office/drawing/2010/main" val="0"/>
              </a:ext>
            </a:extLst>
          </a:blip>
          <a:srcRect/>
          <a:stretch>
            <a:fillRect/>
          </a:stretch>
        </p:blipFill>
        <p:spPr bwMode="auto">
          <a:xfrm>
            <a:off x="11372371" y="11296"/>
            <a:ext cx="819629" cy="822961"/>
          </a:xfrm>
          <a:prstGeom prst="rect">
            <a:avLst/>
          </a:prstGeom>
          <a:noFill/>
          <a:extLst>
            <a:ext uri="{909E8E84-426E-40DD-AFC4-6F175D3DCCD1}">
              <a14:hiddenFill xmlns:a14="http://schemas.microsoft.com/office/drawing/2010/main">
                <a:solidFill>
                  <a:srgbClr val="FFFFFF"/>
                </a:solidFill>
              </a14:hiddenFill>
            </a:ext>
          </a:extLst>
        </p:spPr>
      </p:pic>
      <p:pic>
        <p:nvPicPr>
          <p:cNvPr id="58" name="AmthanhThua">
            <a:hlinkClick r:id="" action="ppaction://media"/>
            <a:extLst>
              <a:ext uri="{FF2B5EF4-FFF2-40B4-BE49-F238E27FC236}">
                <a16:creationId xmlns:a16="http://schemas.microsoft.com/office/drawing/2014/main" id="{6BA1E1B9-A7BF-419D-BF95-2DA1AC4077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3866" y="5147427"/>
            <a:ext cx="731045" cy="731045"/>
          </a:xfrm>
          <a:prstGeom prst="rect">
            <a:avLst/>
          </a:prstGeom>
        </p:spPr>
      </p:pic>
    </p:spTree>
    <p:extLst>
      <p:ext uri="{BB962C8B-B14F-4D97-AF65-F5344CB8AC3E}">
        <p14:creationId xmlns:p14="http://schemas.microsoft.com/office/powerpoint/2010/main" val="29176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4"/>
                </p:tgtEl>
              </p:cMediaNode>
            </p:audio>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 presetClass="mediacall" presetSubtype="0" fill="hold" nodeType="withEffect">
                                  <p:stCondLst>
                                    <p:cond delay="0"/>
                                  </p:stCondLst>
                                  <p:childTnLst>
                                    <p:cmd type="call" cmd="playFrom(0.0)">
                                      <p:cBhvr>
                                        <p:cTn id="33" dur="4995" fill="hold"/>
                                        <p:tgtEl>
                                          <p:spTgt spid="54"/>
                                        </p:tgtEl>
                                      </p:cBhvr>
                                    </p:cmd>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3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 presetClass="mediacall" presetSubtype="0" fill="hold" nodeType="withEffect">
                                  <p:stCondLst>
                                    <p:cond delay="0"/>
                                  </p:stCondLst>
                                  <p:childTnLst>
                                    <p:cmd type="call" cmd="playFrom(0.0)">
                                      <p:cBhvr>
                                        <p:cTn id="41" dur="4995" fill="hold"/>
                                        <p:tgtEl>
                                          <p:spTgt spid="58"/>
                                        </p:tgtEl>
                                      </p:cBhvr>
                                    </p:cmd>
                                  </p:childTnLst>
                                </p:cTn>
                              </p:par>
                            </p:childTnLst>
                          </p:cTn>
                        </p:par>
                      </p:childTnLst>
                    </p:cTn>
                  </p:par>
                </p:childTnLst>
              </p:cTn>
              <p:nextCondLst>
                <p:cond evt="onClick" delay="0">
                  <p:tgtEl>
                    <p:spTgt spid="37"/>
                  </p:tgtEl>
                </p:cond>
              </p:nextCondLst>
            </p:seq>
            <p:audio>
              <p:cMediaNode vol="80000">
                <p:cTn id="42" fill="hold" display="0">
                  <p:stCondLst>
                    <p:cond delay="indefinite"/>
                  </p:stCondLst>
                  <p:endCondLst>
                    <p:cond evt="onStopAudio" delay="0">
                      <p:tgtEl>
                        <p:sldTgt/>
                      </p:tgtEl>
                    </p:cond>
                  </p:endCondLst>
                </p:cTn>
                <p:tgtEl>
                  <p:spTgt spid="56"/>
                </p:tgtEl>
              </p:cMediaNode>
            </p:audio>
            <p:audio>
              <p:cMediaNode vol="80000">
                <p:cTn id="43" fill="hold" display="0">
                  <p:stCondLst>
                    <p:cond delay="indefinite"/>
                  </p:stCondLst>
                  <p:endCondLst>
                    <p:cond evt="onStopAudio" delay="0">
                      <p:tgtEl>
                        <p:sldTgt/>
                      </p:tgtEl>
                    </p:cond>
                  </p:endCondLst>
                </p:cTn>
                <p:tgtEl>
                  <p:spTgt spid="57"/>
                </p:tgtEl>
              </p:cMediaNode>
            </p:audio>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 presetClass="mediacall" presetSubtype="0" fill="hold" nodeType="withEffect">
                                  <p:stCondLst>
                                    <p:cond delay="0"/>
                                  </p:stCondLst>
                                  <p:childTnLst>
                                    <p:cmd type="call" cmd="playFrom(0.0)">
                                      <p:cBhvr>
                                        <p:cTn id="51" dur="4995" fill="hold"/>
                                        <p:tgtEl>
                                          <p:spTgt spid="57"/>
                                        </p:tgtEl>
                                      </p:cBhvr>
                                    </p:cmd>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par>
                                <p:cTn id="58" presetID="1" presetClass="mediacall" presetSubtype="0" fill="hold" nodeType="withEffect">
                                  <p:stCondLst>
                                    <p:cond delay="0"/>
                                  </p:stCondLst>
                                  <p:childTnLst>
                                    <p:cmd type="call" cmd="playFrom(0.0)">
                                      <p:cBhvr>
                                        <p:cTn id="59" dur="4576" fill="hold"/>
                                        <p:tgtEl>
                                          <p:spTgt spid="56"/>
                                        </p:tgtEl>
                                      </p:cBhvr>
                                    </p:cmd>
                                  </p:childTnLst>
                                </p:cTn>
                              </p:par>
                            </p:childTnLst>
                          </p:cTn>
                        </p:par>
                      </p:childTnLst>
                    </p:cTn>
                  </p:par>
                </p:childTnLst>
              </p:cTn>
              <p:nextCondLst>
                <p:cond evt="onClick" delay="0">
                  <p:tgtEl>
                    <p:spTgt spid="43"/>
                  </p:tgtEl>
                </p:cond>
              </p:nextCondLst>
            </p:seq>
            <p:audio>
              <p:cMediaNode vol="80000">
                <p:cTn id="60" fill="hold" display="0">
                  <p:stCondLst>
                    <p:cond delay="indefinite"/>
                  </p:stCondLst>
                  <p:endCondLst>
                    <p:cond evt="onStopAudio" delay="0">
                      <p:tgtEl>
                        <p:sldTgt/>
                      </p:tgtEl>
                    </p:cond>
                  </p:endCondLst>
                </p:cTn>
                <p:tgtEl>
                  <p:spTgt spid="58"/>
                </p:tgtEl>
              </p:cMediaNode>
            </p:audio>
          </p:childTnLst>
        </p:cTn>
      </p:par>
    </p:tnLst>
    <p:bldLst>
      <p:bldP spid="50" grpId="0" animBg="1"/>
      <p:bldP spid="51" grpId="0" animBg="1"/>
      <p:bldP spid="5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Đá Núi Thiên Nhiên Cục - Miễn Phí vector hình ảnh trên Pixabay">
            <a:extLst>
              <a:ext uri="{FF2B5EF4-FFF2-40B4-BE49-F238E27FC236}">
                <a16:creationId xmlns:a16="http://schemas.microsoft.com/office/drawing/2014/main" id="{27C3A020-1569-4C1D-A8AD-D7AF8B85D6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6087" y="5503403"/>
            <a:ext cx="1198214" cy="8212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a-level rise chart mobile">
            <a:extLst>
              <a:ext uri="{FF2B5EF4-FFF2-40B4-BE49-F238E27FC236}">
                <a16:creationId xmlns:a16="http://schemas.microsoft.com/office/drawing/2014/main" id="{F22CD2DA-35AE-4C69-9701-680C67374C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1193200"/>
            <a:ext cx="1228476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waterfall and rocks Royalty Free Vector Image">
            <a:extLst>
              <a:ext uri="{FF2B5EF4-FFF2-40B4-BE49-F238E27FC236}">
                <a16:creationId xmlns:a16="http://schemas.microsoft.com/office/drawing/2014/main" id="{89FE9091-72F9-4E23-83CE-9036C9ABF8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913" b="23865"/>
          <a:stretch/>
        </p:blipFill>
        <p:spPr bwMode="auto">
          <a:xfrm>
            <a:off x="0" y="0"/>
            <a:ext cx="12284765" cy="60435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12,106 BEST Cartoon Jungle Scene IMAGES, STOCK PHOTOS &amp;amp; VECTORS | Adobe  Stock">
            <a:extLst>
              <a:ext uri="{FF2B5EF4-FFF2-40B4-BE49-F238E27FC236}">
                <a16:creationId xmlns:a16="http://schemas.microsoft.com/office/drawing/2014/main" id="{241E1C3D-17C3-49C2-B79A-AF418A9B282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111" b="83056" l="533" r="25400">
                        <a14:foregroundMark x1="1421" y1="63611" x2="1776" y2="74722"/>
                        <a14:foregroundMark x1="888" y1="79722" x2="10124" y2="76389"/>
                        <a14:foregroundMark x1="10124" y1="76389" x2="10302" y2="76389"/>
                        <a14:foregroundMark x1="25577" y1="72778" x2="21137" y2="69722"/>
                        <a14:foregroundMark x1="20249" y1="67222" x2="19538" y2="65000"/>
                        <a14:foregroundMark x1="20071" y1="65278" x2="20071" y2="65278"/>
                        <a14:foregroundMark x1="20071" y1="65278" x2="20071" y2="65278"/>
                        <a14:foregroundMark x1="10302" y1="56111" x2="10302" y2="56111"/>
                        <a14:backgroundMark x1="4263" y1="60833" x2="3730" y2="57778"/>
                        <a14:backgroundMark x1="12433" y1="57222" x2="11901" y2="54444"/>
                        <a14:backgroundMark x1="14032" y1="64444" x2="15453" y2="64444"/>
                        <a14:backgroundMark x1="7638" y1="60000" x2="8526" y2="5611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55324" r="72057" b="13632"/>
          <a:stretch/>
        </p:blipFill>
        <p:spPr bwMode="auto">
          <a:xfrm>
            <a:off x="-14558" y="4453475"/>
            <a:ext cx="4476468" cy="3180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im hoạt hình rock, rock, góc, nghệ thuật png | PNGEgg">
            <a:extLst>
              <a:ext uri="{FF2B5EF4-FFF2-40B4-BE49-F238E27FC236}">
                <a16:creationId xmlns:a16="http://schemas.microsoft.com/office/drawing/2014/main" id="{FB3AB40F-270C-48A5-9D32-150F03C7779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383" b="97987" l="1111" r="97667">
                        <a14:foregroundMark x1="9000" y1="31991" x2="4556" y2="53915"/>
                        <a14:foregroundMark x1="4556" y1="53915" x2="7444" y2="63982"/>
                        <a14:foregroundMark x1="7444" y1="63982" x2="24667" y2="70022"/>
                        <a14:foregroundMark x1="21111" y1="35794" x2="25222" y2="27740"/>
                        <a14:foregroundMark x1="24333" y1="29306" x2="22667" y2="38255"/>
                        <a14:foregroundMark x1="42111" y1="89933" x2="49111" y2="89933"/>
                        <a14:foregroundMark x1="49111" y1="89933" x2="75333" y2="85682"/>
                        <a14:foregroundMark x1="75333" y1="85682" x2="90556" y2="75615"/>
                        <a14:foregroundMark x1="90556" y1="75615" x2="93889" y2="65324"/>
                        <a14:foregroundMark x1="93889" y1="65324" x2="88778" y2="50336"/>
                        <a14:foregroundMark x1="88778" y1="50336" x2="84222" y2="43624"/>
                        <a14:foregroundMark x1="84222" y1="43624" x2="59444" y2="39150"/>
                        <a14:foregroundMark x1="59444" y1="39150" x2="85667" y2="56376"/>
                        <a14:foregroundMark x1="85667" y1="56376" x2="63111" y2="75615"/>
                        <a14:foregroundMark x1="63111" y1="75615" x2="87778" y2="58166"/>
                        <a14:foregroundMark x1="87778" y1="58166" x2="74222" y2="71141"/>
                        <a14:foregroundMark x1="74222" y1="71141" x2="80778" y2="82550"/>
                        <a14:foregroundMark x1="80778" y1="82550" x2="97667" y2="83445"/>
                        <a14:foregroundMark x1="97444" y1="74720" x2="97667" y2="50112"/>
                        <a14:foregroundMark x1="50111" y1="98210" x2="59556" y2="95302"/>
                        <a14:foregroundMark x1="17222" y1="33333" x2="36000" y2="19911"/>
                        <a14:foregroundMark x1="36000" y1="19911" x2="44556" y2="19239"/>
                        <a14:foregroundMark x1="44556" y1="19239" x2="69667" y2="32662"/>
                        <a14:foregroundMark x1="69667" y1="32662" x2="28111" y2="18345"/>
                        <a14:foregroundMark x1="28111" y1="18345" x2="35333" y2="7830"/>
                        <a14:foregroundMark x1="35333" y1="7830" x2="41444" y2="8277"/>
                        <a14:foregroundMark x1="41444" y1="8277" x2="54333" y2="17450"/>
                        <a14:foregroundMark x1="55444" y1="7383" x2="85556" y2="23714"/>
                        <a14:foregroundMark x1="1778" y1="59732" x2="2000" y2="45638"/>
                        <a14:foregroundMark x1="2000" y1="45638" x2="6444" y2="38479"/>
                        <a14:foregroundMark x1="6444" y1="38479" x2="6444" y2="38255"/>
                        <a14:foregroundMark x1="3000" y1="42058" x2="1111" y2="53915"/>
                        <a14:foregroundMark x1="1111" y1="53915" x2="6333" y2="60403"/>
                        <a14:foregroundMark x1="6333" y1="60403" x2="8444" y2="61298"/>
                        <a14:foregroundMark x1="9778" y1="34899" x2="21667" y2="14318"/>
                        <a14:foregroundMark x1="21667" y1="14318" x2="27444" y2="11186"/>
                        <a14:foregroundMark x1="27444" y1="11186" x2="34222" y2="17673"/>
                        <a14:foregroundMark x1="34222" y1="17673" x2="35111" y2="44295"/>
                        <a14:foregroundMark x1="35111" y1="44295" x2="40556" y2="46309"/>
                        <a14:foregroundMark x1="40556" y1="46309" x2="46000" y2="32886"/>
                        <a14:foregroundMark x1="46000" y1="32886" x2="40444" y2="36689"/>
                        <a14:foregroundMark x1="40444" y1="36689" x2="26222" y2="57494"/>
                        <a14:foregroundMark x1="26222" y1="57494" x2="36889" y2="58389"/>
                        <a14:foregroundMark x1="36889" y1="58389" x2="52111" y2="38031"/>
                        <a14:foregroundMark x1="52111" y1="38031" x2="43556" y2="36018"/>
                        <a14:foregroundMark x1="43556" y1="36018" x2="35889" y2="49664"/>
                        <a14:foregroundMark x1="35889" y1="49664" x2="35111" y2="61969"/>
                        <a14:foregroundMark x1="35111" y1="61969" x2="52111" y2="78747"/>
                        <a14:foregroundMark x1="52111" y1="78747" x2="55889" y2="69799"/>
                        <a14:foregroundMark x1="55889" y1="69799" x2="48444" y2="50112"/>
                        <a14:foregroundMark x1="48444" y1="50112" x2="39111" y2="49441"/>
                        <a14:foregroundMark x1="39111" y1="49441" x2="44889" y2="55928"/>
                        <a14:foregroundMark x1="44889" y1="55928" x2="48444" y2="65548"/>
                        <a14:foregroundMark x1="48444" y1="65548" x2="55444" y2="28188"/>
                        <a14:foregroundMark x1="55444" y1="28188" x2="50222" y2="22595"/>
                        <a14:foregroundMark x1="50222" y1="22595" x2="20000" y2="49664"/>
                        <a14:foregroundMark x1="20000" y1="49664" x2="12556" y2="44743"/>
                        <a14:foregroundMark x1="12556" y1="44743" x2="15111" y2="56376"/>
                        <a14:foregroundMark x1="15111" y1="56376" x2="15222" y2="55928"/>
                        <a14:foregroundMark x1="10889" y1="41611" x2="11222" y2="47204"/>
                      </a14:backgroundRemoval>
                    </a14:imgEffect>
                  </a14:imgLayer>
                </a14:imgProps>
              </a:ext>
              <a:ext uri="{28A0092B-C50C-407E-A947-70E740481C1C}">
                <a14:useLocalDpi xmlns:a14="http://schemas.microsoft.com/office/drawing/2010/main" val="0"/>
              </a:ext>
            </a:extLst>
          </a:blip>
          <a:srcRect/>
          <a:stretch>
            <a:fillRect/>
          </a:stretch>
        </p:blipFill>
        <p:spPr bwMode="auto">
          <a:xfrm>
            <a:off x="4035411" y="6043522"/>
            <a:ext cx="926157" cy="459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á Tảng Cục Thiên - Miễn Phí vector hình ảnh trên Pixabay">
            <a:extLst>
              <a:ext uri="{FF2B5EF4-FFF2-40B4-BE49-F238E27FC236}">
                <a16:creationId xmlns:a16="http://schemas.microsoft.com/office/drawing/2014/main" id="{BC0A8E62-5B7C-445E-B54F-FFCA0AF6BD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16869" y="5869550"/>
            <a:ext cx="949461" cy="633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á Tảng đá Clip nghệ thuật - đá, đá png tải về - Miễn phí trong suốt Nhựa  png Tải về.">
            <a:extLst>
              <a:ext uri="{FF2B5EF4-FFF2-40B4-BE49-F238E27FC236}">
                <a16:creationId xmlns:a16="http://schemas.microsoft.com/office/drawing/2014/main" id="{3AA2AE05-480C-4735-BBF6-6483A46E521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500" b="92000" l="667" r="99778">
                        <a14:foregroundMark x1="23667" y1="28500" x2="16111" y2="33667"/>
                        <a14:foregroundMark x1="16111" y1="33667" x2="11889" y2="39833"/>
                        <a14:foregroundMark x1="11889" y1="39833" x2="9667" y2="53500"/>
                        <a14:foregroundMark x1="9667" y1="53500" x2="45111" y2="64333"/>
                        <a14:foregroundMark x1="45111" y1="64333" x2="76000" y2="65333"/>
                        <a14:foregroundMark x1="76000" y1="65333" x2="72444" y2="53500"/>
                        <a14:foregroundMark x1="72444" y1="53500" x2="63000" y2="48833"/>
                        <a14:foregroundMark x1="63000" y1="48833" x2="53556" y2="50833"/>
                        <a14:foregroundMark x1="53556" y1="50833" x2="46667" y2="56667"/>
                        <a14:foregroundMark x1="46667" y1="56667" x2="56111" y2="62500"/>
                        <a14:foregroundMark x1="56111" y1="62500" x2="68333" y2="58000"/>
                        <a14:foregroundMark x1="68333" y1="58000" x2="74333" y2="52500"/>
                        <a14:foregroundMark x1="74333" y1="52500" x2="75667" y2="49333"/>
                        <a14:foregroundMark x1="37000" y1="46833" x2="36889" y2="56833"/>
                        <a14:foregroundMark x1="36889" y1="56833" x2="42889" y2="73500"/>
                        <a14:foregroundMark x1="42889" y1="73500" x2="46667" y2="80000"/>
                        <a14:foregroundMark x1="46667" y1="80000" x2="56889" y2="91167"/>
                        <a14:foregroundMark x1="56889" y1="91167" x2="63556" y2="92000"/>
                        <a14:foregroundMark x1="63556" y1="92000" x2="70889" y2="90667"/>
                        <a14:foregroundMark x1="68444" y1="41167" x2="75556" y2="41000"/>
                        <a14:foregroundMark x1="75556" y1="41000" x2="88111" y2="44833"/>
                        <a14:foregroundMark x1="88111" y1="44833" x2="93222" y2="54167"/>
                        <a14:foregroundMark x1="93222" y1="54167" x2="93889" y2="63333"/>
                        <a14:foregroundMark x1="93889" y1="63333" x2="92111" y2="72000"/>
                        <a14:foregroundMark x1="92111" y1="72000" x2="84222" y2="74000"/>
                        <a14:foregroundMark x1="84222" y1="74000" x2="77667" y2="70833"/>
                        <a14:foregroundMark x1="77667" y1="70833" x2="71333" y2="60667"/>
                        <a14:foregroundMark x1="71333" y1="60667" x2="69556" y2="48333"/>
                        <a14:foregroundMark x1="69556" y1="48333" x2="80444" y2="40833"/>
                        <a14:foregroundMark x1="80444" y1="40833" x2="87111" y2="43000"/>
                        <a14:foregroundMark x1="87111" y1="43000" x2="91222" y2="49667"/>
                        <a14:foregroundMark x1="91222" y1="49667" x2="86889" y2="61667"/>
                        <a14:foregroundMark x1="86889" y1="61667" x2="74889" y2="60333"/>
                        <a14:foregroundMark x1="74889" y1="60333" x2="65444" y2="54833"/>
                        <a14:foregroundMark x1="65444" y1="54833" x2="62556" y2="43000"/>
                        <a14:foregroundMark x1="62556" y1="43000" x2="68000" y2="34667"/>
                        <a14:foregroundMark x1="68000" y1="34667" x2="76444" y2="31667"/>
                        <a14:foregroundMark x1="76444" y1="31667" x2="84333" y2="37000"/>
                        <a14:foregroundMark x1="84333" y1="37000" x2="89778" y2="46000"/>
                        <a14:foregroundMark x1="89778" y1="46000" x2="88889" y2="59500"/>
                        <a14:foregroundMark x1="88889" y1="59500" x2="81667" y2="62333"/>
                        <a14:foregroundMark x1="81667" y1="62333" x2="75000" y2="57833"/>
                        <a14:foregroundMark x1="75000" y1="57833" x2="71778" y2="49167"/>
                        <a14:foregroundMark x1="71778" y1="49167" x2="76333" y2="34333"/>
                        <a14:foregroundMark x1="76333" y1="34333" x2="84778" y2="30500"/>
                        <a14:foregroundMark x1="84778" y1="30500" x2="92333" y2="34833"/>
                        <a14:foregroundMark x1="92333" y1="34833" x2="97222" y2="46000"/>
                        <a14:foregroundMark x1="97222" y1="46000" x2="98222" y2="58500"/>
                        <a14:foregroundMark x1="98222" y1="58500" x2="95778" y2="66833"/>
                        <a14:foregroundMark x1="95778" y1="66833" x2="95111" y2="67167"/>
                        <a14:foregroundMark x1="99778" y1="55333" x2="99333" y2="52333"/>
                        <a14:foregroundMark x1="667" y1="48000" x2="6000" y2="54000"/>
                        <a14:foregroundMark x1="6000" y1="54000" x2="11889" y2="54667"/>
                        <a14:foregroundMark x1="11889" y1="54667" x2="13000" y2="54000"/>
                        <a14:foregroundMark x1="27111" y1="13167" x2="57889" y2="7333"/>
                        <a14:foregroundMark x1="57889" y1="7333" x2="70333" y2="9167"/>
                        <a14:foregroundMark x1="70333" y1="9167" x2="74000" y2="7667"/>
                        <a14:foregroundMark x1="64556" y1="2500" x2="50667" y2="5000"/>
                        <a14:foregroundMark x1="667" y1="51000" x2="3111" y2="48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605" y="5949000"/>
            <a:ext cx="898037" cy="59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12,106 BEST Cartoon Jungle Scene IMAGES, STOCK PHOTOS &amp;amp; VECTORS | Adobe  Stock">
            <a:extLst>
              <a:ext uri="{FF2B5EF4-FFF2-40B4-BE49-F238E27FC236}">
                <a16:creationId xmlns:a16="http://schemas.microsoft.com/office/drawing/2014/main" id="{A6E5CCA5-9CF3-4D4E-9240-4BE544B5CFA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111" b="83056" l="533" r="25400">
                        <a14:foregroundMark x1="1421" y1="63611" x2="1776" y2="74722"/>
                        <a14:foregroundMark x1="888" y1="79722" x2="10124" y2="76389"/>
                        <a14:foregroundMark x1="10124" y1="76389" x2="10302" y2="76389"/>
                        <a14:foregroundMark x1="25577" y1="72778" x2="21137" y2="69722"/>
                        <a14:foregroundMark x1="20249" y1="67222" x2="19538" y2="65000"/>
                        <a14:foregroundMark x1="20071" y1="65278" x2="20071" y2="65278"/>
                        <a14:foregroundMark x1="20071" y1="65278" x2="20071" y2="65278"/>
                        <a14:foregroundMark x1="10302" y1="56111" x2="10302" y2="56111"/>
                        <a14:backgroundMark x1="4263" y1="60833" x2="3730" y2="57778"/>
                        <a14:backgroundMark x1="12433" y1="57222" x2="11901" y2="54444"/>
                        <a14:backgroundMark x1="14032" y1="64444" x2="15453" y2="64444"/>
                        <a14:backgroundMark x1="7638" y1="60000" x2="8526" y2="5611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55324" r="72057" b="13632"/>
          <a:stretch/>
        </p:blipFill>
        <p:spPr bwMode="auto">
          <a:xfrm flipH="1">
            <a:off x="7836263" y="4453475"/>
            <a:ext cx="4476468" cy="318009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him hoạt hình, cỏ, Cỏ nhân tạo, bó cỏ png | PNGEgg">
            <a:extLst>
              <a:ext uri="{FF2B5EF4-FFF2-40B4-BE49-F238E27FC236}">
                <a16:creationId xmlns:a16="http://schemas.microsoft.com/office/drawing/2014/main" id="{7597B5DF-366B-4A24-8917-0645AF0FC3BB}"/>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backgroundMark x1="39444" y1="83297" x2="45444" y2="82430"/>
                        <a14:backgroundMark x1="45444" y1="82430" x2="63556" y2="85683"/>
                        <a14:backgroundMark x1="51667" y1="43167" x2="51222" y2="40998"/>
                        <a14:backgroundMark x1="61556" y1="42733" x2="61889" y2="40781"/>
                        <a14:backgroundMark x1="65667" y1="49675" x2="66667" y2="45336"/>
                      </a14:backgroundRemoval>
                    </a14:imgEffect>
                  </a14:imgLayer>
                </a14:imgProps>
              </a:ext>
              <a:ext uri="{28A0092B-C50C-407E-A947-70E740481C1C}">
                <a14:useLocalDpi xmlns:a14="http://schemas.microsoft.com/office/drawing/2010/main" val="0"/>
              </a:ext>
            </a:extLst>
          </a:blip>
          <a:srcRect/>
          <a:stretch>
            <a:fillRect/>
          </a:stretch>
        </p:blipFill>
        <p:spPr bwMode="auto">
          <a:xfrm>
            <a:off x="9044971" y="4022226"/>
            <a:ext cx="3504945" cy="179531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43 Vector graph ideas in 2021">
            <a:extLst>
              <a:ext uri="{FF2B5EF4-FFF2-40B4-BE49-F238E27FC236}">
                <a16:creationId xmlns:a16="http://schemas.microsoft.com/office/drawing/2014/main" id="{FAE9197D-D714-4D9A-8430-D0C6381C0783}"/>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743" y="5503403"/>
            <a:ext cx="2186554" cy="21865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17" action="ppaction://hlinksldjump"/>
            <a:extLst>
              <a:ext uri="{FF2B5EF4-FFF2-40B4-BE49-F238E27FC236}">
                <a16:creationId xmlns:a16="http://schemas.microsoft.com/office/drawing/2014/main" id="{E17C9EB2-28D2-4045-8EDE-4A676455DF74}"/>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126085" y="2729880"/>
            <a:ext cx="1763650" cy="2705574"/>
          </a:xfrm>
          <a:prstGeom prst="rect">
            <a:avLst/>
          </a:prstGeom>
        </p:spPr>
      </p:pic>
      <p:pic>
        <p:nvPicPr>
          <p:cNvPr id="15" name="Picture 14">
            <a:hlinkClick r:id="rId20" action="ppaction://hlinksldjump"/>
            <a:extLst>
              <a:ext uri="{FF2B5EF4-FFF2-40B4-BE49-F238E27FC236}">
                <a16:creationId xmlns:a16="http://schemas.microsoft.com/office/drawing/2014/main" id="{BD3915AE-84AB-4C3F-8414-B558F15F1736}"/>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891280" y="3532287"/>
            <a:ext cx="1952787" cy="2449540"/>
          </a:xfrm>
          <a:prstGeom prst="rect">
            <a:avLst/>
          </a:prstGeom>
        </p:spPr>
      </p:pic>
      <p:pic>
        <p:nvPicPr>
          <p:cNvPr id="9" name="Picture 8">
            <a:hlinkClick r:id="rId23" action="ppaction://hlinksldjump"/>
            <a:extLst>
              <a:ext uri="{FF2B5EF4-FFF2-40B4-BE49-F238E27FC236}">
                <a16:creationId xmlns:a16="http://schemas.microsoft.com/office/drawing/2014/main" id="{20118F01-7771-4AED-A546-C282B9C2DF6A}"/>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552690" y="3854587"/>
            <a:ext cx="2136419" cy="2854155"/>
          </a:xfrm>
          <a:prstGeom prst="rect">
            <a:avLst/>
          </a:prstGeom>
        </p:spPr>
      </p:pic>
      <p:grpSp>
        <p:nvGrpSpPr>
          <p:cNvPr id="18" name="Group 17">
            <a:extLst>
              <a:ext uri="{FF2B5EF4-FFF2-40B4-BE49-F238E27FC236}">
                <a16:creationId xmlns:a16="http://schemas.microsoft.com/office/drawing/2014/main" id="{A2397E11-595E-4E3F-AC94-2E9E7D4D215F}"/>
              </a:ext>
            </a:extLst>
          </p:cNvPr>
          <p:cNvGrpSpPr/>
          <p:nvPr/>
        </p:nvGrpSpPr>
        <p:grpSpPr>
          <a:xfrm>
            <a:off x="202469" y="-9605"/>
            <a:ext cx="6105521" cy="2449541"/>
            <a:chOff x="202469" y="745"/>
            <a:chExt cx="6105521" cy="2759113"/>
          </a:xfrm>
        </p:grpSpPr>
        <p:pic>
          <p:nvPicPr>
            <p:cNvPr id="1054" name="Picture 30" descr="Hình ảnh Phim Hoạt Hình Hộp Thoại Dễ Thương Vụ Nổ Bong Bóng Mây Khung Thoại  Có Thể Dùng để Sử Dụng Thương Mại, Hộp Thoại, Bong Bóng, Khung miễn phí tải">
              <a:extLst>
                <a:ext uri="{FF2B5EF4-FFF2-40B4-BE49-F238E27FC236}">
                  <a16:creationId xmlns:a16="http://schemas.microsoft.com/office/drawing/2014/main" id="{E36FD642-517D-4C1F-801C-F76491426E56}"/>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10000" b="90000" l="8438" r="91250">
                          <a14:foregroundMark x1="25000" y1="32969" x2="30781" y2="35938"/>
                          <a14:foregroundMark x1="8438" y1="55781" x2="12031" y2="54688"/>
                          <a14:foregroundMark x1="91250" y1="52188" x2="90469" y2="50000"/>
                          <a14:foregroundMark x1="66719" y1="28281" x2="71719" y2="25938"/>
                          <a14:foregroundMark x1="73281" y1="30000" x2="75938" y2="29531"/>
                          <a14:foregroundMark x1="67500" y1="32500" x2="59219" y2="29531"/>
                          <a14:foregroundMark x1="59219" y1="29531" x2="54531" y2="30312"/>
                          <a14:foregroundMark x1="52188" y1="30312" x2="45469" y2="26094"/>
                          <a14:foregroundMark x1="45469" y1="26094" x2="37500" y2="26094"/>
                          <a14:foregroundMark x1="37500" y1="26094" x2="30938" y2="30938"/>
                          <a14:foregroundMark x1="30938" y1="30938" x2="30938" y2="30938"/>
                          <a14:foregroundMark x1="23281" y1="32813" x2="27656" y2="39375"/>
                          <a14:foregroundMark x1="27656" y1="39375" x2="30938" y2="38750"/>
                          <a14:foregroundMark x1="22031" y1="37500" x2="15313" y2="42656"/>
                          <a14:foregroundMark x1="15313" y1="42656" x2="15313" y2="46719"/>
                          <a14:foregroundMark x1="8438" y1="57188" x2="11938" y2="63750"/>
                          <a14:foregroundMark x1="24766" y1="66563" x2="26719" y2="66563"/>
                          <a14:foregroundMark x1="23750" y1="73438" x2="29063" y2="70313"/>
                          <a14:foregroundMark x1="80781" y1="62187" x2="84063" y2="57969"/>
                          <a14:foregroundMark x1="81719" y1="59062" x2="85469" y2="59062"/>
                          <a14:foregroundMark x1="84531" y1="60469" x2="76719" y2="61250"/>
                          <a14:foregroundMark x1="79531" y1="65469" x2="84219" y2="58750"/>
                          <a14:foregroundMark x1="84219" y1="58750" x2="84219" y2="58750"/>
                          <a14:foregroundMark x1="46719" y1="72031" x2="55781" y2="72031"/>
                          <a14:foregroundMark x1="55781" y1="72031" x2="72969" y2="68125"/>
                          <a14:foregroundMark x1="78020" y1="65118" x2="79531" y2="64219"/>
                          <a14:foregroundMark x1="76118" y1="66250" x2="77615" y2="65359"/>
                          <a14:foregroundMark x1="72969" y1="68125" x2="76118" y2="66250"/>
                          <a14:foregroundMark x1="56563" y1="72188" x2="73281" y2="68750"/>
                          <a14:foregroundMark x1="77236" y1="66719" x2="78513" y2="66064"/>
                          <a14:foregroundMark x1="73281" y1="68750" x2="77236" y2="66719"/>
                          <a14:foregroundMark x1="60938" y1="72500" x2="65847" y2="71911"/>
                          <a14:foregroundMark x1="71719" y1="34063" x2="78109" y2="33607"/>
                          <a14:foregroundMark x1="82078" y1="35128" x2="86719" y2="40000"/>
                          <a14:foregroundMark x1="86719" y1="40000" x2="85000" y2="45781"/>
                          <a14:foregroundMark x1="90781" y1="55781" x2="90781" y2="55781"/>
                          <a14:foregroundMark x1="85938" y1="46563" x2="85938" y2="46563"/>
                          <a14:foregroundMark x1="15937" y1="64688" x2="15937" y2="64688"/>
                          <a14:foregroundMark x1="12969" y1="63281" x2="12969" y2="63281"/>
                          <a14:foregroundMark x1="12969" y1="63281" x2="12969" y2="63281"/>
                          <a14:foregroundMark x1="12969" y1="63281" x2="12969" y2="63281"/>
                          <a14:foregroundMark x1="14688" y1="64063" x2="23281" y2="65313"/>
                          <a14:foregroundMark x1="14219" y1="64531" x2="12969" y2="63281"/>
                          <a14:foregroundMark x1="24688" y1="72500" x2="28281" y2="69531"/>
                          <a14:foregroundMark x1="9063" y1="52812" x2="15469" y2="47969"/>
                          <a14:backgroundMark x1="22085" y1="67019" x2="24063" y2="67500"/>
                          <a14:backgroundMark x1="12500" y1="64688" x2="13688" y2="64977"/>
                          <a14:backgroundMark x1="11719" y1="63750" x2="11719" y2="63750"/>
                          <a14:backgroundMark x1="11719" y1="63750" x2="13269" y2="63989"/>
                          <a14:backgroundMark x1="65313" y1="72813" x2="70781" y2="72188"/>
                          <a14:backgroundMark x1="78750" y1="32813" x2="82813" y2="34219"/>
                          <a14:backgroundMark x1="78438" y1="66719" x2="78438" y2="66719"/>
                          <a14:backgroundMark x1="78438" y1="66719" x2="78438" y2="66719"/>
                          <a14:backgroundMark x1="79063" y1="65938" x2="78750" y2="66250"/>
                          <a14:backgroundMark x1="78750" y1="66250" x2="78750" y2="66250"/>
                        </a14:backgroundRemoval>
                      </a14:imgEffect>
                    </a14:imgLayer>
                  </a14:imgProps>
                </a:ext>
                <a:ext uri="{28A0092B-C50C-407E-A947-70E740481C1C}">
                  <a14:useLocalDpi xmlns:a14="http://schemas.microsoft.com/office/drawing/2010/main" val="0"/>
                </a:ext>
              </a:extLst>
            </a:blip>
            <a:srcRect t="20951" b="19866"/>
            <a:stretch/>
          </p:blipFill>
          <p:spPr bwMode="auto">
            <a:xfrm>
              <a:off x="202469" y="745"/>
              <a:ext cx="6105521" cy="27591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A74767A-ADDD-42DC-ABDF-A608509CDB48}"/>
                </a:ext>
              </a:extLst>
            </p:cNvPr>
            <p:cNvSpPr txBox="1"/>
            <p:nvPr/>
          </p:nvSpPr>
          <p:spPr>
            <a:xfrm>
              <a:off x="810745" y="738283"/>
              <a:ext cx="4806124" cy="1213356"/>
            </a:xfrm>
            <a:prstGeom prst="rect">
              <a:avLst/>
            </a:prstGeom>
            <a:noFill/>
          </p:spPr>
          <p:txBody>
            <a:bodyPr wrap="none" rtlCol="0">
              <a:spAutoFit/>
            </a:bodyPr>
            <a:lstStyle/>
            <a:p>
              <a:pPr algn="ctr"/>
              <a:r>
                <a:rPr lang="vi-VN" sz="3200" dirty="0">
                  <a:latin typeface="Pattaya" panose="00000500000000000000" pitchFamily="2" charset="-34"/>
                  <a:cs typeface="Pattaya" panose="00000500000000000000" pitchFamily="2" charset="-34"/>
                </a:rPr>
                <a:t>Hãy giúp chúng tớ</a:t>
              </a:r>
            </a:p>
            <a:p>
              <a:pPr algn="ctr"/>
              <a:r>
                <a:rPr lang="vi-VN" sz="3200" dirty="0">
                  <a:latin typeface="Pattaya" panose="00000500000000000000" pitchFamily="2" charset="-34"/>
                  <a:cs typeface="Pattaya" panose="00000500000000000000" pitchFamily="2" charset="-34"/>
                </a:rPr>
                <a:t> vượt qua dòng thác này nhé!</a:t>
              </a:r>
              <a:endParaRPr lang="en-US" sz="3200" dirty="0">
                <a:latin typeface="Pattaya" panose="00000500000000000000" pitchFamily="2" charset="-34"/>
                <a:cs typeface="Pattaya" panose="00000500000000000000" pitchFamily="2" charset="-34"/>
              </a:endParaRPr>
            </a:p>
          </p:txBody>
        </p:sp>
      </p:grpSp>
      <p:grpSp>
        <p:nvGrpSpPr>
          <p:cNvPr id="34" name="Group 33">
            <a:extLst>
              <a:ext uri="{FF2B5EF4-FFF2-40B4-BE49-F238E27FC236}">
                <a16:creationId xmlns:a16="http://schemas.microsoft.com/office/drawing/2014/main" id="{BEDAB787-7691-4BC4-A466-B80B0A5978D7}"/>
              </a:ext>
            </a:extLst>
          </p:cNvPr>
          <p:cNvGrpSpPr/>
          <p:nvPr/>
        </p:nvGrpSpPr>
        <p:grpSpPr>
          <a:xfrm>
            <a:off x="6083879" y="127228"/>
            <a:ext cx="6297935" cy="3727359"/>
            <a:chOff x="202517" y="-91503"/>
            <a:chExt cx="6297935" cy="3727359"/>
          </a:xfrm>
        </p:grpSpPr>
        <p:pic>
          <p:nvPicPr>
            <p:cNvPr id="35" name="Picture 30" descr="Hình ảnh Phim Hoạt Hình Hộp Thoại Dễ Thương Vụ Nổ Bong Bóng Mây Khung Thoại  Có Thể Dùng để Sử Dụng Thương Mại, Hộp Thoại, Bong Bóng, Khung miễn phí tải">
              <a:extLst>
                <a:ext uri="{FF2B5EF4-FFF2-40B4-BE49-F238E27FC236}">
                  <a16:creationId xmlns:a16="http://schemas.microsoft.com/office/drawing/2014/main" id="{A975374B-66C4-47EB-854D-C867BFB67EAD}"/>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10000" b="90000" l="8438" r="91250">
                          <a14:foregroundMark x1="25000" y1="32969" x2="30781" y2="35938"/>
                          <a14:foregroundMark x1="8438" y1="55781" x2="12031" y2="54688"/>
                          <a14:foregroundMark x1="91250" y1="52188" x2="90469" y2="50000"/>
                          <a14:foregroundMark x1="66719" y1="28281" x2="71719" y2="25938"/>
                          <a14:foregroundMark x1="73281" y1="30000" x2="75938" y2="29531"/>
                          <a14:foregroundMark x1="67500" y1="32500" x2="59219" y2="29531"/>
                          <a14:foregroundMark x1="59219" y1="29531" x2="54531" y2="30312"/>
                          <a14:foregroundMark x1="52188" y1="30312" x2="45469" y2="26094"/>
                          <a14:foregroundMark x1="45469" y1="26094" x2="37500" y2="26094"/>
                          <a14:foregroundMark x1="37500" y1="26094" x2="30938" y2="30938"/>
                          <a14:foregroundMark x1="30938" y1="30938" x2="30938" y2="30938"/>
                          <a14:foregroundMark x1="23281" y1="32813" x2="27656" y2="39375"/>
                          <a14:foregroundMark x1="27656" y1="39375" x2="30938" y2="38750"/>
                          <a14:foregroundMark x1="22031" y1="37500" x2="15313" y2="42656"/>
                          <a14:foregroundMark x1="15313" y1="42656" x2="15313" y2="46719"/>
                          <a14:foregroundMark x1="8438" y1="57188" x2="11938" y2="63750"/>
                          <a14:foregroundMark x1="24766" y1="66563" x2="26719" y2="66563"/>
                          <a14:foregroundMark x1="23750" y1="73438" x2="29063" y2="70313"/>
                          <a14:foregroundMark x1="80781" y1="62187" x2="84063" y2="57969"/>
                          <a14:foregroundMark x1="81719" y1="59062" x2="85469" y2="59062"/>
                          <a14:foregroundMark x1="84531" y1="60469" x2="76719" y2="61250"/>
                          <a14:foregroundMark x1="79531" y1="65469" x2="84219" y2="58750"/>
                          <a14:foregroundMark x1="84219" y1="58750" x2="84219" y2="58750"/>
                          <a14:foregroundMark x1="46719" y1="72031" x2="55781" y2="72031"/>
                          <a14:foregroundMark x1="55781" y1="72031" x2="72969" y2="68125"/>
                          <a14:foregroundMark x1="78020" y1="65118" x2="79531" y2="64219"/>
                          <a14:foregroundMark x1="76118" y1="66250" x2="77615" y2="65359"/>
                          <a14:foregroundMark x1="72969" y1="68125" x2="76118" y2="66250"/>
                          <a14:foregroundMark x1="56563" y1="72188" x2="73281" y2="68750"/>
                          <a14:foregroundMark x1="77236" y1="66719" x2="78513" y2="66064"/>
                          <a14:foregroundMark x1="73281" y1="68750" x2="77236" y2="66719"/>
                          <a14:foregroundMark x1="60938" y1="72500" x2="65847" y2="71911"/>
                          <a14:foregroundMark x1="71719" y1="34063" x2="78109" y2="33607"/>
                          <a14:foregroundMark x1="82078" y1="35128" x2="86719" y2="40000"/>
                          <a14:foregroundMark x1="86719" y1="40000" x2="85000" y2="45781"/>
                          <a14:foregroundMark x1="90781" y1="55781" x2="90781" y2="55781"/>
                          <a14:foregroundMark x1="85938" y1="46563" x2="85938" y2="46563"/>
                          <a14:foregroundMark x1="15937" y1="64688" x2="15937" y2="64688"/>
                          <a14:foregroundMark x1="12969" y1="63281" x2="12969" y2="63281"/>
                          <a14:foregroundMark x1="12969" y1="63281" x2="12969" y2="63281"/>
                          <a14:foregroundMark x1="12969" y1="63281" x2="12969" y2="63281"/>
                          <a14:foregroundMark x1="14688" y1="64063" x2="23281" y2="65313"/>
                          <a14:foregroundMark x1="14219" y1="64531" x2="12969" y2="63281"/>
                          <a14:foregroundMark x1="24688" y1="72500" x2="28281" y2="69531"/>
                          <a14:foregroundMark x1="9063" y1="52812" x2="15469" y2="47969"/>
                          <a14:backgroundMark x1="22085" y1="67019" x2="24063" y2="67500"/>
                          <a14:backgroundMark x1="12500" y1="64688" x2="13688" y2="64977"/>
                          <a14:backgroundMark x1="11719" y1="63750" x2="11719" y2="63750"/>
                          <a14:backgroundMark x1="11719" y1="63750" x2="13269" y2="63989"/>
                          <a14:backgroundMark x1="65313" y1="72813" x2="70781" y2="72188"/>
                          <a14:backgroundMark x1="78750" y1="32813" x2="82813" y2="34219"/>
                          <a14:backgroundMark x1="78438" y1="66719" x2="78438" y2="66719"/>
                          <a14:backgroundMark x1="78438" y1="66719" x2="78438" y2="66719"/>
                          <a14:backgroundMark x1="79063" y1="65938" x2="78750" y2="66250"/>
                          <a14:backgroundMark x1="78750" y1="66250" x2="78750" y2="66250"/>
                        </a14:backgroundRemoval>
                      </a14:imgEffect>
                    </a14:imgLayer>
                  </a14:imgProps>
                </a:ext>
                <a:ext uri="{28A0092B-C50C-407E-A947-70E740481C1C}">
                  <a14:useLocalDpi xmlns:a14="http://schemas.microsoft.com/office/drawing/2010/main" val="0"/>
                </a:ext>
              </a:extLst>
            </a:blip>
            <a:srcRect t="20951" b="19866"/>
            <a:stretch/>
          </p:blipFill>
          <p:spPr bwMode="auto">
            <a:xfrm flipH="1">
              <a:off x="202517" y="-91503"/>
              <a:ext cx="6297935" cy="372735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EF73B41-8D48-4A2F-9BBE-319361111E50}"/>
                </a:ext>
              </a:extLst>
            </p:cNvPr>
            <p:cNvSpPr txBox="1"/>
            <p:nvPr/>
          </p:nvSpPr>
          <p:spPr>
            <a:xfrm>
              <a:off x="893638" y="903168"/>
              <a:ext cx="4784482" cy="1815882"/>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a:t>
              </a:r>
            </a:p>
            <a:p>
              <a:pPr algn="ctr"/>
              <a:r>
                <a:rPr lang="vi-VN" sz="2800" dirty="0">
                  <a:latin typeface="Pattaya" panose="00000500000000000000" pitchFamily="2" charset="-34"/>
                  <a:cs typeface="Pattaya" panose="00000500000000000000" pitchFamily="2" charset="-34"/>
                </a:rPr>
                <a:t>Hãy cùng chúng tớ khám phá </a:t>
              </a:r>
            </a:p>
            <a:p>
              <a:pPr algn="ctr"/>
              <a:r>
                <a:rPr lang="vi-VN" sz="2800" dirty="0">
                  <a:latin typeface="Pattaya" panose="00000500000000000000" pitchFamily="2" charset="-34"/>
                  <a:cs typeface="Pattaya" panose="00000500000000000000" pitchFamily="2" charset="-34"/>
                </a:rPr>
                <a:t>về cảnh đẹp và con người nơi đây nhé!</a:t>
              </a:r>
              <a:endParaRPr lang="en-US" sz="2800" dirty="0">
                <a:latin typeface="Pattaya" panose="00000500000000000000" pitchFamily="2" charset="-34"/>
                <a:cs typeface="Pattaya" panose="00000500000000000000" pitchFamily="2" charset="-34"/>
              </a:endParaRPr>
            </a:p>
          </p:txBody>
        </p:sp>
      </p:grpSp>
      <p:pic>
        <p:nvPicPr>
          <p:cNvPr id="2" name="Picture 2" descr="Game Button Game Switch Stereo Effect, Game, Button, Switch PNG Transparent  Clipart Image and PSD File for Free Download | Button game, Game logo,  Buttons">
            <a:hlinkClick r:id="rId28" action="ppaction://hlinksldjump"/>
            <a:extLst>
              <a:ext uri="{FF2B5EF4-FFF2-40B4-BE49-F238E27FC236}">
                <a16:creationId xmlns:a16="http://schemas.microsoft.com/office/drawing/2014/main" id="{814A4320-8D5B-4254-8DC5-1C3CF6A35119}"/>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10000" b="90000" l="10000" r="90000">
                        <a14:foregroundMark x1="44688" y1="24219" x2="44688" y2="24219"/>
                        <a14:foregroundMark x1="45938" y1="36250" x2="47188" y2="45625"/>
                        <a14:foregroundMark x1="47188" y1="45625" x2="55313" y2="47344"/>
                        <a14:foregroundMark x1="55313" y1="47344" x2="57500" y2="39688"/>
                        <a14:foregroundMark x1="57500" y1="39688" x2="55781" y2="33750"/>
                        <a14:foregroundMark x1="45313" y1="49688" x2="53594" y2="49375"/>
                        <a14:foregroundMark x1="53594" y1="49375" x2="41719" y2="57813"/>
                        <a14:foregroundMark x1="41719" y1="57813" x2="34219" y2="59531"/>
                        <a14:foregroundMark x1="42813" y1="24688" x2="47500" y2="24531"/>
                      </a14:backgroundRemoval>
                    </a14:imgEffect>
                  </a14:imgLayer>
                </a14:imgProps>
              </a:ext>
              <a:ext uri="{28A0092B-C50C-407E-A947-70E740481C1C}">
                <a14:useLocalDpi xmlns:a14="http://schemas.microsoft.com/office/drawing/2010/main" val="0"/>
              </a:ext>
            </a:extLst>
          </a:blip>
          <a:srcRect/>
          <a:stretch>
            <a:fillRect/>
          </a:stretch>
        </p:blipFill>
        <p:spPr bwMode="auto">
          <a:xfrm>
            <a:off x="10841869" y="-287861"/>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0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2.70833E-6 -0.06065 L 0.0612 -0.05579 C 0.07396 -0.05463 0.0931 -0.05394 0.11328 -0.05394 C 0.13594 -0.05394 0.15443 -0.05463 0.16719 -0.05579 L 0.22852 -0.06065 " pathEditMode="relative" rAng="0" ptsTypes="AAAAA">
                                      <p:cBhvr>
                                        <p:cTn id="15" dur="2000" fill="hold"/>
                                        <p:tgtEl>
                                          <p:spTgt spid="9"/>
                                        </p:tgtEl>
                                        <p:attrNameLst>
                                          <p:attrName>ppt_x</p:attrName>
                                          <p:attrName>ppt_y</p:attrName>
                                        </p:attrNameLst>
                                      </p:cBhvr>
                                      <p:rCtr x="11419" y="324"/>
                                    </p:animMotion>
                                  </p:childTnLst>
                                </p:cTn>
                              </p:par>
                              <p:par>
                                <p:cTn id="16" presetID="44" presetClass="path" presetSubtype="0" accel="50000" decel="50000" fill="hold" nodeType="withEffect">
                                  <p:stCondLst>
                                    <p:cond delay="2000"/>
                                  </p:stCondLst>
                                  <p:childTnLst>
                                    <p:animMotion origin="layout" path="M 0.22852 -0.06065 L 0.26081 -0.08218 C 0.26758 -0.08727 0.27774 -0.08935 0.28828 -0.08935 C 0.30078 -0.08935 0.31055 -0.08727 0.31719 -0.08218 L 0.35013 -0.06065 " pathEditMode="relative" rAng="0" ptsTypes="AAAAA">
                                      <p:cBhvr>
                                        <p:cTn id="17" dur="2000" fill="hold"/>
                                        <p:tgtEl>
                                          <p:spTgt spid="9"/>
                                        </p:tgtEl>
                                        <p:attrNameLst>
                                          <p:attrName>ppt_x</p:attrName>
                                          <p:attrName>ppt_y</p:attrName>
                                        </p:attrNameLst>
                                      </p:cBhvr>
                                      <p:rCtr x="6081" y="-1435"/>
                                    </p:animMotion>
                                  </p:childTnLst>
                                </p:cTn>
                              </p:par>
                              <p:par>
                                <p:cTn id="18" presetID="44" presetClass="path" presetSubtype="0" accel="50000" decel="50000" fill="hold" nodeType="withEffect">
                                  <p:stCondLst>
                                    <p:cond delay="4000"/>
                                  </p:stCondLst>
                                  <p:childTnLst>
                                    <p:animMotion origin="layout" path="M 0.35013 -0.06065 L 0.39037 -0.07477 C 0.39883 -0.07801 0.41146 -0.07986 0.42461 -0.07986 C 0.43985 -0.07986 0.45183 -0.07801 0.46016 -0.07477 L 0.50039 -0.06065 " pathEditMode="relative" rAng="0" ptsTypes="AAAAA">
                                      <p:cBhvr>
                                        <p:cTn id="19" dur="2000" fill="hold"/>
                                        <p:tgtEl>
                                          <p:spTgt spid="9"/>
                                        </p:tgtEl>
                                        <p:attrNameLst>
                                          <p:attrName>ppt_x</p:attrName>
                                          <p:attrName>ppt_y</p:attrName>
                                        </p:attrNameLst>
                                      </p:cBhvr>
                                      <p:rCtr x="7513" y="-972"/>
                                    </p:animMotion>
                                  </p:childTnLst>
                                </p:cTn>
                              </p:par>
                              <p:par>
                                <p:cTn id="20" presetID="63" presetClass="path" presetSubtype="0" accel="50000" decel="50000" fill="hold" nodeType="withEffect">
                                  <p:stCondLst>
                                    <p:cond delay="6000"/>
                                  </p:stCondLst>
                                  <p:childTnLst>
                                    <p:animMotion origin="layout" path="M 0.50039 -0.06065 L 0.7194 0.00995 " pathEditMode="relative" rAng="0" ptsTypes="AA">
                                      <p:cBhvr>
                                        <p:cTn id="21" dur="2000" fill="hold"/>
                                        <p:tgtEl>
                                          <p:spTgt spid="9"/>
                                        </p:tgtEl>
                                        <p:attrNameLst>
                                          <p:attrName>ppt_x</p:attrName>
                                          <p:attrName>ppt_y</p:attrName>
                                        </p:attrNameLst>
                                      </p:cBhvr>
                                      <p:rCtr x="10951" y="3519"/>
                                    </p:animMotion>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0.00144 0.03287 L 0.03672 -0.03194 C 0.04414 -0.04653 0.05521 -0.05417 0.0668 -0.05417 C 0.08008 -0.05417 0.09063 -0.04653 0.09805 -0.03194 L 0.13347 0.03287 " pathEditMode="relative" rAng="0" ptsTypes="AAAAA">
                                      <p:cBhvr>
                                        <p:cTn id="26" dur="2000" fill="hold"/>
                                        <p:tgtEl>
                                          <p:spTgt spid="15"/>
                                        </p:tgtEl>
                                        <p:attrNameLst>
                                          <p:attrName>ppt_x</p:attrName>
                                          <p:attrName>ppt_y</p:attrName>
                                        </p:attrNameLst>
                                      </p:cBhvr>
                                      <p:rCtr x="6602" y="-4352"/>
                                    </p:animMotion>
                                  </p:childTnLst>
                                </p:cTn>
                              </p:par>
                              <p:par>
                                <p:cTn id="27" presetID="44" presetClass="path" presetSubtype="0" accel="50000" decel="50000" fill="hold" nodeType="withEffect">
                                  <p:stCondLst>
                                    <p:cond delay="2000"/>
                                  </p:stCondLst>
                                  <p:childTnLst>
                                    <p:animMotion origin="layout" path="M 0.13347 0.03287 L 0.16511 -0.00718 C 0.17162 -0.01621 0.18151 -0.02107 0.19193 -0.02107 C 0.20365 -0.02107 0.21316 -0.01621 0.21967 -0.00718 L 0.25144 0.03287 " pathEditMode="relative" rAng="0" ptsTypes="AAAAA">
                                      <p:cBhvr>
                                        <p:cTn id="28" dur="2000" fill="hold"/>
                                        <p:tgtEl>
                                          <p:spTgt spid="15"/>
                                        </p:tgtEl>
                                        <p:attrNameLst>
                                          <p:attrName>ppt_x</p:attrName>
                                          <p:attrName>ppt_y</p:attrName>
                                        </p:attrNameLst>
                                      </p:cBhvr>
                                      <p:rCtr x="5898" y="-2708"/>
                                    </p:animMotion>
                                  </p:childTnLst>
                                </p:cTn>
                              </p:par>
                              <p:par>
                                <p:cTn id="29" presetID="44" presetClass="path" presetSubtype="0" accel="50000" decel="50000" fill="hold" nodeType="withEffect">
                                  <p:stCondLst>
                                    <p:cond delay="4000"/>
                                  </p:stCondLst>
                                  <p:childTnLst>
                                    <p:animMotion origin="layout" path="M 0.25508 0.03287 L 0.29336 -0.03426 C 0.3013 -0.04931 0.31341 -0.05741 0.32591 -0.05741 C 0.34023 -0.05741 0.35169 -0.04931 0.35976 -0.03426 L 0.39817 0.03287 " pathEditMode="relative" rAng="0" ptsTypes="AAAAA">
                                      <p:cBhvr>
                                        <p:cTn id="30" dur="2000" fill="hold"/>
                                        <p:tgtEl>
                                          <p:spTgt spid="15"/>
                                        </p:tgtEl>
                                        <p:attrNameLst>
                                          <p:attrName>ppt_x</p:attrName>
                                          <p:attrName>ppt_y</p:attrName>
                                        </p:attrNameLst>
                                      </p:cBhvr>
                                      <p:rCtr x="7148" y="-4514"/>
                                    </p:animMotion>
                                  </p:childTnLst>
                                </p:cTn>
                              </p:par>
                              <p:par>
                                <p:cTn id="31" presetID="63" presetClass="path" presetSubtype="0" accel="50000" decel="50000" fill="hold" nodeType="withEffect">
                                  <p:stCondLst>
                                    <p:cond delay="6000"/>
                                  </p:stCondLst>
                                  <p:childTnLst>
                                    <p:animMotion origin="layout" path="M 0.40533 0.03287 L 0.71367 0.02153 " pathEditMode="relative" rAng="0" ptsTypes="AA">
                                      <p:cBhvr>
                                        <p:cTn id="32" dur="2000" fill="hold"/>
                                        <p:tgtEl>
                                          <p:spTgt spid="15"/>
                                        </p:tgtEl>
                                        <p:attrNameLst>
                                          <p:attrName>ppt_x</p:attrName>
                                          <p:attrName>ppt_y</p:attrName>
                                        </p:attrNameLst>
                                      </p:cBhvr>
                                      <p:rCtr x="15417" y="-579"/>
                                    </p:animMotion>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44" presetClass="path" presetSubtype="0" accel="50000" decel="50000" fill="hold" nodeType="clickEffect">
                                  <p:stCondLst>
                                    <p:cond delay="0"/>
                                  </p:stCondLst>
                                  <p:childTnLst>
                                    <p:animMotion origin="layout" path="M 0.05156 0.11412 L 0.11771 0.00439 C 0.13164 -0.02176 0.15247 -0.03727 0.17435 -0.03727 C 0.19896 -0.03727 0.21888 -0.02176 0.23281 0.00439 L 0.29948 0.11412 " pathEditMode="relative" rAng="0" ptsTypes="AAAAA">
                                      <p:cBhvr>
                                        <p:cTn id="37" dur="2000" fill="hold"/>
                                        <p:tgtEl>
                                          <p:spTgt spid="5"/>
                                        </p:tgtEl>
                                        <p:attrNameLst>
                                          <p:attrName>ppt_x</p:attrName>
                                          <p:attrName>ppt_y</p:attrName>
                                        </p:attrNameLst>
                                      </p:cBhvr>
                                      <p:rCtr x="12396" y="-7569"/>
                                    </p:animMotion>
                                  </p:childTnLst>
                                </p:cTn>
                              </p:par>
                              <p:par>
                                <p:cTn id="38" presetID="44" presetClass="path" presetSubtype="0" accel="50000" decel="50000" fill="hold" nodeType="withEffect">
                                  <p:stCondLst>
                                    <p:cond delay="2000"/>
                                  </p:stCondLst>
                                  <p:childTnLst>
                                    <p:animMotion origin="layout" path="M 0.29948 0.11412 L 0.33268 -0.04143 C 0.33971 -0.07824 0.35026 -0.09306 0.36133 -0.09306 C 0.37448 -0.09306 0.38437 -0.07824 0.39128 -0.04143 L 0.42578 0.11412 " pathEditMode="relative" rAng="0" ptsTypes="AAAAA">
                                      <p:cBhvr>
                                        <p:cTn id="39" dur="2000" fill="hold"/>
                                        <p:tgtEl>
                                          <p:spTgt spid="5"/>
                                        </p:tgtEl>
                                        <p:attrNameLst>
                                          <p:attrName>ppt_x</p:attrName>
                                          <p:attrName>ppt_y</p:attrName>
                                        </p:attrNameLst>
                                      </p:cBhvr>
                                      <p:rCtr x="6315" y="-10370"/>
                                    </p:animMotion>
                                  </p:childTnLst>
                                </p:cTn>
                              </p:par>
                              <p:par>
                                <p:cTn id="40" presetID="44" presetClass="path" presetSubtype="0" accel="50000" decel="50000" fill="hold" nodeType="withEffect">
                                  <p:stCondLst>
                                    <p:cond delay="4000"/>
                                  </p:stCondLst>
                                  <p:childTnLst>
                                    <p:animMotion origin="layout" path="M 0.42109 0.11412 L 0.45664 -0.01481 C 0.46419 -0.04444 0.47539 -0.06111 0.48711 -0.06111 C 0.50052 -0.06111 0.5112 -0.04444 0.51875 -0.01481 L 0.55469 0.11412 " pathEditMode="relative" rAng="0" ptsTypes="AAAAA">
                                      <p:cBhvr>
                                        <p:cTn id="41" dur="2000" fill="hold"/>
                                        <p:tgtEl>
                                          <p:spTgt spid="5"/>
                                        </p:tgtEl>
                                        <p:attrNameLst>
                                          <p:attrName>ppt_x</p:attrName>
                                          <p:attrName>ppt_y</p:attrName>
                                        </p:attrNameLst>
                                      </p:cBhvr>
                                      <p:rCtr x="6680" y="-8773"/>
                                    </p:animMotion>
                                  </p:childTnLst>
                                </p:cTn>
                              </p:par>
                              <p:par>
                                <p:cTn id="42" presetID="63" presetClass="path" presetSubtype="0" accel="50000" decel="50000" fill="hold" nodeType="withEffect">
                                  <p:stCondLst>
                                    <p:cond delay="6000"/>
                                  </p:stCondLst>
                                  <p:childTnLst>
                                    <p:animMotion origin="layout" path="M 0.57135 0.11412 L 0.67995 0.14074 " pathEditMode="relative" rAng="0" ptsTypes="AA">
                                      <p:cBhvr>
                                        <p:cTn id="43" dur="2000" fill="hold"/>
                                        <p:tgtEl>
                                          <p:spTgt spid="5"/>
                                        </p:tgtEl>
                                        <p:attrNameLst>
                                          <p:attrName>ppt_x</p:attrName>
                                          <p:attrName>ppt_y</p:attrName>
                                        </p:attrNameLst>
                                      </p:cBhvr>
                                      <p:rCtr x="5430" y="1319"/>
                                    </p:animMotion>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artoon Fresh Classroom Background Illustration | Classroom background,  Powerpoint background design, Classroom">
            <a:extLst>
              <a:ext uri="{FF2B5EF4-FFF2-40B4-BE49-F238E27FC236}">
                <a16:creationId xmlns:a16="http://schemas.microsoft.com/office/drawing/2014/main" id="{F6BB7D02-A7E6-4139-B14D-5E147354B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Young businesswoman holding paper and pointing finger to the  side cartoon illustration">
            <a:extLst>
              <a:ext uri="{FF2B5EF4-FFF2-40B4-BE49-F238E27FC236}">
                <a16:creationId xmlns:a16="http://schemas.microsoft.com/office/drawing/2014/main" id="{28A29D4D-993E-4B29-9890-DF9D585479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00" b="90000" l="9904" r="89936">
                        <a14:foregroundMark x1="47764" y1="8800" x2="47764" y2="8800"/>
                      </a14:backgroundRemoval>
                    </a14:imgEffect>
                  </a14:imgLayer>
                </a14:imgProps>
              </a:ext>
              <a:ext uri="{28A0092B-C50C-407E-A947-70E740481C1C}">
                <a14:useLocalDpi xmlns:a14="http://schemas.microsoft.com/office/drawing/2010/main" val="0"/>
              </a:ext>
            </a:extLst>
          </a:blip>
          <a:srcRect b="17652"/>
          <a:stretch/>
        </p:blipFill>
        <p:spPr bwMode="auto">
          <a:xfrm>
            <a:off x="7143335" y="1935646"/>
            <a:ext cx="5962650" cy="3921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797A2D-EDDA-4934-96E8-6ABC78A7D5EE}"/>
              </a:ext>
            </a:extLst>
          </p:cNvPr>
          <p:cNvSpPr txBox="1"/>
          <p:nvPr/>
        </p:nvSpPr>
        <p:spPr>
          <a:xfrm>
            <a:off x="3844411" y="2088325"/>
            <a:ext cx="2164375" cy="707886"/>
          </a:xfrm>
          <a:prstGeom prst="rect">
            <a:avLst/>
          </a:prstGeom>
          <a:noFill/>
        </p:spPr>
        <p:txBody>
          <a:bodyPr wrap="none" rtlCol="0">
            <a:spAutoFit/>
          </a:bodyPr>
          <a:lstStyle/>
          <a:p>
            <a:pPr algn="ctr"/>
            <a:r>
              <a:rPr lang="vi-VN" sz="40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rPr>
              <a:t>Mục tiêu</a:t>
            </a:r>
            <a:endParaRPr lang="en-US" sz="7200" b="1" u="sng" dirty="0">
              <a:solidFill>
                <a:schemeClr val="bg1"/>
              </a:solidFill>
              <a:effectLst>
                <a:outerShdw blurRad="38100" dist="38100" dir="2700000" algn="tl">
                  <a:srgbClr val="000000">
                    <a:alpha val="43137"/>
                  </a:srgbClr>
                </a:outerShdw>
              </a:effectLst>
              <a:latin typeface="HP001 4 hàng" panose="020B0603050302020204" pitchFamily="34" charset="0"/>
              <a:cs typeface="Pattaya" panose="00000500000000000000" pitchFamily="2" charset="-34"/>
            </a:endParaRPr>
          </a:p>
        </p:txBody>
      </p:sp>
      <p:sp>
        <p:nvSpPr>
          <p:cNvPr id="7" name="TextBox 6">
            <a:extLst>
              <a:ext uri="{FF2B5EF4-FFF2-40B4-BE49-F238E27FC236}">
                <a16:creationId xmlns:a16="http://schemas.microsoft.com/office/drawing/2014/main" id="{6D29ABBC-1C57-482D-B0F1-0D9797EE413F}"/>
              </a:ext>
            </a:extLst>
          </p:cNvPr>
          <p:cNvSpPr txBox="1"/>
          <p:nvPr/>
        </p:nvSpPr>
        <p:spPr>
          <a:xfrm>
            <a:off x="1246270" y="2948890"/>
            <a:ext cx="3285689"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1. Đọc đúng, trôi chảy; đọc diễn cảm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
        <p:nvSpPr>
          <p:cNvPr id="8" name="TextBox 7">
            <a:extLst>
              <a:ext uri="{FF2B5EF4-FFF2-40B4-BE49-F238E27FC236}">
                <a16:creationId xmlns:a16="http://schemas.microsoft.com/office/drawing/2014/main" id="{5052F661-50C0-4DF4-9A9D-016B39114C1F}"/>
              </a:ext>
            </a:extLst>
          </p:cNvPr>
          <p:cNvSpPr txBox="1"/>
          <p:nvPr/>
        </p:nvSpPr>
        <p:spPr>
          <a:xfrm>
            <a:off x="5007172" y="2948890"/>
            <a:ext cx="3533755" cy="1569660"/>
          </a:xfrm>
          <a:prstGeom prst="rect">
            <a:avLst/>
          </a:prstGeom>
          <a:noFill/>
        </p:spPr>
        <p:txBody>
          <a:bodyPr wrap="square" rtlCol="0">
            <a:spAutoFit/>
          </a:bodyPr>
          <a:lstStyle/>
          <a:p>
            <a:pPr algn="just"/>
            <a:r>
              <a:rPr lang="vi-VN" sz="3200" b="1" i="1" dirty="0">
                <a:solidFill>
                  <a:schemeClr val="bg1"/>
                </a:solidFill>
                <a:latin typeface="HP001 4 hàng" panose="020B0603050302020204" pitchFamily="34" charset="0"/>
                <a:cs typeface="Pattaya" panose="00000500000000000000" pitchFamily="2" charset="-34"/>
              </a:rPr>
              <a:t>2. Trình bày được nội dung, ý nghĩa câu chuyện.</a:t>
            </a:r>
            <a:endParaRPr lang="en-US" sz="3200" b="1" i="1" dirty="0">
              <a:solidFill>
                <a:schemeClr val="bg1"/>
              </a:solidFill>
              <a:latin typeface="HP001 4 hàng" panose="020B0603050302020204" pitchFamily="34" charset="0"/>
              <a:cs typeface="Pattaya" panose="00000500000000000000" pitchFamily="2" charset="-34"/>
            </a:endParaRPr>
          </a:p>
        </p:txBody>
      </p:sp>
    </p:spTree>
    <p:extLst>
      <p:ext uri="{BB962C8B-B14F-4D97-AF65-F5344CB8AC3E}">
        <p14:creationId xmlns:p14="http://schemas.microsoft.com/office/powerpoint/2010/main" val="258192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AC4908-E9DA-4FCC-8809-C7710F958A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D93D354-18E4-4604-B2F8-9F0B05D4316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1244963" y="3281348"/>
            <a:ext cx="1789248" cy="2744843"/>
          </a:xfrm>
          <a:prstGeom prst="rect">
            <a:avLst/>
          </a:prstGeom>
        </p:spPr>
      </p:pic>
      <p:pic>
        <p:nvPicPr>
          <p:cNvPr id="5" name="Picture 4">
            <a:extLst>
              <a:ext uri="{FF2B5EF4-FFF2-40B4-BE49-F238E27FC236}">
                <a16:creationId xmlns:a16="http://schemas.microsoft.com/office/drawing/2014/main" id="{8D5140AD-7E5C-405F-9FF0-8B61E542FE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063726" y="3429000"/>
            <a:ext cx="1952787" cy="2449540"/>
          </a:xfrm>
          <a:prstGeom prst="rect">
            <a:avLst/>
          </a:prstGeom>
        </p:spPr>
      </p:pic>
      <p:pic>
        <p:nvPicPr>
          <p:cNvPr id="6" name="Picture 5">
            <a:extLst>
              <a:ext uri="{FF2B5EF4-FFF2-40B4-BE49-F238E27FC236}">
                <a16:creationId xmlns:a16="http://schemas.microsoft.com/office/drawing/2014/main" id="{95B95AFD-D1E4-4380-8FB7-CB6F0E35369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955800" y="2546218"/>
            <a:ext cx="2186336" cy="2920842"/>
          </a:xfrm>
          <a:prstGeom prst="rect">
            <a:avLst/>
          </a:prstGeom>
        </p:spPr>
      </p:pic>
    </p:spTree>
    <p:extLst>
      <p:ext uri="{BB962C8B-B14F-4D97-AF65-F5344CB8AC3E}">
        <p14:creationId xmlns:p14="http://schemas.microsoft.com/office/powerpoint/2010/main" val="975412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EA4AF-EFB3-4C41-9759-08E5EF55E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D8CA6F15-2155-44FD-BEAA-B24C0EB762ED}"/>
              </a:ext>
            </a:extLst>
          </p:cNvPr>
          <p:cNvGrpSpPr/>
          <p:nvPr/>
        </p:nvGrpSpPr>
        <p:grpSpPr>
          <a:xfrm>
            <a:off x="2299666" y="1709378"/>
            <a:ext cx="7592667" cy="5148622"/>
            <a:chOff x="2299666" y="1709378"/>
            <a:chExt cx="7592667" cy="5148622"/>
          </a:xfrm>
        </p:grpSpPr>
        <p:pic>
          <p:nvPicPr>
            <p:cNvPr id="3082" name="Picture 10" descr="990 Blank Open Book Cartoons Illustrations &amp;amp; Clip Art - iStock">
              <a:extLst>
                <a:ext uri="{FF2B5EF4-FFF2-40B4-BE49-F238E27FC236}">
                  <a16:creationId xmlns:a16="http://schemas.microsoft.com/office/drawing/2014/main" id="{6597C748-A314-45B7-AB85-35CE0E5822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1" b="95663" l="327" r="98203">
                          <a14:foregroundMark x1="490" y1="4819" x2="85294" y2="10361"/>
                          <a14:foregroundMark x1="85294" y1="10361" x2="89542" y2="21446"/>
                          <a14:foregroundMark x1="89542" y1="21446" x2="89542" y2="21928"/>
                          <a14:foregroundMark x1="89706" y1="4578" x2="92810" y2="34699"/>
                          <a14:foregroundMark x1="92810" y1="34699" x2="89706" y2="57590"/>
                          <a14:foregroundMark x1="89706" y1="57590" x2="80719" y2="73012"/>
                          <a14:foregroundMark x1="80719" y1="73012" x2="57026" y2="89157"/>
                          <a14:foregroundMark x1="57026" y1="89157" x2="1961" y2="83614"/>
                          <a14:foregroundMark x1="1961" y1="83614" x2="4248" y2="59759"/>
                          <a14:foregroundMark x1="4248" y1="59759" x2="18301" y2="44096"/>
                          <a14:foregroundMark x1="18301" y1="44096" x2="38725" y2="37831"/>
                          <a14:foregroundMark x1="38725" y1="37831" x2="59641" y2="41687"/>
                          <a14:foregroundMark x1="59641" y1="41687" x2="72059" y2="51566"/>
                          <a14:foregroundMark x1="72059" y1="51566" x2="73529" y2="71325"/>
                          <a14:foregroundMark x1="73529" y1="71325" x2="53758" y2="86024"/>
                          <a14:foregroundMark x1="53758" y1="86024" x2="33660" y2="83133"/>
                          <a14:foregroundMark x1="33660" y1="83133" x2="23366" y2="63855"/>
                          <a14:foregroundMark x1="23366" y1="63855" x2="23693" y2="40241"/>
                          <a14:foregroundMark x1="23693" y1="40241" x2="41830" y2="19518"/>
                          <a14:foregroundMark x1="41830" y1="19518" x2="73529" y2="6024"/>
                          <a14:foregroundMark x1="73529" y1="6024" x2="93954" y2="13494"/>
                          <a14:foregroundMark x1="93954" y1="13494" x2="98529" y2="25060"/>
                          <a14:foregroundMark x1="98529" y1="25060" x2="88889" y2="65060"/>
                          <a14:foregroundMark x1="88889" y1="65060" x2="63725" y2="80723"/>
                          <a14:foregroundMark x1="63725" y1="80723" x2="41176" y2="76627"/>
                          <a14:foregroundMark x1="41176" y1="76627" x2="28922" y2="57108"/>
                          <a14:foregroundMark x1="28922" y1="57108" x2="26797" y2="35422"/>
                          <a14:foregroundMark x1="26797" y1="35422" x2="40850" y2="20000"/>
                          <a14:foregroundMark x1="40850" y1="20000" x2="57516" y2="19277"/>
                          <a14:foregroundMark x1="57516" y1="19277" x2="68301" y2="30120"/>
                          <a14:foregroundMark x1="68301" y1="30120" x2="73039" y2="47229"/>
                          <a14:foregroundMark x1="73039" y1="47229" x2="67320" y2="68434"/>
                          <a14:foregroundMark x1="67320" y1="68434" x2="42484" y2="88434"/>
                          <a14:foregroundMark x1="42484" y1="88434" x2="14379" y2="84096"/>
                          <a14:foregroundMark x1="14379" y1="84096" x2="2124" y2="70120"/>
                          <a14:foregroundMark x1="2124" y1="70120" x2="20752" y2="6024"/>
                          <a14:foregroundMark x1="20752" y1="6024" x2="50490" y2="7711"/>
                          <a14:foregroundMark x1="50490" y1="7711" x2="67320" y2="22892"/>
                          <a14:foregroundMark x1="67320" y1="22892" x2="66667" y2="43614"/>
                          <a14:foregroundMark x1="66667" y1="43614" x2="38235" y2="52289"/>
                          <a14:foregroundMark x1="38235" y1="52289" x2="12908" y2="42651"/>
                          <a14:foregroundMark x1="12908" y1="42651" x2="20425" y2="19277"/>
                          <a14:foregroundMark x1="20425" y1="19277" x2="37418" y2="12048"/>
                          <a14:foregroundMark x1="37418" y1="12048" x2="47386" y2="17349"/>
                          <a14:foregroundMark x1="47386" y1="17349" x2="49510" y2="20964"/>
                          <a14:foregroundMark x1="490" y1="1205" x2="7680" y2="241"/>
                          <a14:foregroundMark x1="1634" y1="5542" x2="4248" y2="76145"/>
                          <a14:foregroundMark x1="654" y1="14217" x2="1961" y2="81446"/>
                          <a14:foregroundMark x1="1961" y1="81446" x2="1307" y2="83373"/>
                          <a14:foregroundMark x1="654" y1="87952" x2="7680" y2="95663"/>
                          <a14:foregroundMark x1="7680" y1="95663" x2="11765" y2="95422"/>
                        </a14:backgroundRemoval>
                      </a14:imgEffect>
                    </a14:imgLayer>
                  </a14:imgProps>
                </a:ext>
                <a:ext uri="{28A0092B-C50C-407E-A947-70E740481C1C}">
                  <a14:useLocalDpi xmlns:a14="http://schemas.microsoft.com/office/drawing/2010/main" val="0"/>
                </a:ext>
              </a:extLst>
            </a:blip>
            <a:srcRect/>
            <a:stretch>
              <a:fillRect/>
            </a:stretch>
          </p:blipFill>
          <p:spPr bwMode="auto">
            <a:xfrm>
              <a:off x="2299666" y="1709378"/>
              <a:ext cx="7592667" cy="514862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Terminator 3">
              <a:extLst>
                <a:ext uri="{FF2B5EF4-FFF2-40B4-BE49-F238E27FC236}">
                  <a16:creationId xmlns:a16="http://schemas.microsoft.com/office/drawing/2014/main" id="{72804ADE-6C33-41B7-8EA1-D68073DBFB2D}"/>
                </a:ext>
              </a:extLst>
            </p:cNvPr>
            <p:cNvSpPr/>
            <p:nvPr/>
          </p:nvSpPr>
          <p:spPr>
            <a:xfrm>
              <a:off x="6095999" y="1935480"/>
              <a:ext cx="352044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b="1" dirty="0">
                  <a:solidFill>
                    <a:schemeClr val="tx1"/>
                  </a:solidFill>
                  <a:latin typeface="Pattaya" panose="00000500000000000000" pitchFamily="2" charset="-34"/>
                  <a:cs typeface="Pattaya" panose="00000500000000000000" pitchFamily="2" charset="-34"/>
                </a:rPr>
                <a:t>Thử thách trí nhớ</a:t>
              </a:r>
              <a:endParaRPr lang="en-US" sz="3200" b="1" dirty="0">
                <a:solidFill>
                  <a:schemeClr val="tx1"/>
                </a:solidFill>
                <a:latin typeface="Pattaya" panose="00000500000000000000" pitchFamily="2" charset="-34"/>
                <a:cs typeface="Pattaya" panose="00000500000000000000" pitchFamily="2" charset="-34"/>
              </a:endParaRPr>
            </a:p>
          </p:txBody>
        </p:sp>
        <p:pic>
          <p:nvPicPr>
            <p:cNvPr id="3086" name="Picture 14" descr="Set of cute bright speech bubbles with scotch tape">
              <a:extLst>
                <a:ext uri="{FF2B5EF4-FFF2-40B4-BE49-F238E27FC236}">
                  <a16:creationId xmlns:a16="http://schemas.microsoft.com/office/drawing/2014/main" id="{A7D9673C-7A3B-4810-9B8D-D941407994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130" b="83889" l="54600" r="96300">
                          <a14:foregroundMark x1="56500" y1="62870" x2="56500" y2="62870"/>
                          <a14:foregroundMark x1="54600" y1="70000" x2="54600" y2="70000"/>
                          <a14:foregroundMark x1="72800" y1="53148" x2="72800" y2="53148"/>
                          <a14:foregroundMark x1="84600" y1="52222" x2="84600" y2="52222"/>
                          <a14:foregroundMark x1="75700" y1="83981" x2="75700" y2="83981"/>
                          <a14:foregroundMark x1="96300" y1="82685" x2="96300" y2="82685"/>
                        </a14:backgroundRemoval>
                      </a14:imgEffect>
                    </a14:imgLayer>
                  </a14:imgProps>
                </a:ext>
                <a:ext uri="{28A0092B-C50C-407E-A947-70E740481C1C}">
                  <a14:useLocalDpi xmlns:a14="http://schemas.microsoft.com/office/drawing/2010/main" val="0"/>
                </a:ext>
              </a:extLst>
            </a:blip>
            <a:srcRect l="52640" t="50000" b="12667"/>
            <a:stretch/>
          </p:blipFill>
          <p:spPr bwMode="auto">
            <a:xfrm>
              <a:off x="6095999" y="2407920"/>
              <a:ext cx="3650661" cy="3522938"/>
            </a:xfrm>
            <a:prstGeom prst="rect">
              <a:avLst/>
            </a:prstGeom>
            <a:noFill/>
            <a:extLst>
              <a:ext uri="{909E8E84-426E-40DD-AFC4-6F175D3DCCD1}">
                <a14:hiddenFill xmlns:a14="http://schemas.microsoft.com/office/drawing/2010/main">
                  <a:solidFill>
                    <a:srgbClr val="FFFFFF"/>
                  </a:solidFill>
                </a14:hiddenFill>
              </a:ext>
            </a:extLst>
          </p:spPr>
        </p:pic>
        <p:sp>
          <p:nvSpPr>
            <p:cNvPr id="13" name="Flowchart: Terminator 12">
              <a:extLst>
                <a:ext uri="{FF2B5EF4-FFF2-40B4-BE49-F238E27FC236}">
                  <a16:creationId xmlns:a16="http://schemas.microsoft.com/office/drawing/2014/main" id="{642136C9-7507-45D7-9938-6E8CCE6AEE26}"/>
                </a:ext>
              </a:extLst>
            </p:cNvPr>
            <p:cNvSpPr/>
            <p:nvPr/>
          </p:nvSpPr>
          <p:spPr>
            <a:xfrm>
              <a:off x="6747850" y="4047469"/>
              <a:ext cx="234696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400" b="1" dirty="0">
                  <a:solidFill>
                    <a:schemeClr val="tx1"/>
                  </a:solidFill>
                  <a:latin typeface="Calibri" panose="020F0502020204030204" pitchFamily="34" charset="0"/>
                  <a:cs typeface="Calibri" panose="020F0502020204030204" pitchFamily="34" charset="0"/>
                </a:rPr>
                <a:t>Hãy kể về nhân vật Ngu Công trong truyện ngụ ngôn của Trung Quốc.</a:t>
              </a:r>
              <a:endParaRPr lang="en-US" sz="2400" b="1" dirty="0">
                <a:solidFill>
                  <a:schemeClr val="tx1"/>
                </a:solidFill>
                <a:latin typeface="Calibri" panose="020F0502020204030204" pitchFamily="34" charset="0"/>
                <a:cs typeface="Calibri" panose="020F0502020204030204" pitchFamily="34" charset="0"/>
              </a:endParaRPr>
            </a:p>
          </p:txBody>
        </p:sp>
        <p:pic>
          <p:nvPicPr>
            <p:cNvPr id="3088" name="Picture 16" descr="Trả lời câu hỏi bài Chính tả Nghe - viết Người chiến sĩ giàu nghị lực |  Hướng dẫn soạn bài Chính tả Nghe - viết Người chiến sĩ giàu nghị lực">
              <a:extLst>
                <a:ext uri="{FF2B5EF4-FFF2-40B4-BE49-F238E27FC236}">
                  <a16:creationId xmlns:a16="http://schemas.microsoft.com/office/drawing/2014/main" id="{4972411B-C661-4748-9D11-1D899C6610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3048" y="2169139"/>
              <a:ext cx="2867025" cy="4000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2A7D546-6405-49F0-88E5-436862D14ADB}"/>
              </a:ext>
            </a:extLst>
          </p:cNvPr>
          <p:cNvGrpSpPr/>
          <p:nvPr/>
        </p:nvGrpSpPr>
        <p:grpSpPr>
          <a:xfrm>
            <a:off x="1493519" y="1692202"/>
            <a:ext cx="9204960" cy="5148622"/>
            <a:chOff x="2299666" y="1709378"/>
            <a:chExt cx="7592667" cy="5148622"/>
          </a:xfrm>
        </p:grpSpPr>
        <p:pic>
          <p:nvPicPr>
            <p:cNvPr id="17" name="Picture 10" descr="990 Blank Open Book Cartoons Illustrations &amp;amp; Clip Art - iStock">
              <a:extLst>
                <a:ext uri="{FF2B5EF4-FFF2-40B4-BE49-F238E27FC236}">
                  <a16:creationId xmlns:a16="http://schemas.microsoft.com/office/drawing/2014/main" id="{2FDFAB45-2EDA-48A4-9B4F-1C11DF740E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1" b="95663" l="327" r="98203">
                          <a14:foregroundMark x1="490" y1="4819" x2="85294" y2="10361"/>
                          <a14:foregroundMark x1="85294" y1="10361" x2="89542" y2="21446"/>
                          <a14:foregroundMark x1="89542" y1="21446" x2="89542" y2="21928"/>
                          <a14:foregroundMark x1="89706" y1="4578" x2="92810" y2="34699"/>
                          <a14:foregroundMark x1="92810" y1="34699" x2="89706" y2="57590"/>
                          <a14:foregroundMark x1="89706" y1="57590" x2="80719" y2="73012"/>
                          <a14:foregroundMark x1="80719" y1="73012" x2="57026" y2="89157"/>
                          <a14:foregroundMark x1="57026" y1="89157" x2="1961" y2="83614"/>
                          <a14:foregroundMark x1="1961" y1="83614" x2="4248" y2="59759"/>
                          <a14:foregroundMark x1="4248" y1="59759" x2="18301" y2="44096"/>
                          <a14:foregroundMark x1="18301" y1="44096" x2="38725" y2="37831"/>
                          <a14:foregroundMark x1="38725" y1="37831" x2="59641" y2="41687"/>
                          <a14:foregroundMark x1="59641" y1="41687" x2="72059" y2="51566"/>
                          <a14:foregroundMark x1="72059" y1="51566" x2="73529" y2="71325"/>
                          <a14:foregroundMark x1="73529" y1="71325" x2="53758" y2="86024"/>
                          <a14:foregroundMark x1="53758" y1="86024" x2="33660" y2="83133"/>
                          <a14:foregroundMark x1="33660" y1="83133" x2="23366" y2="63855"/>
                          <a14:foregroundMark x1="23366" y1="63855" x2="23693" y2="40241"/>
                          <a14:foregroundMark x1="23693" y1="40241" x2="41830" y2="19518"/>
                          <a14:foregroundMark x1="41830" y1="19518" x2="73529" y2="6024"/>
                          <a14:foregroundMark x1="73529" y1="6024" x2="93954" y2="13494"/>
                          <a14:foregroundMark x1="93954" y1="13494" x2="98529" y2="25060"/>
                          <a14:foregroundMark x1="98529" y1="25060" x2="88889" y2="65060"/>
                          <a14:foregroundMark x1="88889" y1="65060" x2="63725" y2="80723"/>
                          <a14:foregroundMark x1="63725" y1="80723" x2="41176" y2="76627"/>
                          <a14:foregroundMark x1="41176" y1="76627" x2="28922" y2="57108"/>
                          <a14:foregroundMark x1="28922" y1="57108" x2="26797" y2="35422"/>
                          <a14:foregroundMark x1="26797" y1="35422" x2="40850" y2="20000"/>
                          <a14:foregroundMark x1="40850" y1="20000" x2="57516" y2="19277"/>
                          <a14:foregroundMark x1="57516" y1="19277" x2="68301" y2="30120"/>
                          <a14:foregroundMark x1="68301" y1="30120" x2="73039" y2="47229"/>
                          <a14:foregroundMark x1="73039" y1="47229" x2="67320" y2="68434"/>
                          <a14:foregroundMark x1="67320" y1="68434" x2="42484" y2="88434"/>
                          <a14:foregroundMark x1="42484" y1="88434" x2="14379" y2="84096"/>
                          <a14:foregroundMark x1="14379" y1="84096" x2="2124" y2="70120"/>
                          <a14:foregroundMark x1="2124" y1="70120" x2="20752" y2="6024"/>
                          <a14:foregroundMark x1="20752" y1="6024" x2="50490" y2="7711"/>
                          <a14:foregroundMark x1="50490" y1="7711" x2="67320" y2="22892"/>
                          <a14:foregroundMark x1="67320" y1="22892" x2="66667" y2="43614"/>
                          <a14:foregroundMark x1="66667" y1="43614" x2="38235" y2="52289"/>
                          <a14:foregroundMark x1="38235" y1="52289" x2="12908" y2="42651"/>
                          <a14:foregroundMark x1="12908" y1="42651" x2="20425" y2="19277"/>
                          <a14:foregroundMark x1="20425" y1="19277" x2="37418" y2="12048"/>
                          <a14:foregroundMark x1="37418" y1="12048" x2="47386" y2="17349"/>
                          <a14:foregroundMark x1="47386" y1="17349" x2="49510" y2="20964"/>
                          <a14:foregroundMark x1="490" y1="1205" x2="7680" y2="241"/>
                          <a14:foregroundMark x1="1634" y1="5542" x2="4248" y2="76145"/>
                          <a14:foregroundMark x1="654" y1="14217" x2="1961" y2="81446"/>
                          <a14:foregroundMark x1="1961" y1="81446" x2="1307" y2="83373"/>
                          <a14:foregroundMark x1="654" y1="87952" x2="7680" y2="95663"/>
                          <a14:foregroundMark x1="7680" y1="95663" x2="11765" y2="95422"/>
                        </a14:backgroundRemoval>
                      </a14:imgEffect>
                    </a14:imgLayer>
                  </a14:imgProps>
                </a:ext>
                <a:ext uri="{28A0092B-C50C-407E-A947-70E740481C1C}">
                  <a14:useLocalDpi xmlns:a14="http://schemas.microsoft.com/office/drawing/2010/main" val="0"/>
                </a:ext>
              </a:extLst>
            </a:blip>
            <a:srcRect/>
            <a:stretch>
              <a:fillRect/>
            </a:stretch>
          </p:blipFill>
          <p:spPr bwMode="auto">
            <a:xfrm>
              <a:off x="2299666" y="1709378"/>
              <a:ext cx="7592667" cy="5148622"/>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Terminator 17">
              <a:extLst>
                <a:ext uri="{FF2B5EF4-FFF2-40B4-BE49-F238E27FC236}">
                  <a16:creationId xmlns:a16="http://schemas.microsoft.com/office/drawing/2014/main" id="{39365906-A5ED-402E-907B-31C39E7C0EA9}"/>
                </a:ext>
              </a:extLst>
            </p:cNvPr>
            <p:cNvSpPr/>
            <p:nvPr/>
          </p:nvSpPr>
          <p:spPr>
            <a:xfrm>
              <a:off x="6095999" y="1935480"/>
              <a:ext cx="352044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b="1" dirty="0">
                <a:solidFill>
                  <a:schemeClr val="tx1"/>
                </a:solidFill>
                <a:latin typeface="Pattaya" panose="00000500000000000000" pitchFamily="2" charset="-34"/>
                <a:cs typeface="Pattaya" panose="00000500000000000000" pitchFamily="2" charset="-34"/>
              </a:endParaRPr>
            </a:p>
          </p:txBody>
        </p:sp>
        <p:pic>
          <p:nvPicPr>
            <p:cNvPr id="19" name="Picture 14" descr="Set of cute bright speech bubbles with scotch tape">
              <a:extLst>
                <a:ext uri="{FF2B5EF4-FFF2-40B4-BE49-F238E27FC236}">
                  <a16:creationId xmlns:a16="http://schemas.microsoft.com/office/drawing/2014/main" id="{A20D71C6-A679-4D85-A4C9-D0B7DA6AD0B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2130" b="83889" l="54600" r="96300">
                          <a14:foregroundMark x1="56500" y1="62870" x2="56500" y2="62870"/>
                          <a14:foregroundMark x1="54600" y1="70000" x2="54600" y2="70000"/>
                          <a14:foregroundMark x1="72800" y1="53148" x2="72800" y2="53148"/>
                          <a14:foregroundMark x1="84600" y1="52222" x2="84600" y2="52222"/>
                          <a14:foregroundMark x1="75700" y1="83981" x2="75700" y2="83981"/>
                          <a14:foregroundMark x1="96300" y1="82685" x2="96300" y2="82685"/>
                        </a14:backgroundRemoval>
                      </a14:imgEffect>
                    </a14:imgLayer>
                  </a14:imgProps>
                </a:ext>
                <a:ext uri="{28A0092B-C50C-407E-A947-70E740481C1C}">
                  <a14:useLocalDpi xmlns:a14="http://schemas.microsoft.com/office/drawing/2010/main" val="0"/>
                </a:ext>
              </a:extLst>
            </a:blip>
            <a:srcRect l="52640" t="50000" b="12667"/>
            <a:stretch/>
          </p:blipFill>
          <p:spPr bwMode="auto">
            <a:xfrm>
              <a:off x="6095999" y="2407920"/>
              <a:ext cx="3650661" cy="3522938"/>
            </a:xfrm>
            <a:prstGeom prst="rect">
              <a:avLst/>
            </a:prstGeom>
            <a:noFill/>
            <a:extLst>
              <a:ext uri="{909E8E84-426E-40DD-AFC4-6F175D3DCCD1}">
                <a14:hiddenFill xmlns:a14="http://schemas.microsoft.com/office/drawing/2010/main">
                  <a:solidFill>
                    <a:srgbClr val="FFFFFF"/>
                  </a:solidFill>
                </a14:hiddenFill>
              </a:ext>
            </a:extLst>
          </p:spPr>
        </p:pic>
        <p:sp>
          <p:nvSpPr>
            <p:cNvPr id="20" name="Flowchart: Terminator 19">
              <a:extLst>
                <a:ext uri="{FF2B5EF4-FFF2-40B4-BE49-F238E27FC236}">
                  <a16:creationId xmlns:a16="http://schemas.microsoft.com/office/drawing/2014/main" id="{F5CA8953-F759-43D8-AD65-22D7E69C2677}"/>
                </a:ext>
              </a:extLst>
            </p:cNvPr>
            <p:cNvSpPr/>
            <p:nvPr/>
          </p:nvSpPr>
          <p:spPr>
            <a:xfrm>
              <a:off x="6747850" y="4047469"/>
              <a:ext cx="2346960" cy="472440"/>
            </a:xfrm>
            <a:prstGeom prst="flowChartTerminator">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tx1"/>
                  </a:solidFill>
                  <a:latin typeface="Calibri" panose="020F0502020204030204" pitchFamily="34" charset="0"/>
                  <a:cs typeface="Calibri" panose="020F0502020204030204" pitchFamily="34" charset="0"/>
                </a:rPr>
                <a:t>Quan sát tranh và mô tả hành động của mọi người trong tranh.</a:t>
              </a:r>
              <a:endParaRPr lang="en-US" sz="2800" b="1" dirty="0">
                <a:solidFill>
                  <a:schemeClr val="tx1"/>
                </a:solidFill>
                <a:latin typeface="Calibri" panose="020F0502020204030204" pitchFamily="34" charset="0"/>
                <a:cs typeface="Calibri" panose="020F0502020204030204" pitchFamily="34" charset="0"/>
              </a:endParaRPr>
            </a:p>
          </p:txBody>
        </p:sp>
        <p:pic>
          <p:nvPicPr>
            <p:cNvPr id="21" name="Picture 16">
              <a:extLst>
                <a:ext uri="{FF2B5EF4-FFF2-40B4-BE49-F238E27FC236}">
                  <a16:creationId xmlns:a16="http://schemas.microsoft.com/office/drawing/2014/main" id="{4A58DDBE-4D9D-4059-95BA-440D866037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261" b="18881"/>
            <a:stretch/>
          </p:blipFill>
          <p:spPr bwMode="auto">
            <a:xfrm>
              <a:off x="2760401" y="2583296"/>
              <a:ext cx="3176037" cy="339852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060E0838-EA65-478D-9C67-1F0AA4AF190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0125887" y="3937158"/>
            <a:ext cx="2186336" cy="2920842"/>
          </a:xfrm>
          <a:prstGeom prst="rect">
            <a:avLst/>
          </a:prstGeom>
        </p:spPr>
      </p:pic>
    </p:spTree>
    <p:extLst>
      <p:ext uri="{BB962C8B-B14F-4D97-AF65-F5344CB8AC3E}">
        <p14:creationId xmlns:p14="http://schemas.microsoft.com/office/powerpoint/2010/main" val="424281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1BD35-1702-4E9F-A60E-252777FD7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2645231-2EB0-4B37-86F1-CF2777390D25}"/>
              </a:ext>
            </a:extLst>
          </p:cNvPr>
          <p:cNvGrpSpPr/>
          <p:nvPr/>
        </p:nvGrpSpPr>
        <p:grpSpPr>
          <a:xfrm>
            <a:off x="-143321" y="2139185"/>
            <a:ext cx="4248510" cy="3739355"/>
            <a:chOff x="-143321" y="2139185"/>
            <a:chExt cx="4248510" cy="3739355"/>
          </a:xfrm>
        </p:grpSpPr>
        <p:pic>
          <p:nvPicPr>
            <p:cNvPr id="4" name="Picture 3">
              <a:extLst>
                <a:ext uri="{FF2B5EF4-FFF2-40B4-BE49-F238E27FC236}">
                  <a16:creationId xmlns:a16="http://schemas.microsoft.com/office/drawing/2014/main" id="{DA13CC4A-3D3A-45AC-AA9F-6246158B6B07}"/>
                </a:ext>
              </a:extLst>
            </p:cNvPr>
            <p:cNvPicPr>
              <a:picLocks noChangeAspect="1"/>
            </p:cNvPicPr>
            <p:nvPr/>
          </p:nvPicPr>
          <p:blipFill>
            <a:blip r:embed="rId3"/>
            <a:srcRect/>
            <a:stretch>
              <a:fillRect/>
            </a:stretch>
          </p:blipFill>
          <p:spPr>
            <a:xfrm>
              <a:off x="298485" y="2139185"/>
              <a:ext cx="3336876" cy="1754447"/>
            </a:xfrm>
            <a:prstGeom prst="rect">
              <a:avLst/>
            </a:prstGeom>
          </p:spPr>
        </p:pic>
        <p:sp>
          <p:nvSpPr>
            <p:cNvPr id="6" name="TextBox 6">
              <a:extLst>
                <a:ext uri="{FF2B5EF4-FFF2-40B4-BE49-F238E27FC236}">
                  <a16:creationId xmlns:a16="http://schemas.microsoft.com/office/drawing/2014/main" id="{91CC2806-E0FC-409B-B3CE-1830D4CCB6FD}"/>
                </a:ext>
              </a:extLst>
            </p:cNvPr>
            <p:cNvSpPr txBox="1"/>
            <p:nvPr/>
          </p:nvSpPr>
          <p:spPr>
            <a:xfrm>
              <a:off x="-143321" y="2139186"/>
              <a:ext cx="4248510"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en-US" sz="4400" dirty="0">
                <a:solidFill>
                  <a:srgbClr val="000000"/>
                </a:solidFill>
                <a:latin typeface="Pattaya"/>
              </a:endParaRPr>
            </a:p>
          </p:txBody>
        </p:sp>
        <p:pic>
          <p:nvPicPr>
            <p:cNvPr id="13" name="Picture 12">
              <a:extLst>
                <a:ext uri="{FF2B5EF4-FFF2-40B4-BE49-F238E27FC236}">
                  <a16:creationId xmlns:a16="http://schemas.microsoft.com/office/drawing/2014/main" id="{B48CF891-828A-452D-80B4-0FDF13B474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974" b="93750" l="11250" r="49271">
                          <a14:foregroundMark x1="15990" y1="40625" x2="18646" y2="31576"/>
                          <a14:foregroundMark x1="18646" y1="31576" x2="24844" y2="23503"/>
                          <a14:foregroundMark x1="24844" y1="23503" x2="32813" y2="23828"/>
                          <a14:foregroundMark x1="32813" y1="23828" x2="39219" y2="31445"/>
                          <a14:foregroundMark x1="39219" y1="31445" x2="40990" y2="39909"/>
                          <a14:foregroundMark x1="40990" y1="39909" x2="39271" y2="48177"/>
                          <a14:foregroundMark x1="39271" y1="48177" x2="30417" y2="51367"/>
                          <a14:foregroundMark x1="30417" y1="51367" x2="25417" y2="44792"/>
                          <a14:foregroundMark x1="25417" y1="44792" x2="27448" y2="36719"/>
                          <a14:foregroundMark x1="27448" y1="36719" x2="35260" y2="43034"/>
                          <a14:foregroundMark x1="35260" y1="43034" x2="35365" y2="50781"/>
                          <a14:foregroundMark x1="35365" y1="50781" x2="27813" y2="51758"/>
                          <a14:foregroundMark x1="27813" y1="51758" x2="23906" y2="39323"/>
                          <a14:foregroundMark x1="23906" y1="39323" x2="23385" y2="26758"/>
                          <a14:foregroundMark x1="23385" y1="26758" x2="35781" y2="23828"/>
                          <a14:foregroundMark x1="35781" y1="23828" x2="41146" y2="28711"/>
                          <a14:foregroundMark x1="41146" y1="28711" x2="42448" y2="36523"/>
                          <a14:foregroundMark x1="42448" y1="36523" x2="38281" y2="39779"/>
                          <a14:foregroundMark x1="47188" y1="39779" x2="45990" y2="31901"/>
                          <a14:foregroundMark x1="45990" y1="31901" x2="40208" y2="26172"/>
                          <a14:foregroundMark x1="40208" y1="26172" x2="33490" y2="24089"/>
                          <a14:foregroundMark x1="33490" y1="24089" x2="25781" y2="26823"/>
                          <a14:foregroundMark x1="25781" y1="26823" x2="14583" y2="37435"/>
                          <a14:foregroundMark x1="14583" y1="37435" x2="13438" y2="39193"/>
                          <a14:foregroundMark x1="13438" y1="39193" x2="14115" y2="30859"/>
                          <a14:foregroundMark x1="14115" y1="30859" x2="22500" y2="19727"/>
                          <a14:foregroundMark x1="22500" y1="19727" x2="27552" y2="16341"/>
                          <a14:foregroundMark x1="27552" y1="16341" x2="33958" y2="16927"/>
                          <a14:foregroundMark x1="33958" y1="16927" x2="39219" y2="20833"/>
                          <a14:foregroundMark x1="39219" y1="20833" x2="49271" y2="38021"/>
                          <a14:foregroundMark x1="34792" y1="15755" x2="31406" y2="15104"/>
                          <a14:foregroundMark x1="11667" y1="35026" x2="11354" y2="41406"/>
                          <a14:foregroundMark x1="22031" y1="58529" x2="27135" y2="64909"/>
                          <a14:foregroundMark x1="18073" y1="59701" x2="15833" y2="66471"/>
                          <a14:foregroundMark x1="15833" y1="66471" x2="15833" y2="67253"/>
                          <a14:foregroundMark x1="31094" y1="68034" x2="35885" y2="69661"/>
                          <a14:foregroundMark x1="30312" y1="78190" x2="28698" y2="92513"/>
                          <a14:foregroundMark x1="27760" y1="89779" x2="31979" y2="83724"/>
                          <a14:foregroundMark x1="31979" y1="83724" x2="37031" y2="88346"/>
                          <a14:foregroundMark x1="37031" y1="88346" x2="37344" y2="88932"/>
                          <a14:foregroundMark x1="38750" y1="88932" x2="36510" y2="73503"/>
                          <a14:foregroundMark x1="36510" y1="73503" x2="32240" y2="69661"/>
                          <a14:foregroundMark x1="27760" y1="79818" x2="27292" y2="93750"/>
                        </a14:backgroundRemoval>
                      </a14:imgEffect>
                    </a14:imgLayer>
                  </a14:imgProps>
                </a:ext>
                <a:ext uri="{28A0092B-C50C-407E-A947-70E740481C1C}">
                  <a14:useLocalDpi xmlns:a14="http://schemas.microsoft.com/office/drawing/2010/main" val="0"/>
                </a:ext>
              </a:extLst>
            </a:blip>
            <a:srcRect l="7353" t="9689" r="47781" b="4277"/>
            <a:stretch/>
          </p:blipFill>
          <p:spPr>
            <a:xfrm>
              <a:off x="915568" y="3133697"/>
              <a:ext cx="1789248" cy="2744843"/>
            </a:xfrm>
            <a:prstGeom prst="rect">
              <a:avLst/>
            </a:prstGeom>
          </p:spPr>
        </p:pic>
      </p:grpSp>
      <p:grpSp>
        <p:nvGrpSpPr>
          <p:cNvPr id="11" name="Group 10">
            <a:extLst>
              <a:ext uri="{FF2B5EF4-FFF2-40B4-BE49-F238E27FC236}">
                <a16:creationId xmlns:a16="http://schemas.microsoft.com/office/drawing/2014/main" id="{BCB237B1-14F7-417B-B2EC-F1597154099D}"/>
              </a:ext>
            </a:extLst>
          </p:cNvPr>
          <p:cNvGrpSpPr/>
          <p:nvPr/>
        </p:nvGrpSpPr>
        <p:grpSpPr>
          <a:xfrm>
            <a:off x="8309096" y="1969299"/>
            <a:ext cx="3767685" cy="3909241"/>
            <a:chOff x="8309096" y="1969299"/>
            <a:chExt cx="3767685" cy="3909241"/>
          </a:xfrm>
        </p:grpSpPr>
        <p:pic>
          <p:nvPicPr>
            <p:cNvPr id="5" name="Picture 5">
              <a:extLst>
                <a:ext uri="{FF2B5EF4-FFF2-40B4-BE49-F238E27FC236}">
                  <a16:creationId xmlns:a16="http://schemas.microsoft.com/office/drawing/2014/main" id="{F40B8BFC-BC94-4C70-BB9F-3E5B54DE49ED}"/>
                </a:ext>
              </a:extLst>
            </p:cNvPr>
            <p:cNvPicPr>
              <a:picLocks noChangeAspect="1"/>
            </p:cNvPicPr>
            <p:nvPr/>
          </p:nvPicPr>
          <p:blipFill>
            <a:blip r:embed="rId3"/>
            <a:srcRect/>
            <a:stretch>
              <a:fillRect/>
            </a:stretch>
          </p:blipFill>
          <p:spPr>
            <a:xfrm>
              <a:off x="8524501" y="1969299"/>
              <a:ext cx="3336876" cy="1924334"/>
            </a:xfrm>
            <a:prstGeom prst="rect">
              <a:avLst/>
            </a:prstGeom>
          </p:spPr>
        </p:pic>
        <p:sp>
          <p:nvSpPr>
            <p:cNvPr id="9" name="TextBox 9">
              <a:extLst>
                <a:ext uri="{FF2B5EF4-FFF2-40B4-BE49-F238E27FC236}">
                  <a16:creationId xmlns:a16="http://schemas.microsoft.com/office/drawing/2014/main" id="{9BB0A888-36DC-4D92-9E39-A542DA369D0E}"/>
                </a:ext>
              </a:extLst>
            </p:cNvPr>
            <p:cNvSpPr txBox="1"/>
            <p:nvPr/>
          </p:nvSpPr>
          <p:spPr>
            <a:xfrm>
              <a:off x="8309096" y="2231189"/>
              <a:ext cx="3767685" cy="1354217"/>
            </a:xfrm>
            <a:prstGeom prst="rect">
              <a:avLst/>
            </a:prstGeom>
          </p:spPr>
          <p:txBody>
            <a:bodyPr wrap="square" lIns="0" tIns="0" rIns="0" bIns="0" rtlCol="0" anchor="t">
              <a:spAutoFit/>
            </a:bodyPr>
            <a:lstStyle/>
            <a:p>
              <a:pPr algn="ctr"/>
              <a:r>
                <a:rPr lang="en-US" sz="4400" dirty="0" err="1">
                  <a:solidFill>
                    <a:srgbClr val="000000"/>
                  </a:solidFill>
                  <a:latin typeface="Pattaya"/>
                </a:rPr>
                <a:t>Luyện</a:t>
              </a:r>
              <a:r>
                <a:rPr lang="en-US" sz="4400" dirty="0">
                  <a:solidFill>
                    <a:srgbClr val="000000"/>
                  </a:solidFill>
                  <a:latin typeface="Pattaya"/>
                </a:rPr>
                <a:t> </a:t>
              </a:r>
              <a:r>
                <a:rPr lang="en-US" sz="4400" dirty="0" err="1">
                  <a:solidFill>
                    <a:srgbClr val="000000"/>
                  </a:solidFill>
                  <a:latin typeface="Pattaya"/>
                </a:rPr>
                <a:t>đọc</a:t>
              </a:r>
              <a:endParaRPr lang="vi-VN" sz="4400" dirty="0">
                <a:solidFill>
                  <a:srgbClr val="000000"/>
                </a:solidFill>
                <a:latin typeface="Pattaya"/>
              </a:endParaRPr>
            </a:p>
            <a:p>
              <a:pPr algn="ctr"/>
              <a:r>
                <a:rPr lang="en-US" sz="4400" dirty="0" err="1">
                  <a:solidFill>
                    <a:srgbClr val="000000"/>
                  </a:solidFill>
                  <a:latin typeface="Pattaya"/>
                </a:rPr>
                <a:t>diễn</a:t>
              </a:r>
              <a:r>
                <a:rPr lang="en-US" sz="4400" dirty="0">
                  <a:solidFill>
                    <a:srgbClr val="000000"/>
                  </a:solidFill>
                  <a:latin typeface="Pattaya"/>
                </a:rPr>
                <a:t> </a:t>
              </a:r>
              <a:r>
                <a:rPr lang="en-US" sz="4400" dirty="0" err="1">
                  <a:solidFill>
                    <a:srgbClr val="000000"/>
                  </a:solidFill>
                  <a:latin typeface="Pattaya"/>
                </a:rPr>
                <a:t>cảm</a:t>
              </a:r>
              <a:endParaRPr lang="en-US" sz="4400" dirty="0">
                <a:solidFill>
                  <a:srgbClr val="000000"/>
                </a:solidFill>
                <a:latin typeface="Pattaya"/>
              </a:endParaRPr>
            </a:p>
          </p:txBody>
        </p:sp>
        <p:pic>
          <p:nvPicPr>
            <p:cNvPr id="14" name="Picture 13">
              <a:extLst>
                <a:ext uri="{FF2B5EF4-FFF2-40B4-BE49-F238E27FC236}">
                  <a16:creationId xmlns:a16="http://schemas.microsoft.com/office/drawing/2014/main" id="{4F897361-DD20-4B0A-98CF-7339CFA69C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216544" y="3429000"/>
              <a:ext cx="1952787" cy="2449540"/>
            </a:xfrm>
            <a:prstGeom prst="rect">
              <a:avLst/>
            </a:prstGeom>
          </p:spPr>
        </p:pic>
      </p:grpSp>
      <p:grpSp>
        <p:nvGrpSpPr>
          <p:cNvPr id="10" name="Group 9">
            <a:extLst>
              <a:ext uri="{FF2B5EF4-FFF2-40B4-BE49-F238E27FC236}">
                <a16:creationId xmlns:a16="http://schemas.microsoft.com/office/drawing/2014/main" id="{B1800E53-9C61-419E-83B5-6BF9C684749D}"/>
              </a:ext>
            </a:extLst>
          </p:cNvPr>
          <p:cNvGrpSpPr/>
          <p:nvPr/>
        </p:nvGrpSpPr>
        <p:grpSpPr>
          <a:xfrm>
            <a:off x="3518646" y="2052728"/>
            <a:ext cx="4958483" cy="3825812"/>
            <a:chOff x="3518646" y="2052728"/>
            <a:chExt cx="4958483" cy="3825812"/>
          </a:xfrm>
        </p:grpSpPr>
        <p:pic>
          <p:nvPicPr>
            <p:cNvPr id="7" name="Picture 7">
              <a:extLst>
                <a:ext uri="{FF2B5EF4-FFF2-40B4-BE49-F238E27FC236}">
                  <a16:creationId xmlns:a16="http://schemas.microsoft.com/office/drawing/2014/main" id="{E778998A-3241-438F-98CA-C3429BE2AEA3}"/>
                </a:ext>
              </a:extLst>
            </p:cNvPr>
            <p:cNvPicPr>
              <a:picLocks noChangeAspect="1"/>
            </p:cNvPicPr>
            <p:nvPr/>
          </p:nvPicPr>
          <p:blipFill>
            <a:blip r:embed="rId3"/>
            <a:srcRect/>
            <a:stretch>
              <a:fillRect/>
            </a:stretch>
          </p:blipFill>
          <p:spPr>
            <a:xfrm>
              <a:off x="4373795" y="2052728"/>
              <a:ext cx="3336876" cy="1840905"/>
            </a:xfrm>
            <a:prstGeom prst="rect">
              <a:avLst/>
            </a:prstGeom>
          </p:spPr>
        </p:pic>
        <p:sp>
          <p:nvSpPr>
            <p:cNvPr id="8" name="TextBox 8">
              <a:extLst>
                <a:ext uri="{FF2B5EF4-FFF2-40B4-BE49-F238E27FC236}">
                  <a16:creationId xmlns:a16="http://schemas.microsoft.com/office/drawing/2014/main" id="{B6667FF1-9EA9-4CDF-B383-194769754B08}"/>
                </a:ext>
              </a:extLst>
            </p:cNvPr>
            <p:cNvSpPr txBox="1"/>
            <p:nvPr/>
          </p:nvSpPr>
          <p:spPr>
            <a:xfrm>
              <a:off x="3518646" y="2231189"/>
              <a:ext cx="4958483" cy="1188787"/>
            </a:xfrm>
            <a:prstGeom prst="rect">
              <a:avLst/>
            </a:prstGeom>
          </p:spPr>
          <p:txBody>
            <a:bodyPr wrap="square" lIns="0" tIns="0" rIns="0" bIns="0" rtlCol="0" anchor="t">
              <a:spAutoFit/>
            </a:bodyPr>
            <a:lstStyle/>
            <a:p>
              <a:pPr algn="ctr">
                <a:lnSpc>
                  <a:spcPts val="10220"/>
                </a:lnSpc>
              </a:pPr>
              <a:r>
                <a:rPr lang="en-US" sz="4400" dirty="0" err="1">
                  <a:solidFill>
                    <a:srgbClr val="000000"/>
                  </a:solidFill>
                  <a:latin typeface="Pattaya"/>
                </a:rPr>
                <a:t>Tìm</a:t>
              </a:r>
              <a:r>
                <a:rPr lang="en-US" sz="4400" dirty="0">
                  <a:solidFill>
                    <a:srgbClr val="000000"/>
                  </a:solidFill>
                  <a:latin typeface="Pattaya"/>
                </a:rPr>
                <a:t> </a:t>
              </a:r>
              <a:r>
                <a:rPr lang="en-US" sz="4400" dirty="0" err="1">
                  <a:solidFill>
                    <a:srgbClr val="000000"/>
                  </a:solidFill>
                  <a:latin typeface="Pattaya"/>
                </a:rPr>
                <a:t>hiểu</a:t>
              </a:r>
              <a:r>
                <a:rPr lang="en-US" sz="4400" dirty="0">
                  <a:solidFill>
                    <a:srgbClr val="000000"/>
                  </a:solidFill>
                  <a:latin typeface="Pattaya"/>
                </a:rPr>
                <a:t> </a:t>
              </a:r>
              <a:r>
                <a:rPr lang="en-US" sz="4400" dirty="0" err="1">
                  <a:solidFill>
                    <a:srgbClr val="000000"/>
                  </a:solidFill>
                  <a:latin typeface="Pattaya"/>
                </a:rPr>
                <a:t>bài</a:t>
              </a:r>
              <a:endParaRPr lang="en-US" sz="4400" dirty="0">
                <a:solidFill>
                  <a:srgbClr val="000000"/>
                </a:solidFill>
                <a:latin typeface="Pattaya"/>
              </a:endParaRPr>
            </a:p>
          </p:txBody>
        </p:sp>
        <p:pic>
          <p:nvPicPr>
            <p:cNvPr id="15" name="Picture 14">
              <a:extLst>
                <a:ext uri="{FF2B5EF4-FFF2-40B4-BE49-F238E27FC236}">
                  <a16:creationId xmlns:a16="http://schemas.microsoft.com/office/drawing/2014/main" id="{2576DC8C-5761-4247-A4EE-3348877EE31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4962626" y="2957698"/>
              <a:ext cx="2186336" cy="2920842"/>
            </a:xfrm>
            <a:prstGeom prst="rect">
              <a:avLst/>
            </a:prstGeom>
          </p:spPr>
        </p:pic>
      </p:grpSp>
    </p:spTree>
    <p:extLst>
      <p:ext uri="{BB962C8B-B14F-4D97-AF65-F5344CB8AC3E}">
        <p14:creationId xmlns:p14="http://schemas.microsoft.com/office/powerpoint/2010/main" val="321581509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repeatCount="indefinite" fill="hold" nodeType="click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8499">
            <a:off x="-48220" y="1048192"/>
            <a:ext cx="614882" cy="680453"/>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434" y="-159370"/>
            <a:ext cx="970117" cy="95247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879021" y="-5397"/>
            <a:ext cx="488192" cy="47931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3332">
            <a:off x="11596901" y="-279638"/>
            <a:ext cx="999765" cy="1106380"/>
          </a:xfrm>
          <a:prstGeom prst="rect">
            <a:avLst/>
          </a:prstGeom>
        </p:spPr>
      </p:pic>
      <p:grpSp>
        <p:nvGrpSpPr>
          <p:cNvPr id="19" name="Group 19"/>
          <p:cNvGrpSpPr/>
          <p:nvPr/>
        </p:nvGrpSpPr>
        <p:grpSpPr>
          <a:xfrm>
            <a:off x="532549" y="494387"/>
            <a:ext cx="153251" cy="153251"/>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1943532" y="1245381"/>
            <a:ext cx="153251" cy="1532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8650" y="6126605"/>
            <a:ext cx="970117" cy="952479"/>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grpSp>
        <p:nvGrpSpPr>
          <p:cNvPr id="25" name="Group 25"/>
          <p:cNvGrpSpPr/>
          <p:nvPr/>
        </p:nvGrpSpPr>
        <p:grpSpPr>
          <a:xfrm>
            <a:off x="10790059" y="6449593"/>
            <a:ext cx="153251" cy="1532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78976">
            <a:off x="-489183" y="5904846"/>
            <a:ext cx="1261473" cy="1395996"/>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8636" y="5662503"/>
            <a:ext cx="307983" cy="302383"/>
          </a:xfrm>
          <a:prstGeom prst="rect">
            <a:avLst/>
          </a:prstGeom>
        </p:spPr>
      </p:pic>
      <p:grpSp>
        <p:nvGrpSpPr>
          <p:cNvPr id="29" name="Group 29"/>
          <p:cNvGrpSpPr/>
          <p:nvPr/>
        </p:nvGrpSpPr>
        <p:grpSpPr>
          <a:xfrm>
            <a:off x="975935" y="6495189"/>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2000158" y="4833831"/>
            <a:ext cx="320250" cy="314427"/>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06309" y="1278891"/>
            <a:ext cx="320250" cy="314427"/>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00474" y="189387"/>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605766" y="1874170"/>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215126" y="187416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617201" y="1867999"/>
            <a:ext cx="1125629" cy="420564"/>
          </a:xfrm>
          <a:prstGeom prst="rect">
            <a:avLst/>
          </a:prstGeom>
        </p:spPr>
        <p:txBody>
          <a:bodyPr wrap="none">
            <a:spAutoFit/>
          </a:bodyPr>
          <a:lstStyle/>
          <a:p>
            <a:r>
              <a:rPr lang="vi-VN" sz="2133" b="1">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6807200" y="2394963"/>
            <a:ext cx="1189189" cy="1280665"/>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8932154" y="2385056"/>
            <a:ext cx="1189189" cy="1280665"/>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0554375" y="2413000"/>
            <a:ext cx="1189189" cy="1280665"/>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6812386" y="3729683"/>
            <a:ext cx="1189189" cy="1280665"/>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8937340" y="3719776"/>
            <a:ext cx="1189189" cy="1280665"/>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0559560" y="3747720"/>
            <a:ext cx="1189189" cy="1280665"/>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6807200" y="5096836"/>
            <a:ext cx="1189189" cy="1280665"/>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1</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8932154" y="5086928"/>
            <a:ext cx="1189189" cy="1280665"/>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2</a:t>
              </a:r>
              <a:endParaRPr lang="en-US" sz="24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0554375" y="5114873"/>
            <a:ext cx="1189189" cy="1280665"/>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534282" cy="692498"/>
            </a:xfrm>
            <a:prstGeom prst="rect">
              <a:avLst/>
            </a:prstGeom>
          </p:spPr>
          <p:txBody>
            <a:bodyPr wrap="none">
              <a:spAutoFit/>
            </a:bodyPr>
            <a:lstStyle/>
            <a:p>
              <a:r>
                <a:rPr lang="vi-VN" sz="2400" b="1" dirty="0">
                  <a:solidFill>
                    <a:srgbClr val="002060"/>
                  </a:solidFill>
                  <a:ea typeface="Tahoma" panose="020B0604030504040204" pitchFamily="34" charset="0"/>
                  <a:cs typeface="Tahoma" panose="020B0604030504040204" pitchFamily="34" charset="0"/>
                </a:rPr>
                <a:t>3</a:t>
              </a:r>
              <a:endParaRPr lang="en-US" sz="2400" b="1" dirty="0">
                <a:solidFill>
                  <a:srgbClr val="002060"/>
                </a:solidFill>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par>
                                <p:cTn id="54" presetID="10"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10"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8869917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TotalTime>
  <Words>1863</Words>
  <Application>Microsoft Office PowerPoint</Application>
  <PresentationFormat>Widescreen</PresentationFormat>
  <Paragraphs>174</Paragraphs>
  <Slides>38</Slides>
  <Notes>7</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Praise</vt:lpstr>
      <vt:lpstr>HP001 4 hàng</vt:lpstr>
      <vt:lpstr>宋体</vt:lpstr>
      <vt:lpstr>Fleur De Leah</vt:lpstr>
      <vt:lpstr>Arial</vt:lpstr>
      <vt:lpstr>Pattaya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Nguyen Thu Hien</cp:lastModifiedBy>
  <cp:revision>107</cp:revision>
  <dcterms:created xsi:type="dcterms:W3CDTF">2018-01-28T08:07:00Z</dcterms:created>
  <dcterms:modified xsi:type="dcterms:W3CDTF">2021-12-17T13:56:28Z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