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79" r:id="rId2"/>
    <p:sldId id="257" r:id="rId3"/>
    <p:sldId id="280" r:id="rId4"/>
    <p:sldId id="281" r:id="rId5"/>
    <p:sldId id="284" r:id="rId6"/>
    <p:sldId id="285" r:id="rId7"/>
    <p:sldId id="289" r:id="rId8"/>
    <p:sldId id="282" r:id="rId9"/>
    <p:sldId id="276" r:id="rId10"/>
    <p:sldId id="273" r:id="rId11"/>
    <p:sldId id="258" r:id="rId12"/>
    <p:sldId id="274" r:id="rId13"/>
    <p:sldId id="267" r:id="rId14"/>
    <p:sldId id="291" r:id="rId15"/>
    <p:sldId id="290" r:id="rId16"/>
    <p:sldId id="293" r:id="rId17"/>
    <p:sldId id="295" r:id="rId18"/>
    <p:sldId id="292" r:id="rId19"/>
    <p:sldId id="294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BD6"/>
    <a:srgbClr val="FCF7C4"/>
    <a:srgbClr val="0000FF"/>
    <a:srgbClr val="C1E451"/>
    <a:srgbClr val="048676"/>
    <a:srgbClr val="6FADB9"/>
    <a:srgbClr val="00CC00"/>
    <a:srgbClr val="50D891"/>
    <a:srgbClr val="A4D44D"/>
    <a:srgbClr val="2EC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 dirty="0"/>
              <a:t>PPT】https://mumjin.taobao.com/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49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23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0B317A-6DE8-47A9-A510-EDDD07BE2AAF}" type="slidenum">
              <a:rPr lang="zh-CN" altLang="en-US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15</a:t>
            </a:fld>
            <a:endParaRPr lang="zh-CN" altLang="en-US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0853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80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91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53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75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1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6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3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2522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26729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36" r:id="rId13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0.png"/><Relationship Id="rId5" Type="http://schemas.openxmlformats.org/officeDocument/2006/relationships/audio" Target="../media/media2.m4a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media" Target="../media/media2.m4a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672" y="449466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24967" y="1738213"/>
            <a:ext cx="99629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altLang="zh-C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altLang="zh-C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(tr.143) </a:t>
            </a:r>
            <a:endParaRPr lang="zh-CN" alt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4359770" y="361275"/>
            <a:ext cx="676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Toán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lớp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5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1083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  <p:sp>
        <p:nvSpPr>
          <p:cNvPr id="13" name="流程图: 过程 33"/>
          <p:cNvSpPr/>
          <p:nvPr/>
        </p:nvSpPr>
        <p:spPr>
          <a:xfrm>
            <a:off x="0" y="3347894"/>
            <a:ext cx="12192000" cy="348456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8416"/>
            <a:ext cx="12192000" cy="5126310"/>
          </a:xfrm>
          <a:prstGeom prst="rect">
            <a:avLst/>
          </a:prstGeom>
        </p:spPr>
      </p:pic>
      <p:grpSp>
        <p:nvGrpSpPr>
          <p:cNvPr id="14" name="组合 10"/>
          <p:cNvGrpSpPr/>
          <p:nvPr/>
        </p:nvGrpSpPr>
        <p:grpSpPr>
          <a:xfrm>
            <a:off x="12192000" y="2783728"/>
            <a:ext cx="1919564" cy="1529223"/>
            <a:chOff x="8061083" y="2111896"/>
            <a:chExt cx="1321237" cy="1220122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22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Mã02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169" y="4351790"/>
            <a:ext cx="2751074" cy="138499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 =  1,08 m</a:t>
            </a:r>
          </a:p>
          <a:p>
            <a:pPr eaLnBrk="1" hangingPunct="1"/>
            <a:r>
              <a:rPr lang="en-US" altLang="en-US" sz="2800" dirty="0"/>
              <a:t>v  =  12 cm/</a:t>
            </a:r>
            <a:r>
              <a:rPr lang="en-US" altLang="en-US" sz="2800" dirty="0" err="1"/>
              <a:t>phút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t   =       ?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79813" y="3563201"/>
            <a:ext cx="1402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endParaRPr lang="en-US" altLang="en-US" sz="2800" u="sng" dirty="0">
              <a:solidFill>
                <a:srgbClr val="C0000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189742" y="4104858"/>
            <a:ext cx="390844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/>
              <a:t>Đổi</a:t>
            </a:r>
            <a:r>
              <a:rPr lang="en-US" altLang="en-US" sz="2800" b="1" dirty="0"/>
              <a:t> 1,08m   =   108 cm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418225" y="4658584"/>
            <a:ext cx="6336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ốc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bò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đường</a:t>
            </a:r>
            <a:r>
              <a:rPr lang="en-US" altLang="en-US" sz="2800" dirty="0"/>
              <a:t>: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189742" y="5188705"/>
            <a:ext cx="41280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108   :   12     =   9 (</a:t>
            </a:r>
            <a:r>
              <a:rPr lang="en-US" altLang="en-US" sz="2800" dirty="0" err="1"/>
              <a:t>phút</a:t>
            </a:r>
            <a:r>
              <a:rPr lang="en-US" altLang="en-US" sz="2800" dirty="0"/>
              <a:t>)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232683" y="5718826"/>
            <a:ext cx="28809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9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en-US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0720" y="264224"/>
            <a:ext cx="10081280" cy="2009061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12cm/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1,08m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151360" y="3522717"/>
            <a:ext cx="13644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endParaRPr lang="en-US" altLang="en-US" sz="2800" u="sng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7707" y="-56707"/>
            <a:ext cx="2956029" cy="32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0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2317 -0.0037 L -0.98672 -0.33079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95" y="-163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1.19674 0.00718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3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1" grpId="0" animBg="1"/>
      <p:bldP spid="24" grpId="0"/>
      <p:bldP spid="25" grpId="0"/>
      <p:bldP spid="26" grpId="0"/>
      <p:bldP spid="2" grpId="0" animBg="1"/>
      <p:bldP spid="2" grpId="1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3" y="0"/>
            <a:ext cx="12192000" cy="6858000"/>
          </a:xfrm>
          <a:prstGeom prst="rect">
            <a:avLst/>
          </a:prstGeom>
        </p:spPr>
      </p:pic>
      <p:grpSp>
        <p:nvGrpSpPr>
          <p:cNvPr id="15" name="组合 10"/>
          <p:cNvGrpSpPr/>
          <p:nvPr/>
        </p:nvGrpSpPr>
        <p:grpSpPr>
          <a:xfrm>
            <a:off x="11976100" y="4861270"/>
            <a:ext cx="1919564" cy="1529223"/>
            <a:chOff x="8061083" y="2111896"/>
            <a:chExt cx="1321237" cy="1220122"/>
          </a:xfrm>
        </p:grpSpPr>
        <p:pic>
          <p:nvPicPr>
            <p:cNvPr id="16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7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Mã03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9892" y="0"/>
            <a:ext cx="10388182" cy="2108299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 km/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km.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559" y="1785668"/>
            <a:ext cx="2925426" cy="307560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149306" y="2725948"/>
            <a:ext cx="7994691" cy="303649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863644" y="2864565"/>
            <a:ext cx="1501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361690" y="3482869"/>
            <a:ext cx="2467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v =  96 km/</a:t>
            </a:r>
            <a:r>
              <a:rPr lang="en-US" altLang="en-US" sz="2800" dirty="0" err="1"/>
              <a:t>giờ</a:t>
            </a:r>
            <a:endParaRPr lang="en-US" altLang="en-US" sz="2800" dirty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382327" y="3914669"/>
            <a:ext cx="1951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 =  72 km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4382327" y="4417906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  =    ?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8714038" y="2799367"/>
            <a:ext cx="146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7203697" y="3355785"/>
            <a:ext cx="4940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Thời gian đại bàng bay hết là: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471985" y="3971735"/>
            <a:ext cx="3746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72   :  96   = 0,75 (giờ)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658711" y="4509205"/>
            <a:ext cx="32095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66"/>
                </a:solidFill>
              </a:rPr>
              <a:t> 0,75 </a:t>
            </a:r>
            <a:r>
              <a:rPr lang="en-US" altLang="en-US" sz="2800" dirty="0" err="1">
                <a:solidFill>
                  <a:srgbClr val="FF0066"/>
                </a:solidFill>
              </a:rPr>
              <a:t>giờ</a:t>
            </a:r>
            <a:r>
              <a:rPr lang="en-US" altLang="en-US" sz="2800" dirty="0">
                <a:solidFill>
                  <a:srgbClr val="FF0066"/>
                </a:solidFill>
              </a:rPr>
              <a:t> = 45 </a:t>
            </a:r>
            <a:r>
              <a:rPr lang="en-US" altLang="en-US" sz="2800" dirty="0" err="1">
                <a:solidFill>
                  <a:srgbClr val="FF0066"/>
                </a:solidFill>
              </a:rPr>
              <a:t>phút</a:t>
            </a:r>
            <a:endParaRPr lang="en-US" altLang="en-US" sz="2800" dirty="0">
              <a:solidFill>
                <a:srgbClr val="FF0066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9235441" y="4988785"/>
            <a:ext cx="28241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C00000"/>
                </a:solidFill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 45 </a:t>
            </a:r>
            <a:r>
              <a:rPr lang="en-US" altLang="en-US" sz="2800" dirty="0" err="1">
                <a:solidFill>
                  <a:srgbClr val="C00000"/>
                </a:solidFill>
              </a:rPr>
              <a:t>phút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995933" y="2864565"/>
            <a:ext cx="14724" cy="2747648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25 -7.40741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7037E-7 L -0.73047 -0.39768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23" y="-198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2 0.01875 L 1.1069 0.009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0878" cy="6858000"/>
          </a:xfrm>
          <a:prstGeom prst="rect">
            <a:avLst/>
          </a:prstGeom>
        </p:spPr>
      </p:pic>
      <p:pic>
        <p:nvPicPr>
          <p:cNvPr id="51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4" y="1300111"/>
            <a:ext cx="1919564" cy="1529223"/>
          </a:xfrm>
          <a:prstGeom prst="rect">
            <a:avLst/>
          </a:prstGeom>
        </p:spPr>
      </p:pic>
      <p:sp>
        <p:nvSpPr>
          <p:cNvPr id="36" name="文本框 9"/>
          <p:cNvSpPr txBox="1"/>
          <p:nvPr/>
        </p:nvSpPr>
        <p:spPr>
          <a:xfrm>
            <a:off x="493784" y="1678224"/>
            <a:ext cx="154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Mã</a:t>
            </a:r>
            <a:r>
              <a:rPr lang="vi-VN" altLang="zh-CN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04</a:t>
            </a:r>
            <a:endParaRPr lang="zh-CN" altLang="en-US" sz="4000" b="1" dirty="0">
              <a:solidFill>
                <a:srgbClr val="FF898B"/>
              </a:solidFill>
              <a:latin typeface="华康海报体W12" panose="040B0C09000000000000" pitchFamily="81" charset="-122"/>
              <a:ea typeface="华康海报体W12" panose="040B0C09000000000000" pitchFamily="81" charset="-122"/>
            </a:endParaRPr>
          </a:p>
        </p:txBody>
      </p:sp>
      <p:pic>
        <p:nvPicPr>
          <p:cNvPr id="19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8" y="-12119"/>
            <a:ext cx="2895600" cy="1654055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6238"/>
            <a:ext cx="2531082" cy="1819275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871" y="4817594"/>
            <a:ext cx="4838700" cy="20779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883228" y="41694"/>
            <a:ext cx="9900215" cy="226492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95942" y="654136"/>
            <a:ext cx="9575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420m/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10,5 km.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98672" y="2741841"/>
            <a:ext cx="9181382" cy="390918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50894" y="3314709"/>
            <a:ext cx="146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985707" y="3890972"/>
            <a:ext cx="3471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10,5 km  =  10500 m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893632" y="4467234"/>
            <a:ext cx="4375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058732" y="5043497"/>
            <a:ext cx="4532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10500   :  420   =  25 (phút)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8539543" y="5609498"/>
            <a:ext cx="282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Đáp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 25 </a:t>
            </a:r>
            <a:r>
              <a:rPr lang="en-US" altLang="en-US" sz="2800" dirty="0" err="1">
                <a:solidFill>
                  <a:srgbClr val="C00000"/>
                </a:solidFill>
              </a:rPr>
              <a:t>phút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578419" y="3264555"/>
            <a:ext cx="1501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076465" y="3882859"/>
            <a:ext cx="26725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v =  420 m/</a:t>
            </a:r>
            <a:r>
              <a:rPr lang="en-US" altLang="en-US" sz="2800" dirty="0" err="1"/>
              <a:t>phút</a:t>
            </a:r>
            <a:endParaRPr lang="en-US" altLang="en-US" sz="2800" dirty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066959" y="4331499"/>
            <a:ext cx="21515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=  10,5 km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037297" y="4814629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t  =    ?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51478" y="3057832"/>
            <a:ext cx="16644" cy="3430054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4076" y="3546520"/>
            <a:ext cx="3089566" cy="33114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6798765" y="1385832"/>
            <a:ext cx="3309382" cy="337937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361324" y="2651072"/>
            <a:ext cx="2619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Jony</a:t>
            </a:r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! </a:t>
            </a:r>
            <a:r>
              <a:rPr lang="en-US" sz="4000" b="1" dirty="0" err="1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quá</a:t>
            </a:r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thôi</a:t>
            </a:r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75833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9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622"/>
            <a:ext cx="12219706" cy="68756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94" y="0"/>
            <a:ext cx="1198006" cy="1093102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10065643" y="3380975"/>
            <a:ext cx="2204295" cy="1935706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753514" y="0"/>
            <a:ext cx="10202512" cy="346991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3600" dirty="0">
              <a:solidFill>
                <a:srgbClr val="724502"/>
              </a:solidFill>
              <a:latin typeface="#9Slide05 SVNAngellife" panose="02000500000000020003" pitchFamily="2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Cám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nhé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nhờ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giải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hết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mật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mã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nên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chúng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tớ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đã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tìm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thấy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Jony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đang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chơi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đằng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kia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kìa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Tạm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biệt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hẹn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gặp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lại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!</a:t>
            </a:r>
            <a:endParaRPr lang="zh-CN" altLang="en-US" sz="3600" dirty="0">
              <a:solidFill>
                <a:srgbClr val="0000FF"/>
              </a:solidFill>
              <a:latin typeface="#9Slide05 SVNAngellife" panose="02000500000000020003" pitchFamily="2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30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30534 0.167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42220" y="244895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468871" y="644185"/>
              <a:ext cx="1374226" cy="108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1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4" y="949325"/>
            <a:ext cx="10228571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8939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431385" y="3429000"/>
            <a:ext cx="7513636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Em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có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nhận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xét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gì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về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mối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quan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hệ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giữa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3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đại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lượng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: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vận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tốc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quãng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đường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và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thời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gian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1240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34119" y="704850"/>
            <a:ext cx="10586332" cy="550545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799416" y="1065389"/>
            <a:ext cx="318346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  <a:cs typeface="+mn-cs"/>
              </a:rPr>
              <a:t>v = s : t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929393" y="4565771"/>
            <a:ext cx="371404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  <a:cs typeface="+mn-cs"/>
              </a:rPr>
              <a:t>t = s : v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7391399" y="4565772"/>
            <a:ext cx="35814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  <a:cs typeface="+mn-cs"/>
              </a:rPr>
              <a:t>s = v x  t</a:t>
            </a:r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3438525" y="1927857"/>
            <a:ext cx="1819275" cy="257084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 flipH="1" flipV="1">
            <a:off x="3784247" y="4362449"/>
            <a:ext cx="3464277" cy="3437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5391150" y="1927857"/>
            <a:ext cx="2209800" cy="26023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174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43791" y="1362974"/>
            <a:ext cx="1533676" cy="1112758"/>
            <a:chOff x="995374" y="2209801"/>
            <a:chExt cx="1114425" cy="674687"/>
          </a:xfrm>
        </p:grpSpPr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74" y="2209801"/>
              <a:ext cx="1114425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9"/>
            <p:cNvSpPr txBox="1">
              <a:spLocks noChangeArrowheads="1"/>
            </p:cNvSpPr>
            <p:nvPr/>
          </p:nvSpPr>
          <p:spPr bwMode="auto">
            <a:xfrm>
              <a:off x="1481022" y="2317616"/>
              <a:ext cx="503238" cy="46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4700" y="3313888"/>
            <a:ext cx="1574930" cy="1161693"/>
            <a:chOff x="862024" y="3239182"/>
            <a:chExt cx="1222375" cy="711200"/>
          </a:xfrm>
        </p:grpSpPr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24" y="3239182"/>
              <a:ext cx="12223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1349799" y="3360532"/>
              <a:ext cx="503238" cy="55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1835930" y="1540792"/>
            <a:ext cx="10128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chuyển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3276293" y="3429755"/>
            <a:ext cx="8800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Củng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cố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giữa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thời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vận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tốc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quãng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đường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"/>
          <p:cNvGrpSpPr/>
          <p:nvPr/>
        </p:nvGrpSpPr>
        <p:grpSpPr>
          <a:xfrm>
            <a:off x="3637712" y="144272"/>
            <a:ext cx="4772460" cy="707886"/>
            <a:chOff x="2425700" y="358913"/>
            <a:chExt cx="4772460" cy="707886"/>
          </a:xfrm>
        </p:grpSpPr>
        <p:sp>
          <p:nvSpPr>
            <p:cNvPr id="43" name="矩形 3"/>
            <p:cNvSpPr/>
            <p:nvPr/>
          </p:nvSpPr>
          <p:spPr>
            <a:xfrm>
              <a:off x="2425700" y="395068"/>
              <a:ext cx="4772460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3159926" y="358913"/>
              <a:ext cx="3730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Mục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tiêu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học</a:t>
              </a:r>
              <a:endParaRPr lang="zh-CN" altLang="en-US" sz="4000" b="1" dirty="0">
                <a:latin typeface="#9Slide05 SVNNexa Rust Script" panose="020B0606040200020203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v - SIÊU THỊ TỦ BẾP TỐT">
            <a:extLst>
              <a:ext uri="{FF2B5EF4-FFF2-40B4-BE49-F238E27FC236}">
                <a16:creationId xmlns:a16="http://schemas.microsoft.com/office/drawing/2014/main" id="{A238390F-74A0-42A5-9B2A-2E66F1DA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73" y="960473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 - SIÊU THỊ TỦ BẾP TỐT">
            <a:extLst>
              <a:ext uri="{FF2B5EF4-FFF2-40B4-BE49-F238E27FC236}">
                <a16:creationId xmlns:a16="http://schemas.microsoft.com/office/drawing/2014/main" id="{2AFF2184-A2EF-45E6-8EAC-94A712A37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74" y="2830029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89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42220" y="244895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468871" y="644185"/>
              <a:ext cx="1374226" cy="108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28046" y="2943604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Định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hướng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sau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71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| Hand drawn lovely spring landscape">
            <a:extLst>
              <a:ext uri="{FF2B5EF4-FFF2-40B4-BE49-F238E27FC236}">
                <a16:creationId xmlns:a16="http://schemas.microsoft.com/office/drawing/2014/main" id="{47A60C45-1DB5-46E2-829E-0E111621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12192000" cy="6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2CCB3-6D9D-4019-B0F8-C4401215825E}"/>
              </a:ext>
            </a:extLst>
          </p:cNvPr>
          <p:cNvSpPr txBox="1"/>
          <p:nvPr/>
        </p:nvSpPr>
        <p:spPr>
          <a:xfrm>
            <a:off x="2343150" y="0"/>
            <a:ext cx="9671682" cy="3245941"/>
          </a:xfrm>
          <a:prstGeom prst="wedgeEllipse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36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công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quãng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đường,vận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tốc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gian</a:t>
            </a:r>
            <a:endParaRPr lang="en-US" sz="3600" b="1" dirty="0">
              <a:solidFill>
                <a:srgbClr val="002060"/>
              </a:solidFill>
              <a:latin typeface="+mj-lt"/>
              <a:cs typeface="Pattaya" panose="00000500000000000000" pitchFamily="2" charset="-34"/>
            </a:endParaRPr>
          </a:p>
          <a:p>
            <a:pPr marL="742950" indent="-742950" algn="ctr">
              <a:buAutoNum type="arabicPeriod"/>
            </a:pPr>
            <a:r>
              <a:rPr lang="en-US" sz="36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chung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” (tr.144) </a:t>
            </a:r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1580" y="4153909"/>
            <a:ext cx="2522880" cy="27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2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06" y="2377"/>
            <a:ext cx="12219706" cy="68756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563" flipH="1">
            <a:off x="2894451" y="922965"/>
            <a:ext cx="1665858" cy="16627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88" y="-49680"/>
            <a:ext cx="1277435" cy="1151449"/>
          </a:xfrm>
          <a:prstGeom prst="rect">
            <a:avLst/>
          </a:prstGeom>
        </p:spPr>
      </p:pic>
      <p:pic>
        <p:nvPicPr>
          <p:cNvPr id="1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grpSp>
        <p:nvGrpSpPr>
          <p:cNvPr id="21" name="组合 18"/>
          <p:cNvGrpSpPr/>
          <p:nvPr/>
        </p:nvGrpSpPr>
        <p:grpSpPr>
          <a:xfrm>
            <a:off x="3084717" y="2030021"/>
            <a:ext cx="4449275" cy="3319869"/>
            <a:chOff x="3012809" y="1656820"/>
            <a:chExt cx="3785743" cy="3555670"/>
          </a:xfrm>
        </p:grpSpPr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0261">
              <a:off x="3012809" y="1656820"/>
              <a:ext cx="3785743" cy="3555670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20690204">
              <a:off x="3936641" y="2208532"/>
              <a:ext cx="2230275" cy="1417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Mật</a:t>
              </a:r>
              <a:r>
                <a:rPr lang="en-US" altLang="zh-CN" sz="4000" dirty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0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mã</a:t>
              </a:r>
              <a:r>
                <a:rPr lang="en-US" altLang="zh-CN" sz="4000" dirty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0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của</a:t>
              </a:r>
              <a:r>
                <a:rPr lang="en-US" altLang="zh-CN" sz="4000" dirty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0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Jony</a:t>
              </a:r>
              <a:endParaRPr lang="zh-CN" altLang="en-US" sz="4000" dirty="0">
                <a:solidFill>
                  <a:srgbClr val="724502"/>
                </a:solidFill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6551453" y="0"/>
            <a:ext cx="5502351" cy="56187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45546" y="2239589"/>
            <a:ext cx="381365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chó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68163" y="2032701"/>
            <a:ext cx="3368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chó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mã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682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664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6641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76 -0.00162 L 0.52708 0.068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 isNarration="1">
              <p:cMediaNode vol="36364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5" grpId="1"/>
      <p:bldP spid="26" grpId="0"/>
      <p:bldP spid="26" grpId="1"/>
    </p:bldLst>
  </p:timing>
  <p:extLst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43791" y="1362974"/>
            <a:ext cx="1533676" cy="1112758"/>
            <a:chOff x="995374" y="2209801"/>
            <a:chExt cx="1114425" cy="674687"/>
          </a:xfrm>
        </p:grpSpPr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74" y="2209801"/>
              <a:ext cx="1114425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9"/>
            <p:cNvSpPr txBox="1">
              <a:spLocks noChangeArrowheads="1"/>
            </p:cNvSpPr>
            <p:nvPr/>
          </p:nvSpPr>
          <p:spPr bwMode="auto">
            <a:xfrm>
              <a:off x="1481022" y="2317616"/>
              <a:ext cx="503238" cy="46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4700" y="3313888"/>
            <a:ext cx="1574930" cy="1161693"/>
            <a:chOff x="862024" y="3239182"/>
            <a:chExt cx="1222375" cy="711200"/>
          </a:xfrm>
        </p:grpSpPr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24" y="3239182"/>
              <a:ext cx="12223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1349799" y="3360532"/>
              <a:ext cx="503238" cy="55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1835930" y="1540792"/>
            <a:ext cx="10128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chuyển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3276293" y="3429755"/>
            <a:ext cx="8800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Củng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cố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giữa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thời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vận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tốc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quãng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đường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"/>
          <p:cNvGrpSpPr/>
          <p:nvPr/>
        </p:nvGrpSpPr>
        <p:grpSpPr>
          <a:xfrm>
            <a:off x="3637712" y="144272"/>
            <a:ext cx="4772460" cy="707886"/>
            <a:chOff x="2425700" y="358913"/>
            <a:chExt cx="4772460" cy="707886"/>
          </a:xfrm>
        </p:grpSpPr>
        <p:sp>
          <p:nvSpPr>
            <p:cNvPr id="43" name="矩形 3"/>
            <p:cNvSpPr/>
            <p:nvPr/>
          </p:nvSpPr>
          <p:spPr>
            <a:xfrm>
              <a:off x="2425700" y="395068"/>
              <a:ext cx="4772460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3159926" y="358913"/>
              <a:ext cx="3730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Mục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tiêu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học</a:t>
              </a:r>
              <a:endParaRPr lang="zh-CN" altLang="en-US" sz="4000" b="1" dirty="0">
                <a:latin typeface="#9Slide05 SVNNexa Rust Script" panose="020B0606040200020203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516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368772" y="584065"/>
              <a:ext cx="1374226" cy="108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7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Chuẩn</a:t>
            </a:r>
            <a:r>
              <a:rPr lang="en-US" altLang="zh-CN" sz="5867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5867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bị</a:t>
            </a:r>
            <a:endParaRPr lang="zh-CN" altLang="en-US" sz="5867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02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  <a:solidFill>
            <a:srgbClr val="6FDBD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411843" y="501787"/>
            <a:ext cx="550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vận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tốc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29021"/>
            <a:ext cx="1616075" cy="16160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09712" y="1673400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38" y="2039244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78" y="5377109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8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5" y="4304126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9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6" y="3183929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0" name="danana"/>
          <p:cNvSpPr txBox="1"/>
          <p:nvPr/>
        </p:nvSpPr>
        <p:spPr>
          <a:xfrm>
            <a:off x="3829046" y="2218840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v = S : t</a:t>
            </a:r>
          </a:p>
        </p:txBody>
      </p:sp>
      <p:sp>
        <p:nvSpPr>
          <p:cNvPr id="31" name="dapanb"/>
          <p:cNvSpPr txBox="1"/>
          <p:nvPr/>
        </p:nvSpPr>
        <p:spPr>
          <a:xfrm>
            <a:off x="3829046" y="3363524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v = S x t</a:t>
            </a:r>
          </a:p>
        </p:txBody>
      </p:sp>
      <p:sp>
        <p:nvSpPr>
          <p:cNvPr id="34" name="dapanc"/>
          <p:cNvSpPr txBox="1"/>
          <p:nvPr/>
        </p:nvSpPr>
        <p:spPr>
          <a:xfrm>
            <a:off x="3919103" y="445861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v = t : S</a:t>
            </a:r>
          </a:p>
        </p:txBody>
      </p:sp>
      <p:sp>
        <p:nvSpPr>
          <p:cNvPr id="35" name="dapand"/>
          <p:cNvSpPr txBox="1"/>
          <p:nvPr/>
        </p:nvSpPr>
        <p:spPr>
          <a:xfrm>
            <a:off x="3919102" y="542420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v = S - t</a:t>
            </a:r>
          </a:p>
        </p:txBody>
      </p:sp>
      <p:sp>
        <p:nvSpPr>
          <p:cNvPr id="36" name="nhanb"/>
          <p:cNvSpPr/>
          <p:nvPr/>
        </p:nvSpPr>
        <p:spPr>
          <a:xfrm>
            <a:off x="2783822" y="30861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nhand"/>
          <p:cNvSpPr/>
          <p:nvPr/>
        </p:nvSpPr>
        <p:spPr>
          <a:xfrm>
            <a:off x="2746809" y="53771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nhanc"/>
          <p:cNvSpPr/>
          <p:nvPr/>
        </p:nvSpPr>
        <p:spPr>
          <a:xfrm>
            <a:off x="2795037" y="42507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3" y="2170457"/>
            <a:ext cx="8507936" cy="4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54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707316" cy="15863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5" y="9734"/>
            <a:ext cx="1942069" cy="194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02994" y="1640088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danana"/>
          <p:cNvSpPr txBox="1"/>
          <p:nvPr/>
        </p:nvSpPr>
        <p:spPr>
          <a:xfrm>
            <a:off x="3809996" y="452372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S = v x t</a:t>
            </a:r>
          </a:p>
        </p:txBody>
      </p:sp>
      <p:sp>
        <p:nvSpPr>
          <p:cNvPr id="36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S = t : v</a:t>
            </a:r>
          </a:p>
        </p:txBody>
      </p:sp>
      <p:sp>
        <p:nvSpPr>
          <p:cNvPr id="37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S = v : t </a:t>
            </a:r>
          </a:p>
        </p:txBody>
      </p:sp>
      <p:sp>
        <p:nvSpPr>
          <p:cNvPr id="38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S = v + t</a:t>
            </a:r>
          </a:p>
        </p:txBody>
      </p:sp>
      <p:sp>
        <p:nvSpPr>
          <p:cNvPr id="39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uhoi"/>
          <p:cNvSpPr txBox="1"/>
          <p:nvPr/>
        </p:nvSpPr>
        <p:spPr>
          <a:xfrm>
            <a:off x="3288904" y="453659"/>
            <a:ext cx="64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quãng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33" y="3226438"/>
            <a:ext cx="3188591" cy="33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78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89803" y="0"/>
            <a:ext cx="6707316" cy="158635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5" y="9734"/>
            <a:ext cx="1942069" cy="194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02994" y="1640088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danana"/>
          <p:cNvSpPr txBox="1"/>
          <p:nvPr/>
        </p:nvSpPr>
        <p:spPr>
          <a:xfrm>
            <a:off x="3809996" y="452372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t = S : v</a:t>
            </a:r>
          </a:p>
        </p:txBody>
      </p:sp>
      <p:sp>
        <p:nvSpPr>
          <p:cNvPr id="36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t = v : S</a:t>
            </a:r>
          </a:p>
        </p:txBody>
      </p:sp>
      <p:sp>
        <p:nvSpPr>
          <p:cNvPr id="37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t = S x v</a:t>
            </a:r>
          </a:p>
        </p:txBody>
      </p:sp>
      <p:sp>
        <p:nvSpPr>
          <p:cNvPr id="38" name="dapand"/>
          <p:cNvSpPr txBox="1"/>
          <p:nvPr/>
        </p:nvSpPr>
        <p:spPr>
          <a:xfrm>
            <a:off x="3810001" y="5527074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t = S - v</a:t>
            </a:r>
          </a:p>
        </p:txBody>
      </p:sp>
      <p:sp>
        <p:nvSpPr>
          <p:cNvPr id="39" name="nhanb"/>
          <p:cNvSpPr/>
          <p:nvPr/>
        </p:nvSpPr>
        <p:spPr>
          <a:xfrm>
            <a:off x="2751299" y="319409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uhoi"/>
          <p:cNvSpPr txBox="1"/>
          <p:nvPr/>
        </p:nvSpPr>
        <p:spPr>
          <a:xfrm>
            <a:off x="3288904" y="453659"/>
            <a:ext cx="64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thời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gian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30165"/>
            <a:ext cx="3443746" cy="31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06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368772" y="584065"/>
              <a:ext cx="1374226" cy="108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trình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Jony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38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3"/>
            <a:ext cx="12192000" cy="3414962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1130914" y="1112129"/>
            <a:ext cx="697885" cy="319856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Bahnschrift Condensed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993" flipH="1">
            <a:off x="-2444324" y="-297369"/>
            <a:ext cx="2626276" cy="39697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3412615"/>
            <a:ext cx="12192000" cy="3445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文本框 11"/>
          <p:cNvSpPr txBox="1"/>
          <p:nvPr/>
        </p:nvSpPr>
        <p:spPr>
          <a:xfrm>
            <a:off x="1637137" y="3467266"/>
            <a:ext cx="738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Viết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thập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ô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trống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:</a:t>
            </a:r>
          </a:p>
        </p:txBody>
      </p:sp>
      <p:graphicFrame>
        <p:nvGraphicFramePr>
          <p:cNvPr id="28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4522"/>
              </p:ext>
            </p:extLst>
          </p:nvPr>
        </p:nvGraphicFramePr>
        <p:xfrm>
          <a:off x="2245194" y="4180781"/>
          <a:ext cx="7701612" cy="227117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6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(km)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(km/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(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4182196" y="5841726"/>
            <a:ext cx="885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</a:rPr>
              <a:t>4,35</a:t>
            </a: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5872659" y="5852682"/>
            <a:ext cx="312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7531722" y="5841728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8810210" y="5841727"/>
            <a:ext cx="684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</a:rPr>
              <a:t>2,4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2192000" y="1883391"/>
            <a:ext cx="1919564" cy="1529223"/>
            <a:chOff x="8061083" y="2111896"/>
            <a:chExt cx="1321237" cy="12201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248283" y="2376240"/>
              <a:ext cx="1062401" cy="663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rgbClr val="FF898B"/>
                  </a:solidFill>
                  <a:latin typeface="Bahnschrift Condensed" panose="020B0502040204020203" pitchFamily="34" charset="0"/>
                  <a:ea typeface="华康海报体W12" panose="040B0C09000000000000" pitchFamily="81" charset="-122"/>
                </a:rPr>
                <a:t>Mã01</a:t>
              </a:r>
              <a:endParaRPr lang="zh-CN" altLang="en-US" sz="4800" b="1" dirty="0">
                <a:solidFill>
                  <a:srgbClr val="FF898B"/>
                </a:solidFill>
                <a:latin typeface="Bahnschrift Condensed" panose="020B0502040204020203" pitchFamily="34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19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27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99662 0.3259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1" y="1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1.06485 0.006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42" y="32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  <p:tag name="INKNOELEADERBOARD" val="-1729649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Microsoft Office PowerPoint</Application>
  <PresentationFormat>Widescreen</PresentationFormat>
  <Paragraphs>113</Paragraphs>
  <Slides>19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Malgun Gothic</vt:lpstr>
      <vt:lpstr>微软雅黑</vt:lpstr>
      <vt:lpstr>#9Slide04 SFU Belle</vt:lpstr>
      <vt:lpstr>#9Slide05 SVNAngellife</vt:lpstr>
      <vt:lpstr>#9Slide05 SVNMarpesia Pro</vt:lpstr>
      <vt:lpstr>#9Slide05 SVNNexa Rust Script</vt:lpstr>
      <vt:lpstr>Arial</vt:lpstr>
      <vt:lpstr>Bahnschrift Condensed</vt:lpstr>
      <vt:lpstr>Calibri</vt:lpstr>
      <vt:lpstr>Calibri Light</vt:lpstr>
      <vt:lpstr>Tahoma</vt:lpstr>
      <vt:lpstr>Times New Roman</vt:lpstr>
      <vt:lpstr>UTM Windsor BT</vt:lpstr>
      <vt:lpstr>UTM Zirkon</vt:lpstr>
      <vt:lpstr>华康海报体W12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2022-03-17T07:05:31Z</dcterms:modified>
</cp:coreProperties>
</file>