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290" r:id="rId3"/>
    <p:sldId id="296" r:id="rId4"/>
    <p:sldId id="294" r:id="rId5"/>
    <p:sldId id="303" r:id="rId6"/>
    <p:sldId id="304" r:id="rId7"/>
    <p:sldId id="306" r:id="rId8"/>
    <p:sldId id="274" r:id="rId9"/>
    <p:sldId id="305" r:id="rId10"/>
    <p:sldId id="307" r:id="rId11"/>
    <p:sldId id="287" r:id="rId12"/>
    <p:sldId id="289" r:id="rId13"/>
    <p:sldId id="310" r:id="rId14"/>
    <p:sldId id="308" r:id="rId15"/>
    <p:sldId id="309" r:id="rId16"/>
    <p:sldId id="297" r:id="rId17"/>
    <p:sldId id="295" r:id="rId18"/>
    <p:sldId id="302" r:id="rId19"/>
    <p:sldId id="312" r:id="rId20"/>
  </p:sldIdLst>
  <p:sldSz cx="18288000" cy="10287000"/>
  <p:notesSz cx="6858000" cy="9144000"/>
  <p:embeddedFontLst>
    <p:embeddedFont>
      <p:font typeface="#9Slide03 AmpleSoft" panose="020B0604020202020204" charset="0"/>
      <p:regular r:id="rId21"/>
    </p:embeddedFont>
    <p:embeddedFont>
      <p:font typeface="Bahnschrift Condensed" panose="020B0502040204020203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" panose="020B0604020202020204" charset="0"/>
      <p:regular r:id="rId28"/>
      <p:bold r:id="rId29"/>
      <p:italic r:id="rId30"/>
      <p:boldItalic r:id="rId31"/>
    </p:embeddedFont>
    <p:embeddedFont>
      <p:font typeface="Livvic Bold" panose="020B0604020202020204" charset="0"/>
      <p:regular r:id="rId32"/>
    </p:embeddedFont>
    <p:embeddedFont>
      <p:font typeface="Livvic Bold Bold" panose="020B0604020202020204" charset="0"/>
      <p:regular r:id="rId33"/>
    </p:embeddedFont>
    <p:embeddedFont>
      <p:font typeface="Now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22" autoAdjust="0"/>
  </p:normalViewPr>
  <p:slideViewPr>
    <p:cSldViewPr>
      <p:cViewPr varScale="1">
        <p:scale>
          <a:sx n="58" d="100"/>
          <a:sy n="58" d="100"/>
        </p:scale>
        <p:origin x="542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3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gif"/><Relationship Id="rId9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1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405569"/>
            <a:ext cx="59436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Đắp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nổi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441416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Khắc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4B443BC3-670D-4270-9510-00D7000153FF}"/>
              </a:ext>
            </a:extLst>
          </p:cNvPr>
          <p:cNvSpPr txBox="1"/>
          <p:nvPr/>
        </p:nvSpPr>
        <p:spPr>
          <a:xfrm>
            <a:off x="533400" y="495300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trang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trí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F43AFF3-02D3-4965-87FF-B8F69983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23" t="15683" r="18987" b="67352"/>
          <a:stretch/>
        </p:blipFill>
        <p:spPr>
          <a:xfrm>
            <a:off x="664546" y="1441244"/>
            <a:ext cx="4786513" cy="38862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CE53EBD-1502-4F53-A433-746859C0B3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85" t="28208" r="54845" b="52886"/>
          <a:stretch/>
        </p:blipFill>
        <p:spPr>
          <a:xfrm>
            <a:off x="6912014" y="1336370"/>
            <a:ext cx="4746586" cy="39568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E956535-E9DA-4A63-891C-9F4FA75B1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62" t="47548" r="26581" b="34542"/>
          <a:stretch/>
        </p:blipFill>
        <p:spPr>
          <a:xfrm>
            <a:off x="12961605" y="1312557"/>
            <a:ext cx="4661849" cy="4014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A5A418AE-6097-419A-AF81-3B6490C1E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2" t="69704" r="69415" b="12386"/>
          <a:stretch/>
        </p:blipFill>
        <p:spPr>
          <a:xfrm>
            <a:off x="13601700" y="5594746"/>
            <a:ext cx="2743200" cy="25988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78AA221E-DA8F-485C-85AB-FF65FD964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09" t="72963" r="10551" b="11116"/>
          <a:stretch/>
        </p:blipFill>
        <p:spPr>
          <a:xfrm>
            <a:off x="1495702" y="5545723"/>
            <a:ext cx="3124199" cy="2773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84B3403D-79F7-48A4-BB8E-B2E360656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5" t="69718" r="38956" b="10103"/>
          <a:stretch/>
        </p:blipFill>
        <p:spPr>
          <a:xfrm>
            <a:off x="7781731" y="5483001"/>
            <a:ext cx="2922414" cy="28223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680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0B29EAF4-F015-4EA4-8F0A-1B68450E222B}"/>
              </a:ext>
            </a:extLst>
          </p:cNvPr>
          <p:cNvSpPr txBox="1"/>
          <p:nvPr/>
        </p:nvSpPr>
        <p:spPr>
          <a:xfrm>
            <a:off x="4267200" y="447717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Sản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phẩm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tham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146B07B-552E-4773-9E66-81E0D4BF1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9" t="33293" r="29020" b="19308"/>
          <a:stretch/>
        </p:blipFill>
        <p:spPr>
          <a:xfrm>
            <a:off x="1693470" y="1611631"/>
            <a:ext cx="4114800" cy="4217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2103D974-715D-4DE5-8D59-D5FDC9575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9" t="39553" r="19635" b="14947"/>
          <a:stretch/>
        </p:blipFill>
        <p:spPr>
          <a:xfrm>
            <a:off x="11492340" y="1618927"/>
            <a:ext cx="5562599" cy="442335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52C451A-47A4-4015-9C29-55BB9AA414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" t="50000" r="18362" b="5970"/>
          <a:stretch/>
        </p:blipFill>
        <p:spPr>
          <a:xfrm>
            <a:off x="5971574" y="5793451"/>
            <a:ext cx="5393130" cy="4012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47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51FADA2-84C1-48B1-A485-D278299809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30" t="42809" r="65922" b="29097"/>
          <a:stretch/>
        </p:blipFill>
        <p:spPr>
          <a:xfrm>
            <a:off x="1142384" y="619760"/>
            <a:ext cx="4953000" cy="4953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5B6AECF-B70F-4D0D-91DC-84A04FE78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71" t="41973" r="19597" b="31271"/>
          <a:stretch/>
        </p:blipFill>
        <p:spPr>
          <a:xfrm>
            <a:off x="12441005" y="596900"/>
            <a:ext cx="5130414" cy="4866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4116A9C-13A9-41D4-832B-9B7FBD5135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83" t="44077" r="42571" b="34158"/>
          <a:stretch/>
        </p:blipFill>
        <p:spPr>
          <a:xfrm>
            <a:off x="6245543" y="4000500"/>
            <a:ext cx="5982635" cy="4866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22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E549B81-F907-4783-8388-5256B0821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1" t="21110" r="25308" b="12222"/>
          <a:stretch/>
        </p:blipFill>
        <p:spPr>
          <a:xfrm>
            <a:off x="2667000" y="1636374"/>
            <a:ext cx="51816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F46C8EC-42FF-4546-B837-0CA5364AD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39" r="10111" b="21852"/>
          <a:stretch/>
        </p:blipFill>
        <p:spPr>
          <a:xfrm>
            <a:off x="9525000" y="1714499"/>
            <a:ext cx="6415894" cy="670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0655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55CA22C-A248-4BC0-8DAF-5A96331E1EB8}"/>
              </a:ext>
            </a:extLst>
          </p:cNvPr>
          <p:cNvSpPr txBox="1"/>
          <p:nvPr/>
        </p:nvSpPr>
        <p:spPr>
          <a:xfrm>
            <a:off x="2743199" y="4834269"/>
            <a:ext cx="967740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#9Slide03 AmpleSoft" panose="02000000000000000000" pitchFamily="2" charset="0"/>
              </a:rPr>
              <a:t>Nặn</a:t>
            </a:r>
            <a:r>
              <a:rPr lang="en-US" sz="4984" dirty="0">
                <a:solidFill>
                  <a:schemeClr val="accent3">
                    <a:lumMod val="50000"/>
                  </a:schemeClr>
                </a:solidFill>
                <a:latin typeface="#9Slide03 AmpleSoft" panose="02000000000000000000" pitchFamily="2" charset="0"/>
              </a:rPr>
              <a:t>(</a:t>
            </a:r>
            <a:r>
              <a:rPr lang="en-US" sz="4984" dirty="0" err="1">
                <a:solidFill>
                  <a:schemeClr val="accent3">
                    <a:lumMod val="50000"/>
                  </a:schemeClr>
                </a:solidFill>
                <a:latin typeface="#9Slide03 AmpleSoft" panose="02000000000000000000" pitchFamily="2" charset="0"/>
              </a:rPr>
              <a:t>vẽ</a:t>
            </a:r>
            <a:r>
              <a:rPr lang="en-US" sz="4984" dirty="0">
                <a:solidFill>
                  <a:schemeClr val="accent3">
                    <a:lumMod val="50000"/>
                  </a:schemeClr>
                </a:solidFill>
                <a:latin typeface="#9Slide03 AmpleSoft" panose="02000000000000000000" pitchFamily="2" charset="0"/>
              </a:rPr>
              <a:t>) </a:t>
            </a:r>
            <a:r>
              <a:rPr lang="vi-VN" sz="4984" dirty="0">
                <a:solidFill>
                  <a:schemeClr val="accent3">
                    <a:lumMod val="50000"/>
                  </a:schemeClr>
                </a:solidFill>
                <a:latin typeface="#9Slide03 AmpleSoft" panose="02000000000000000000" pitchFamily="2" charset="0"/>
              </a:rPr>
              <a:t>và trang trí cái bát theo ý thích!</a:t>
            </a:r>
            <a:endParaRPr lang="en-US" sz="4984" dirty="0">
              <a:solidFill>
                <a:schemeClr val="accent3">
                  <a:lumMod val="50000"/>
                </a:schemeClr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648200" y="2171700"/>
            <a:ext cx="11353800" cy="5083384"/>
            <a:chOff x="0" y="0"/>
            <a:chExt cx="11747283" cy="67778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317865" y="1579841"/>
              <a:ext cx="11111552" cy="5197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 thiệu và chia sẻ sản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en-US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.</a:t>
              </a: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Nêu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nặn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Hình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dáng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của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như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thế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nào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 </a:t>
              </a:r>
            </a:p>
            <a:p>
              <a:pPr marL="514350" indent="-514350">
                <a:lnSpc>
                  <a:spcPts val="3817"/>
                </a:lnSpc>
                <a:buFontTx/>
                <a:buAutoNum type="arabicPeriod"/>
              </a:pP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Em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đã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dùng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cách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gì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để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trang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trí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cái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3181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bát</a:t>
              </a:r>
              <a:r>
                <a:rPr lang="vi-VN" sz="3181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?</a:t>
              </a: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1FF4E72-D63F-42C5-869D-56D0283BBDE8}"/>
              </a:ext>
            </a:extLst>
          </p:cNvPr>
          <p:cNvSpPr txBox="1"/>
          <p:nvPr/>
        </p:nvSpPr>
        <p:spPr>
          <a:xfrm>
            <a:off x="4267200" y="447717"/>
            <a:ext cx="10016701" cy="982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035457"/>
                </a:solidFill>
                <a:latin typeface="Livvic Bold Bold"/>
              </a:rPr>
              <a:t>5.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Vận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dụng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phát</a:t>
            </a:r>
            <a:r>
              <a:rPr lang="vi-VN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035457"/>
                </a:solidFill>
                <a:latin typeface="Livvic Bold Bold"/>
              </a:rPr>
              <a:t>triển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1CC6046B-864C-45A7-BB32-741D1D8C68A1}"/>
              </a:ext>
            </a:extLst>
          </p:cNvPr>
          <p:cNvSpPr txBox="1"/>
          <p:nvPr/>
        </p:nvSpPr>
        <p:spPr>
          <a:xfrm>
            <a:off x="2362200" y="4117578"/>
            <a:ext cx="128016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Em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hãy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quan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sát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và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kể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tên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những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lồi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trong gia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đình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mình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35457"/>
                </a:solidFill>
                <a:latin typeface="Livvic" panose="020B0604020202020204" charset="0"/>
              </a:rPr>
              <a:t>nhé</a:t>
            </a:r>
            <a:r>
              <a:rPr lang="vi-VN" sz="4000" b="1" dirty="0">
                <a:solidFill>
                  <a:srgbClr val="035457"/>
                </a:solidFill>
                <a:latin typeface="Livvic" panose="020B0604020202020204" charset="0"/>
              </a:rPr>
              <a:t>!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0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>
            <a:extLst>
              <a:ext uri="{FF2B5EF4-FFF2-40B4-BE49-F238E27FC236}">
                <a16:creationId xmlns:a16="http://schemas.microsoft.com/office/drawing/2014/main" id="{0A74E434-0C9D-4092-820C-C3F8E3776929}"/>
              </a:ext>
            </a:extLst>
          </p:cNvPr>
          <p:cNvSpPr txBox="1"/>
          <p:nvPr/>
        </p:nvSpPr>
        <p:spPr>
          <a:xfrm>
            <a:off x="152400" y="2324100"/>
            <a:ext cx="9076215" cy="330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Định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hướng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hoạt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động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học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tiếp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theo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48013EE-038B-4954-9651-C16AA9F138CA}"/>
              </a:ext>
            </a:extLst>
          </p:cNvPr>
          <p:cNvSpPr txBox="1"/>
          <p:nvPr/>
        </p:nvSpPr>
        <p:spPr>
          <a:xfrm>
            <a:off x="8908641" y="3199457"/>
            <a:ext cx="9760359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Hoàn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sản</a:t>
            </a:r>
            <a:r>
              <a:rPr lang="vi-VN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Livvic" panose="020B0604020202020204" charset="0"/>
              </a:rPr>
              <a:t>phẩm</a:t>
            </a:r>
            <a:endParaRPr lang="en-US" sz="40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Chuẩn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bị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Livvic" panose="020B060402020202020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Livvic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8 Julie ideas | art wall kids, how to draw hands, kids playing football">
            <a:extLst>
              <a:ext uri="{FF2B5EF4-FFF2-40B4-BE49-F238E27FC236}">
                <a16:creationId xmlns:a16="http://schemas.microsoft.com/office/drawing/2014/main" id="{D7926022-C0FC-4D05-A74D-5FAAE8178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83642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5EACA2BE-7E28-4E50-BB65-3408931DBC0C}"/>
              </a:ext>
            </a:extLst>
          </p:cNvPr>
          <p:cNvSpPr txBox="1"/>
          <p:nvPr/>
        </p:nvSpPr>
        <p:spPr>
          <a:xfrm>
            <a:off x="5698130" y="2324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C0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C0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C0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4367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7D42A7-88BD-4F0A-9B57-AAEACAE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54"/>
            <a:ext cx="18288000" cy="1057794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EAFD9CFF-BDF1-4479-AB40-C8A93FD76C9D}"/>
              </a:ext>
            </a:extLst>
          </p:cNvPr>
          <p:cNvSpPr/>
          <p:nvPr/>
        </p:nvSpPr>
        <p:spPr>
          <a:xfrm>
            <a:off x="4220446" y="89486"/>
            <a:ext cx="13175672" cy="210505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/>
                <a:solidFill>
                  <a:srgbClr val="002060"/>
                </a:solidFill>
                <a:latin typeface="Times New Roman" panose="02020603050405020304" pitchFamily="18" charset="0"/>
              </a:rPr>
              <a:t>BÀI THAM KHẢO</a:t>
            </a: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057A2912-5170-4F31-81FB-EC726285E5D4}"/>
              </a:ext>
            </a:extLst>
          </p:cNvPr>
          <p:cNvSpPr/>
          <p:nvPr/>
        </p:nvSpPr>
        <p:spPr>
          <a:xfrm>
            <a:off x="493123" y="2512596"/>
            <a:ext cx="17380133" cy="7774404"/>
          </a:xfrm>
          <a:prstGeom prst="round1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CCB4C9-1636-4A20-8BDF-6314A8C81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1230"/>
            <a:ext cx="3295694" cy="2733399"/>
          </a:xfrm>
          <a:prstGeom prst="rect">
            <a:avLst/>
          </a:prstGeom>
        </p:spPr>
      </p:pic>
      <p:pic>
        <p:nvPicPr>
          <p:cNvPr id="2050" name="Picture 2" descr="Bài 4: Vẽ trang trí – Tạo dáng và trang trí chậu cảnh - HocDot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08" y="2967909"/>
            <a:ext cx="4526282" cy="278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GIÁO ÁN TẠO TÌNH: TÔ MÀU CÁI BÁ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75" y="3012665"/>
            <a:ext cx="4435451" cy="2786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064" y="2967909"/>
            <a:ext cx="4381353" cy="278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46" y="6116783"/>
            <a:ext cx="4506291" cy="3244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275" y="6116783"/>
            <a:ext cx="4435451" cy="3244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Vẽ cái bát » Tài liệu miễn phí cho Giáo viên, học sinh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064" y="6209287"/>
            <a:ext cx="4381353" cy="315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0397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Powerpoint đẹp">
            <a:extLst>
              <a:ext uri="{FF2B5EF4-FFF2-40B4-BE49-F238E27FC236}">
                <a16:creationId xmlns:a16="http://schemas.microsoft.com/office/drawing/2014/main" id="{C435C8AE-BDD0-4F3A-8798-8354BD91B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3EEA62C-FAD2-43D0-9097-E14B754E0E8C}"/>
              </a:ext>
            </a:extLst>
          </p:cNvPr>
          <p:cNvSpPr txBox="1"/>
          <p:nvPr/>
        </p:nvSpPr>
        <p:spPr>
          <a:xfrm>
            <a:off x="1608182" y="3850460"/>
            <a:ext cx="9212218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19900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?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Miệng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tròn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,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lòng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trắng</a:t>
            </a: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 phau </a:t>
            </a:r>
            <a:r>
              <a:rPr lang="vi-VN" sz="3465" b="1" dirty="0" err="1">
                <a:solidFill>
                  <a:srgbClr val="002060"/>
                </a:solidFill>
                <a:latin typeface="Livvic" panose="020B0604020202020204" charset="0"/>
              </a:rPr>
              <a:t>phau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dirty="0">
                <a:solidFill>
                  <a:srgbClr val="002060"/>
                </a:solidFill>
                <a:latin typeface="Livvic" panose="020B0604020202020204" charset="0"/>
              </a:rPr>
              <a:t>Đựng cơm, đựng thịt, đựng rau hằng ngày</a:t>
            </a:r>
            <a:r>
              <a:rPr lang="en-US" sz="3465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3465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>
              <a:lnSpc>
                <a:spcPts val="4158"/>
              </a:lnSpc>
              <a:spcBef>
                <a:spcPct val="0"/>
              </a:spcBef>
            </a:pP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cái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465" b="1" i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465" b="1" i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en-US" sz="3465" b="1" i="1" dirty="0">
              <a:solidFill>
                <a:srgbClr val="002060"/>
              </a:solidFill>
              <a:latin typeface="Livvic" panose="020B0604020202020204" charset="0"/>
            </a:endParaRPr>
          </a:p>
        </p:txBody>
      </p:sp>
      <p:pic>
        <p:nvPicPr>
          <p:cNvPr id="1026" name="Picture 2" descr="Run tay cầm chiếc bát tưởng không đắt mà đắt khiến siêu xe cũng &quot;chào thua&quot;">
            <a:extLst>
              <a:ext uri="{FF2B5EF4-FFF2-40B4-BE49-F238E27FC236}">
                <a16:creationId xmlns:a16="http://schemas.microsoft.com/office/drawing/2014/main" id="{3C0110B8-CDF7-4834-9392-57838227D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204" y="3425422"/>
            <a:ext cx="6048375" cy="4024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5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0" y="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E7D7953C-8F10-4B99-A2AE-1BFE0FAF2562}"/>
              </a:ext>
            </a:extLst>
          </p:cNvPr>
          <p:cNvSpPr txBox="1"/>
          <p:nvPr/>
        </p:nvSpPr>
        <p:spPr>
          <a:xfrm>
            <a:off x="-139752" y="4122945"/>
            <a:ext cx="18567504" cy="231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9"/>
              </a:lnSpc>
            </a:pPr>
            <a:r>
              <a:rPr lang="vi-VN" sz="6000" dirty="0">
                <a:solidFill>
                  <a:srgbClr val="C00000"/>
                </a:solidFill>
                <a:latin typeface="Livvic Bold Bold"/>
              </a:rPr>
              <a:t>CHỦ ĐỀ 6: ĐỒ CHƠI – ĐỒ DÙNG HỌC TẬP</a:t>
            </a:r>
            <a:r>
              <a:rPr lang="en-US" sz="6000" dirty="0">
                <a:solidFill>
                  <a:srgbClr val="C00000"/>
                </a:solidFill>
                <a:latin typeface="Livvic Bold Bold"/>
              </a:rPr>
              <a:t> </a:t>
            </a:r>
            <a:endParaRPr lang="vi-VN" sz="6000" dirty="0">
              <a:solidFill>
                <a:srgbClr val="C00000"/>
              </a:solidFill>
              <a:latin typeface="Livvic Bold Bold"/>
            </a:endParaRPr>
          </a:p>
          <a:p>
            <a:pPr algn="ctr">
              <a:lnSpc>
                <a:spcPts val="9499"/>
              </a:lnSpc>
            </a:pPr>
            <a:r>
              <a:rPr lang="vi-VN" sz="4800" dirty="0">
                <a:solidFill>
                  <a:srgbClr val="002060"/>
                </a:solidFill>
                <a:latin typeface="Livvic Bold Bold"/>
              </a:rPr>
              <a:t>BÀI 1: CHIẾC BÁT XINH XẮN</a:t>
            </a:r>
            <a:endParaRPr lang="en-US" sz="48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473659D-EF80-4CE9-862F-9FE339CE0D5F}"/>
              </a:ext>
            </a:extLst>
          </p:cNvPr>
          <p:cNvSpPr txBox="1"/>
          <p:nvPr/>
        </p:nvSpPr>
        <p:spPr>
          <a:xfrm>
            <a:off x="6434928" y="2986089"/>
            <a:ext cx="505851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 err="1">
                <a:solidFill>
                  <a:srgbClr val="002060"/>
                </a:solidFill>
                <a:latin typeface="Livvic Bold" panose="020B0604020202020204" charset="0"/>
              </a:rPr>
              <a:t>Mĩ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thuật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en-US" sz="4847" dirty="0" err="1">
                <a:solidFill>
                  <a:srgbClr val="002060"/>
                </a:solidFill>
                <a:latin typeface="Livvic Bold" panose="020B0604020202020204" charset="0"/>
              </a:rPr>
              <a:t>lớp</a:t>
            </a:r>
            <a:r>
              <a:rPr lang="en-US" sz="4847" dirty="0">
                <a:solidFill>
                  <a:srgbClr val="002060"/>
                </a:solidFill>
                <a:latin typeface="Livvic Bold" panose="020B0604020202020204" charset="0"/>
              </a:rPr>
              <a:t> </a:t>
            </a:r>
            <a:r>
              <a:rPr lang="vi-VN" sz="4847" dirty="0">
                <a:solidFill>
                  <a:srgbClr val="002060"/>
                </a:solidFill>
                <a:latin typeface="Livvic Bold" panose="020B0604020202020204" charset="0"/>
              </a:rPr>
              <a:t>1</a:t>
            </a:r>
            <a:endParaRPr lang="en-US" sz="4847" dirty="0">
              <a:solidFill>
                <a:srgbClr val="002060"/>
              </a:solidFill>
              <a:latin typeface="Livvic Bold" panose="020B060402020202020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956611" y="904266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A2557BA-8C79-4254-B297-A4BEE3FDA232}"/>
              </a:ext>
            </a:extLst>
          </p:cNvPr>
          <p:cNvSpPr txBox="1"/>
          <p:nvPr/>
        </p:nvSpPr>
        <p:spPr>
          <a:xfrm>
            <a:off x="4676494" y="7109457"/>
            <a:ext cx="8935012" cy="47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dirty="0">
                <a:solidFill>
                  <a:srgbClr val="C00000"/>
                </a:solidFill>
                <a:latin typeface="Livvic Bold"/>
              </a:rPr>
              <a:t>TIẾT </a:t>
            </a:r>
            <a:r>
              <a:rPr lang="vi-VN" sz="3600" dirty="0">
                <a:solidFill>
                  <a:srgbClr val="C00000"/>
                </a:solidFill>
                <a:latin typeface="Livvic Bold"/>
              </a:rPr>
              <a:t>1</a:t>
            </a:r>
            <a:r>
              <a:rPr lang="en-US" sz="3600" dirty="0">
                <a:solidFill>
                  <a:srgbClr val="C00000"/>
                </a:solidFill>
                <a:latin typeface="Livvic Bold"/>
              </a:rPr>
              <a:t>:</a:t>
            </a:r>
            <a:r>
              <a:rPr lang="vi-VN" sz="3600" dirty="0">
                <a:solidFill>
                  <a:srgbClr val="C00000"/>
                </a:solidFill>
                <a:latin typeface="Livvic Bold"/>
              </a:rPr>
              <a:t> NẶN VÀ TRANG TRÍ CHIẾC BÁT</a:t>
            </a:r>
            <a:endParaRPr lang="en-US" sz="3600" dirty="0">
              <a:solidFill>
                <a:srgbClr val="C0000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ụng Cụ Học Tập Hình ảnh | Định dạng hình ảnh PNG 400489348| vn.lovepik.com">
            <a:extLst>
              <a:ext uri="{FF2B5EF4-FFF2-40B4-BE49-F238E27FC236}">
                <a16:creationId xmlns:a16="http://schemas.microsoft.com/office/drawing/2014/main" id="{65AF471D-54C6-4C85-83DB-E35359132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65BAC06-6234-4222-82CD-B99FAF803195}"/>
              </a:ext>
            </a:extLst>
          </p:cNvPr>
          <p:cNvSpPr txBox="1"/>
          <p:nvPr/>
        </p:nvSpPr>
        <p:spPr>
          <a:xfrm rot="21022780">
            <a:off x="4758346" y="269748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vi-VN" sz="7051" dirty="0">
                <a:solidFill>
                  <a:srgbClr val="035457"/>
                </a:solidFill>
                <a:latin typeface="Livvic Bold Bold"/>
              </a:rPr>
              <a:t>Đ</a:t>
            </a:r>
            <a:r>
              <a:rPr lang="en-US" sz="7051" dirty="0">
                <a:solidFill>
                  <a:srgbClr val="035457"/>
                </a:solidFill>
                <a:latin typeface="Livvic Bold Bold"/>
              </a:rPr>
              <a:t>ồ </a:t>
            </a:r>
            <a:r>
              <a:rPr lang="en-US" sz="7051" dirty="0" err="1">
                <a:solidFill>
                  <a:srgbClr val="035457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70CA6AA-0CFC-4A6A-9C17-D6925465FC64}"/>
              </a:ext>
            </a:extLst>
          </p:cNvPr>
          <p:cNvSpPr txBox="1"/>
          <p:nvPr/>
        </p:nvSpPr>
        <p:spPr>
          <a:xfrm rot="21058345">
            <a:off x="3352800" y="4662529"/>
            <a:ext cx="112776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17"/>
              </a:lnSpc>
            </a:pP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-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Đất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nặn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 tăm bông, que </a:t>
            </a:r>
            <a:r>
              <a:rPr lang="vi-VN" sz="4847" dirty="0" err="1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nhỏ</a:t>
            </a:r>
            <a:r>
              <a:rPr lang="vi-VN" sz="4847" dirty="0">
                <a:solidFill>
                  <a:schemeClr val="accent3">
                    <a:lumMod val="50000"/>
                  </a:schemeClr>
                </a:solidFill>
                <a:latin typeface="Livvic Bold" panose="020B0604020202020204" charset="0"/>
              </a:rPr>
              <a:t>,…</a:t>
            </a:r>
            <a:endParaRPr lang="en-US" sz="4847" dirty="0">
              <a:solidFill>
                <a:schemeClr val="accent3">
                  <a:lumMod val="50000"/>
                </a:schemeClr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4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F2498EA-A402-4189-979C-E1471BB942E2}"/>
              </a:ext>
            </a:extLst>
          </p:cNvPr>
          <p:cNvGrpSpPr/>
          <p:nvPr/>
        </p:nvGrpSpPr>
        <p:grpSpPr>
          <a:xfrm>
            <a:off x="4267200" y="1769791"/>
            <a:ext cx="13767665" cy="5823909"/>
            <a:chOff x="0" y="0"/>
            <a:chExt cx="14198854" cy="77652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FECCFF-52E1-4E93-91EB-9E5D77577AFA}"/>
                </a:ext>
              </a:extLst>
            </p:cNvPr>
            <p:cNvSpPr txBox="1"/>
            <p:nvPr/>
          </p:nvSpPr>
          <p:spPr>
            <a:xfrm>
              <a:off x="352189" y="1712273"/>
              <a:ext cx="13494477" cy="6052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Nhận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en-US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en-US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cách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tạo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chiếc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từ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khối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tròn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sự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tương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của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khối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Nặn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trang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trí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chiếc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bát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  <a:p>
              <a:pPr marL="1062597" lvl="1" indent="-531299">
                <a:lnSpc>
                  <a:spcPts val="5906"/>
                </a:lnSpc>
                <a:buFont typeface="Arial"/>
                <a:buChar char="•"/>
              </a:pP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Biết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quý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trọng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gia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đình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Chỉ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ra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được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khối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lõm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trong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đồ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dùng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và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sản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phẩm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mĩ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 </a:t>
              </a:r>
              <a:r>
                <a:rPr lang="vi-VN" sz="4921" b="1" dirty="0" err="1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thuật</a:t>
              </a:r>
              <a:r>
                <a:rPr lang="vi-VN" sz="4921" b="1" dirty="0">
                  <a:solidFill>
                    <a:schemeClr val="accent3">
                      <a:lumMod val="50000"/>
                    </a:schemeClr>
                  </a:solidFill>
                  <a:latin typeface="Livvic" panose="020B0604020202020204" charset="0"/>
                </a:rPr>
                <a:t>.</a:t>
              </a:r>
              <a:endParaRPr lang="en-US" sz="4921" b="1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23483-D6EB-403D-AB3B-6D40B50A3665}"/>
                </a:ext>
              </a:extLst>
            </p:cNvPr>
            <p:cNvSpPr txBox="1"/>
            <p:nvPr/>
          </p:nvSpPr>
          <p:spPr>
            <a:xfrm>
              <a:off x="0" y="0"/>
              <a:ext cx="14198854" cy="1627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10"/>
                </a:lnSpc>
              </a:pP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Yêu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cầu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cần</a:t>
              </a:r>
              <a:r>
                <a:rPr lang="en-US" sz="8009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8009" dirty="0" err="1">
                  <a:solidFill>
                    <a:srgbClr val="035457"/>
                  </a:solidFill>
                  <a:latin typeface="Livvic Bold Bold"/>
                </a:rPr>
                <a:t>đạt</a:t>
              </a:r>
              <a:endParaRPr lang="en-US" sz="8009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127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in em otro mio">
            <a:extLst>
              <a:ext uri="{FF2B5EF4-FFF2-40B4-BE49-F238E27FC236}">
                <a16:creationId xmlns:a16="http://schemas.microsoft.com/office/drawing/2014/main" id="{C6B2FF4B-60D8-44F8-9D27-486069678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" y="36479"/>
            <a:ext cx="1825071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86D38421-D2D0-4FB8-962F-9EA4B9A472B6}"/>
              </a:ext>
            </a:extLst>
          </p:cNvPr>
          <p:cNvSpPr txBox="1"/>
          <p:nvPr/>
        </p:nvSpPr>
        <p:spPr>
          <a:xfrm>
            <a:off x="304800" y="-38100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FD24A9A-CEC2-41A9-9BF5-E70FFDE39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04" t="32890" r="50433" b="46622"/>
          <a:stretch/>
        </p:blipFill>
        <p:spPr>
          <a:xfrm>
            <a:off x="1249687" y="2122590"/>
            <a:ext cx="4314370" cy="3124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20C4F7D-40F5-45A0-822A-E6FBDEF05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389" t="33171" r="12754" b="47317"/>
          <a:stretch/>
        </p:blipFill>
        <p:spPr>
          <a:xfrm>
            <a:off x="6995179" y="2102412"/>
            <a:ext cx="4113923" cy="3164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622310A-B55C-4033-850C-668235324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0" t="54356" r="64373" b="26132"/>
          <a:stretch/>
        </p:blipFill>
        <p:spPr>
          <a:xfrm>
            <a:off x="12731866" y="2156570"/>
            <a:ext cx="3933368" cy="3118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331AED6-DB67-4EF1-9E6D-F1357B088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3" t="52683" b="17074"/>
          <a:stretch/>
        </p:blipFill>
        <p:spPr>
          <a:xfrm>
            <a:off x="1435550" y="6166565"/>
            <a:ext cx="3942644" cy="3150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1C4C5DD-652D-4EA0-BB03-DFCC22160A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7" t="72143" r="44112" b="7390"/>
          <a:stretch/>
        </p:blipFill>
        <p:spPr>
          <a:xfrm>
            <a:off x="6995179" y="6281720"/>
            <a:ext cx="4283320" cy="3150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7F8BFFB9-4321-4163-805D-E1B260EEF5BB}"/>
              </a:ext>
            </a:extLst>
          </p:cNvPr>
          <p:cNvSpPr txBox="1"/>
          <p:nvPr/>
        </p:nvSpPr>
        <p:spPr>
          <a:xfrm>
            <a:off x="11278499" y="6166565"/>
            <a:ext cx="7539254" cy="326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Đây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dùng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để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làm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</a:p>
          <a:p>
            <a:pPr marL="1209869" lvl="1" indent="-742950">
              <a:lnSpc>
                <a:spcPts val="5190"/>
              </a:lnSpc>
              <a:buAutoNum type="arabicPeriod"/>
            </a:pP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đồ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vật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đó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giống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và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Livvic" panose="020B0604020202020204" charset="0"/>
              </a:rPr>
              <a:t>khác</a:t>
            </a:r>
            <a:r>
              <a:rPr lang="vi-VN" sz="3200" b="1" dirty="0">
                <a:solidFill>
                  <a:srgbClr val="002060"/>
                </a:solidFill>
                <a:latin typeface="Livvic" panose="020B0604020202020204" charset="0"/>
              </a:rPr>
              <a:t> nhau</a:t>
            </a:r>
            <a:r>
              <a:rPr lang="en-US" sz="3200" b="1" dirty="0">
                <a:solidFill>
                  <a:srgbClr val="002060"/>
                </a:solidFill>
                <a:latin typeface="Livvic" panose="020B0604020202020204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Livvic" panose="020B0604020202020204" charset="0"/>
            </a:endParaRPr>
          </a:p>
          <a:p>
            <a:pPr marL="466919" lvl="1">
              <a:lnSpc>
                <a:spcPts val="5190"/>
              </a:lnSpc>
            </a:pPr>
            <a:endParaRPr lang="en-US" sz="3200" b="1" dirty="0">
              <a:solidFill>
                <a:schemeClr val="accent3">
                  <a:lumMod val="50000"/>
                </a:schemeClr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quot;Hoạt hình siêu dễ thương&quot; chất lượng cao cho Powerpoint">
            <a:extLst>
              <a:ext uri="{FF2B5EF4-FFF2-40B4-BE49-F238E27FC236}">
                <a16:creationId xmlns:a16="http://schemas.microsoft.com/office/drawing/2014/main" id="{0428CBA5-BE0E-4379-A0DD-A0C4223D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5" y="0"/>
            <a:ext cx="1829297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84CEA0B-8140-4C4F-B1C3-1576FE6F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1" t="54074" r="6101" b="11111"/>
          <a:stretch/>
        </p:blipFill>
        <p:spPr>
          <a:xfrm>
            <a:off x="9717309" y="1866900"/>
            <a:ext cx="8194521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A76C4B3-F42B-4ED6-8EEC-4655A44A2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6" t="13704" r="6495" b="53704"/>
          <a:stretch/>
        </p:blipFill>
        <p:spPr>
          <a:xfrm>
            <a:off x="376170" y="1790700"/>
            <a:ext cx="8753239" cy="472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27B6CB5-1667-4BBB-A54A-562A7CCB08EA}"/>
              </a:ext>
            </a:extLst>
          </p:cNvPr>
          <p:cNvSpPr txBox="1"/>
          <p:nvPr/>
        </p:nvSpPr>
        <p:spPr>
          <a:xfrm>
            <a:off x="2971800" y="7847772"/>
            <a:ext cx="12344399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*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đồ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vật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dùng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để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đựng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thường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có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dạng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,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rỗng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9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381000" y="8405569"/>
            <a:ext cx="5943600" cy="510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1.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Tạo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từ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6588571" y="8441416"/>
            <a:ext cx="4883541" cy="512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368" b="1" dirty="0">
                <a:solidFill>
                  <a:srgbClr val="035457"/>
                </a:solidFill>
                <a:latin typeface="Livvic" panose="020B0604020202020204" charset="0"/>
              </a:rPr>
              <a:t>2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Ấn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tròn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.</a:t>
            </a:r>
            <a:endParaRPr lang="en-US" sz="3368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3378732" y="1038225"/>
            <a:ext cx="11303220" cy="78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2. KIẾN TẠO KIẾN THỨC - KĨ NĂNG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11963400" y="8441416"/>
            <a:ext cx="6019800" cy="4828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1"/>
              </a:lnSpc>
              <a:spcBef>
                <a:spcPct val="0"/>
              </a:spcBef>
            </a:pP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3.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Nắn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khối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đất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lõm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thành</a:t>
            </a:r>
            <a:r>
              <a:rPr lang="vi-VN" sz="32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2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endParaRPr lang="en-US" sz="32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8C9910D-F77C-4B48-8928-409D085DC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1" t="25648" r="54730" b="51481"/>
          <a:stretch/>
        </p:blipFill>
        <p:spPr>
          <a:xfrm>
            <a:off x="715838" y="3746392"/>
            <a:ext cx="5029201" cy="398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6EBC4AB-36A8-4DD9-A98E-BA75791EDD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76" t="36296" r="8688" b="40741"/>
          <a:stretch/>
        </p:blipFill>
        <p:spPr>
          <a:xfrm>
            <a:off x="6470925" y="3778007"/>
            <a:ext cx="5265862" cy="3981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FBC76CA-CB9A-48F0-81B9-5C38C5DA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02" t="58518" r="54328" b="18519"/>
          <a:stretch/>
        </p:blipFill>
        <p:spPr>
          <a:xfrm>
            <a:off x="12517797" y="3764631"/>
            <a:ext cx="4835837" cy="3945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4B443BC3-670D-4270-9510-00D7000153FF}"/>
              </a:ext>
            </a:extLst>
          </p:cNvPr>
          <p:cNvSpPr txBox="1"/>
          <p:nvPr/>
        </p:nvSpPr>
        <p:spPr>
          <a:xfrm>
            <a:off x="533400" y="2247900"/>
            <a:ext cx="59436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58"/>
              </a:lnSpc>
              <a:spcBef>
                <a:spcPct val="0"/>
              </a:spcBef>
            </a:pP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Cách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nặn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cái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 </a:t>
            </a:r>
            <a:r>
              <a:rPr lang="vi-VN" sz="3600" b="1" dirty="0" err="1">
                <a:solidFill>
                  <a:srgbClr val="035457"/>
                </a:solidFill>
                <a:latin typeface="Livvic" panose="020B0604020202020204" charset="0"/>
              </a:rPr>
              <a:t>bát</a:t>
            </a:r>
            <a:r>
              <a:rPr lang="vi-VN" sz="3600" b="1" dirty="0">
                <a:solidFill>
                  <a:srgbClr val="035457"/>
                </a:solidFill>
                <a:latin typeface="Livvic" panose="020B0604020202020204" charset="0"/>
              </a:rPr>
              <a:t>:</a:t>
            </a:r>
            <a:endParaRPr lang="en-US" sz="3600" b="1" dirty="0">
              <a:solidFill>
                <a:srgbClr val="035457"/>
              </a:solidFill>
              <a:latin typeface="Livvic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3EB5F-8215-46B5-AF0A-CD50FC4DEF39}"/>
              </a:ext>
            </a:extLst>
          </p:cNvPr>
          <p:cNvSpPr txBox="1"/>
          <p:nvPr/>
        </p:nvSpPr>
        <p:spPr>
          <a:xfrm>
            <a:off x="5450528" y="3864103"/>
            <a:ext cx="7892646" cy="2984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3" lvl="1">
              <a:lnSpc>
                <a:spcPts val="5760"/>
              </a:lnSpc>
            </a:pP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Ấn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lõm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khối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đất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tròn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có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thể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tạo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được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hình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chiếc</a:t>
            </a:r>
            <a:r>
              <a:rPr lang="vi-VN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 </a:t>
            </a:r>
            <a:r>
              <a:rPr lang="vi-VN" sz="6000" dirty="0" err="1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bát</a:t>
            </a:r>
            <a:r>
              <a:rPr lang="en-US" sz="6000" dirty="0">
                <a:solidFill>
                  <a:schemeClr val="accent3">
                    <a:lumMod val="50000"/>
                  </a:schemeClr>
                </a:solidFill>
                <a:latin typeface="Livvic" panose="020B0604020202020204" charset="0"/>
              </a:rPr>
              <a:t>.</a:t>
            </a:r>
          </a:p>
          <a:p>
            <a:pPr marL="1057914" lvl="1" indent="-528957">
              <a:lnSpc>
                <a:spcPts val="5880"/>
              </a:lnSpc>
              <a:buFont typeface="Arial"/>
              <a:buChar char="•"/>
            </a:pPr>
            <a:endParaRPr lang="en-US" sz="4900" dirty="0">
              <a:solidFill>
                <a:srgbClr val="000000"/>
              </a:solidFill>
              <a:latin typeface="Now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7591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035457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035457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5.4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390</Words>
  <Application>Microsoft Office PowerPoint</Application>
  <PresentationFormat>Custom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Times New Roman</vt:lpstr>
      <vt:lpstr>Now</vt:lpstr>
      <vt:lpstr>Livvic Bold</vt:lpstr>
      <vt:lpstr>#9Slide03 AmpleSoft</vt:lpstr>
      <vt:lpstr>Bahnschrift Condensed</vt:lpstr>
      <vt:lpstr>Livvic Bold Bold</vt:lpstr>
      <vt:lpstr>Livvic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Chiếc bát xinh xắn (T1)</dc:title>
  <dc:subject>Chủ đề 6</dc:subject>
  <dc:creator>Tr. Trương Huyền</dc:creator>
  <cp:lastModifiedBy>Administrator</cp:lastModifiedBy>
  <cp:revision>224</cp:revision>
  <dcterms:created xsi:type="dcterms:W3CDTF">2006-08-16T00:00:00Z</dcterms:created>
  <dcterms:modified xsi:type="dcterms:W3CDTF">2024-12-05T15:15:50Z</dcterms:modified>
  <dc:identifier>DAEwasUvSSg</dc:identifier>
</cp:coreProperties>
</file>