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61" r:id="rId6"/>
    <p:sldId id="283" r:id="rId7"/>
    <p:sldId id="290" r:id="rId8"/>
    <p:sldId id="287" r:id="rId9"/>
    <p:sldId id="274" r:id="rId10"/>
    <p:sldId id="269" r:id="rId11"/>
    <p:sldId id="268" r:id="rId12"/>
    <p:sldId id="288" r:id="rId13"/>
    <p:sldId id="279" r:id="rId14"/>
    <p:sldId id="284" r:id="rId15"/>
    <p:sldId id="270" r:id="rId16"/>
    <p:sldId id="285" r:id="rId17"/>
    <p:sldId id="286" r:id="rId18"/>
    <p:sldId id="272" r:id="rId19"/>
    <p:sldId id="273" r:id="rId20"/>
  </p:sldIdLst>
  <p:sldSz cx="18288000" cy="10287000"/>
  <p:notesSz cx="6858000" cy="9144000"/>
  <p:embeddedFontLst>
    <p:embeddedFont>
      <p:font typeface="Bahnschrift Condensed" panose="020B0502040204020203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ivvic" panose="020B0604020202020204" charset="0"/>
      <p:regular r:id="rId27"/>
      <p:bold r:id="rId28"/>
      <p:italic r:id="rId29"/>
      <p:boldItalic r:id="rId30"/>
    </p:embeddedFont>
    <p:embeddedFont>
      <p:font typeface="Livvic Bold" panose="020B0604020202020204" charset="0"/>
      <p:regular r:id="rId31"/>
    </p:embeddedFont>
    <p:embeddedFont>
      <p:font typeface="Livvic Bold Bold" panose="020B0604020202020204" charset="0"/>
      <p:regular r:id="rId32"/>
    </p:embeddedFont>
    <p:embeddedFont>
      <p:font typeface="Now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58" d="100"/>
          <a:sy n="58" d="100"/>
        </p:scale>
        <p:origin x="54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82637">
            <a:off x="904435" y="5931281"/>
            <a:ext cx="2666872" cy="360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25400" y="5353282"/>
            <a:ext cx="4984026" cy="47659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5300" y="3284022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035457"/>
                </a:solidFill>
                <a:latin typeface="Livvic Bold Bold"/>
              </a:rPr>
              <a:t>1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3997" y="662015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chemeClr val="accent3">
                    <a:lumMod val="50000"/>
                  </a:schemeClr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66760">
            <a:off x="14091113" y="279771"/>
            <a:ext cx="2831610" cy="2871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9"/>
    </mc:Choice>
    <mc:Fallback xmlns="">
      <p:transition spd="slow" advTm="633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6609" y="190500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63517" y="4475314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dáng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và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các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hoạt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động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của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mọi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người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rất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sinh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động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45FA2EE-AE72-4BDD-BE06-8C611660CA8B}"/>
              </a:ext>
            </a:extLst>
          </p:cNvPr>
          <p:cNvSpPr txBox="1"/>
          <p:nvPr/>
        </p:nvSpPr>
        <p:spPr>
          <a:xfrm rot="214930">
            <a:off x="1936554" y="2370329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</p:cSld>
  <p:clrMapOvr>
    <a:masterClrMapping/>
  </p:clrMapOvr>
  <p:transition spd="med" advTm="7049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63250" y="3238500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2012" y="419100"/>
            <a:ext cx="4381466" cy="386664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24799" y="4834269"/>
            <a:ext cx="9677401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diễn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tả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hoạt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động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vui chơi trong sân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trường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4"/>
    </mc:Choice>
    <mc:Fallback xmlns="">
      <p:transition spd="slow" advTm="1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30 bài Tả quang cảnh giờ ra chơi siêu hay - Tập làm văn lớp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r="9541"/>
          <a:stretch/>
        </p:blipFill>
        <p:spPr bwMode="auto">
          <a:xfrm>
            <a:off x="3429000" y="1562100"/>
            <a:ext cx="10744200" cy="69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5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6BBCB8F-0826-4F4C-861A-EB1A9B6E1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08" t="10209" r="52703" b="53626"/>
          <a:stretch/>
        </p:blipFill>
        <p:spPr>
          <a:xfrm>
            <a:off x="971534" y="2400300"/>
            <a:ext cx="7799490" cy="539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FA0FD38-4B18-46B1-82A6-83A683CB1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375" t="7857" r="11527" b="55138"/>
          <a:stretch/>
        </p:blipFill>
        <p:spPr>
          <a:xfrm>
            <a:off x="9516978" y="2399489"/>
            <a:ext cx="7799490" cy="539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5"/>
    </mc:Choice>
    <mc:Fallback xmlns="">
      <p:transition spd="slow" advTm="2115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1B38A-1FD0-43B6-A8E8-71EDB1F0F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39" t="58708" r="53187" b="6067"/>
          <a:stretch/>
        </p:blipFill>
        <p:spPr>
          <a:xfrm>
            <a:off x="533399" y="3213455"/>
            <a:ext cx="8305801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B330691-1E8D-4C6A-9A73-1DC9BBF1C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962" t="59479" r="10977" b="4067"/>
          <a:stretch/>
        </p:blipFill>
        <p:spPr>
          <a:xfrm>
            <a:off x="9601200" y="3204477"/>
            <a:ext cx="8077200" cy="564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0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8"/>
    </mc:Choice>
    <mc:Fallback xmlns="">
      <p:transition spd="slow" advTm="965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026692" y="10768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35000" y="515281"/>
            <a:ext cx="3837835" cy="323817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75977" y="3643447"/>
            <a:ext cx="8810462" cy="4596072"/>
            <a:chOff x="0" y="0"/>
            <a:chExt cx="11747283" cy="6128091"/>
          </a:xfrm>
        </p:grpSpPr>
        <p:sp>
          <p:nvSpPr>
            <p:cNvPr id="9" name="TextBox 9"/>
            <p:cNvSpPr txBox="1"/>
            <p:nvPr/>
          </p:nvSpPr>
          <p:spPr>
            <a:xfrm>
              <a:off x="317865" y="1579841"/>
              <a:ext cx="11111552" cy="454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 thiệu và chia sẻ sản phẩm</a:t>
              </a:r>
              <a:r>
                <a:rPr lang="en-US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vẽ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hoạt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động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vui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Màu sắc trong tranh như thế nào?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Trong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giờ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ra chơi 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thường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trò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>
                <a:lnSpc>
                  <a:spcPts val="3817"/>
                </a:lnSpc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p:transition spd="med" advTm="20197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22400">
            <a:off x="14494773" y="285530"/>
            <a:ext cx="1512624" cy="1265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98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5.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Vận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dụng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phát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triển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AutoShape 6" descr="Tranh miết đất nặn Chủ đề : Tĩnh vật -st- - Xưởng Vẽ Sóc Nhí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9E7BE2B-7CFB-4D1D-983C-EADF240C4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110" t="23749" r="5843" b="15967"/>
          <a:stretch/>
        </p:blipFill>
        <p:spPr>
          <a:xfrm>
            <a:off x="4114800" y="1880123"/>
            <a:ext cx="10718390" cy="5829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B7EF15B7-0188-457C-99C1-46F10D44A3AB}"/>
              </a:ext>
            </a:extLst>
          </p:cNvPr>
          <p:cNvSpPr txBox="1"/>
          <p:nvPr/>
        </p:nvSpPr>
        <p:spPr>
          <a:xfrm>
            <a:off x="5943600" y="8115300"/>
            <a:ext cx="9727790" cy="1424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17"/>
              </a:lnSpc>
            </a:pPr>
            <a:r>
              <a:rPr lang="vi-VN" sz="4000" i="1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“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Đấu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vật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” – Tranh dân gian Đông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Hồ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.</a:t>
            </a:r>
          </a:p>
          <a:p>
            <a:pPr>
              <a:lnSpc>
                <a:spcPts val="5817"/>
              </a:lnSpc>
            </a:pP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Chất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liệu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: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Khắc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gỗ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in trên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điệp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1"/>
    </mc:Choice>
    <mc:Fallback xmlns="">
      <p:transition spd="slow" advTm="4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6609" y="190500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63517" y="4103417"/>
            <a:ext cx="7892646" cy="3728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dáng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hoạt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động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của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người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diễn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tả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nội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dung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bức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tranh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45FA2EE-AE72-4BDD-BE06-8C611660CA8B}"/>
              </a:ext>
            </a:extLst>
          </p:cNvPr>
          <p:cNvSpPr txBox="1"/>
          <p:nvPr/>
        </p:nvSpPr>
        <p:spPr>
          <a:xfrm rot="214930">
            <a:off x="1936554" y="2370329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29549"/>
      </p:ext>
    </p:extLst>
  </p:cSld>
  <p:clrMapOvr>
    <a:masterClrMapping/>
  </p:clrMapOvr>
  <p:transition spd="med" advTm="5327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5753100"/>
            <a:ext cx="4914788" cy="37720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2637">
            <a:off x="14714989" y="5744868"/>
            <a:ext cx="3134617" cy="424313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38394" y="2171700"/>
            <a:ext cx="12223458" cy="3792852"/>
            <a:chOff x="-1900568" y="-755006"/>
            <a:chExt cx="16297945" cy="5057134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1"/>
              <a:ext cx="13013813" cy="1880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Hoàn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thiện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vi-VN" sz="4612" dirty="0" err="1">
                  <a:solidFill>
                    <a:srgbClr val="035457"/>
                  </a:solidFill>
                  <a:latin typeface="Livvic" panose="020B0604020202020204" charset="0"/>
                </a:rPr>
                <a:t>sản</a:t>
              </a:r>
              <a:r>
                <a:rPr lang="vi-VN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vi-VN" sz="4612" dirty="0" err="1">
                  <a:solidFill>
                    <a:srgbClr val="035457"/>
                  </a:solidFill>
                  <a:latin typeface="Livvic" panose="020B0604020202020204" charset="0"/>
                </a:rPr>
                <a:t>phẩm</a:t>
              </a:r>
              <a:endParaRPr lang="en-US" sz="4612" dirty="0">
                <a:solidFill>
                  <a:srgbClr val="035457"/>
                </a:solidFill>
                <a:latin typeface="Livvic" panose="020B0604020202020204" charset="0"/>
              </a:endParaRPr>
            </a:p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Chuẩn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bị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đồ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dùng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cho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bài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sau</a:t>
              </a:r>
              <a:endParaRPr lang="en-US" sz="4612" dirty="0">
                <a:solidFill>
                  <a:srgbClr val="035457"/>
                </a:solidFill>
                <a:latin typeface="Livvic" panose="020B060402020202020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900568" y="-755006"/>
              <a:ext cx="16297945" cy="1962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r>
                <a:rPr lang="en-US" sz="4400" dirty="0">
                  <a:solidFill>
                    <a:srgbClr val="035457"/>
                  </a:solidFill>
                  <a:latin typeface="Livvic Bold Bold"/>
                </a:rPr>
                <a:t>ĐỊNH HƯỚNG HỌC TẬP TIẾP THEO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61">
        <p:circle/>
      </p:transition>
    </mc:Choice>
    <mc:Fallback xmlns="">
      <p:transition spd="slow" advTm="6161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27290">
            <a:off x="1049952" y="3811972"/>
            <a:ext cx="4464607" cy="48927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6139">
            <a:off x="13763400" y="463366"/>
            <a:ext cx="3187848" cy="3232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239000" y="43053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035457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0"/>
    </mc:Choice>
    <mc:Fallback xmlns="">
      <p:transition spd="slow" advTm="87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8181" y="6523350"/>
            <a:ext cx="3943581" cy="33273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9067">
            <a:off x="14884698" y="148358"/>
            <a:ext cx="3377032" cy="2549659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DE945BFF-4271-433B-B645-AE2B06483BA4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chemeClr val="bg1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chemeClr val="bg1"/>
              </a:solidFill>
              <a:latin typeface="Livvic Bold Bold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8F6CFD9-8C54-4BCF-9D95-7C28193E66F7}"/>
              </a:ext>
            </a:extLst>
          </p:cNvPr>
          <p:cNvSpPr txBox="1"/>
          <p:nvPr/>
        </p:nvSpPr>
        <p:spPr>
          <a:xfrm>
            <a:off x="1608182" y="3850460"/>
            <a:ext cx="9212218" cy="26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4158"/>
              </a:lnSpc>
              <a:spcBef>
                <a:spcPct val="0"/>
              </a:spcBef>
              <a:buAutoNum type="arabicPeriod"/>
            </a:pP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Toàn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thân lông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trắng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một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màu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Đầu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trơn nho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nhỏ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,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dáng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hình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trơn tru.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Bay qua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lướt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lại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vù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vù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Cao nhanh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đẹp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khỏe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tươi vui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rộn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ràng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Là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 </a:t>
            </a: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gì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?</a:t>
            </a:r>
            <a:endParaRPr lang="en-US" sz="3465" i="1" dirty="0">
              <a:solidFill>
                <a:srgbClr val="FFFF00"/>
              </a:solidFill>
              <a:latin typeface="Livvic" panose="020B0604020202020204" charset="0"/>
            </a:endParaRPr>
          </a:p>
        </p:txBody>
      </p:sp>
      <p:pic>
        <p:nvPicPr>
          <p:cNvPr id="1026" name="Picture 2" descr="Set 12 Trái Cầu Lông Nhựa Trắng | Shopee Việt Nam">
            <a:extLst>
              <a:ext uri="{FF2B5EF4-FFF2-40B4-BE49-F238E27FC236}">
                <a16:creationId xmlns:a16="http://schemas.microsoft.com/office/drawing/2014/main" id="{E529486C-3B2C-4386-9646-A080A575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286356"/>
            <a:ext cx="3792847" cy="3792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 advTm="3195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73200" y="-355576"/>
            <a:ext cx="4495226" cy="37928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9067">
            <a:off x="95326" y="252820"/>
            <a:ext cx="3574066" cy="2698419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F55A4D2-5EB6-4D5B-A374-7E77C27683B2}"/>
              </a:ext>
            </a:extLst>
          </p:cNvPr>
          <p:cNvSpPr txBox="1"/>
          <p:nvPr/>
        </p:nvSpPr>
        <p:spPr>
          <a:xfrm>
            <a:off x="1608182" y="3850460"/>
            <a:ext cx="9212218" cy="1587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2.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Quả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gì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không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phải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để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ăn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Mà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dùng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để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đá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,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để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lăn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để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chuyền</a:t>
            </a:r>
            <a:endParaRPr lang="vi-VN" sz="3465" dirty="0">
              <a:solidFill>
                <a:schemeClr val="bg1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Là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 </a:t>
            </a: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quả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 </a:t>
            </a: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gì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?</a:t>
            </a:r>
            <a:endParaRPr lang="en-US" sz="3465" i="1" dirty="0">
              <a:solidFill>
                <a:srgbClr val="FFFF00"/>
              </a:solidFill>
              <a:latin typeface="Livvic" panose="020B0604020202020204" charset="0"/>
            </a:endParaRPr>
          </a:p>
        </p:txBody>
      </p:sp>
      <p:pic>
        <p:nvPicPr>
          <p:cNvPr id="2050" name="Picture 2" descr="Những hình ảnh quả bóng đẹp, đa dạng, nhiều màu sắc">
            <a:extLst>
              <a:ext uri="{FF2B5EF4-FFF2-40B4-BE49-F238E27FC236}">
                <a16:creationId xmlns:a16="http://schemas.microsoft.com/office/drawing/2014/main" id="{ACFE87A0-33BE-4F35-AD43-4370555E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77863"/>
            <a:ext cx="5720359" cy="3792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9"/>
    </mc:Choice>
    <mc:Fallback xmlns="">
      <p:transition spd="slow" advTm="1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2615">
            <a:off x="13630336" y="6239618"/>
            <a:ext cx="3165919" cy="3272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68778" y="2079217"/>
            <a:ext cx="3842115" cy="3390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85885">
            <a:off x="872259" y="2063642"/>
            <a:ext cx="3494367" cy="37273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52507" y="6326998"/>
            <a:ext cx="2790197" cy="344468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39752" y="38181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CHỦ ĐỀ 5: NHÀ TRƯỜNG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endParaRPr lang="vi-VN" sz="6000" dirty="0">
              <a:solidFill>
                <a:srgbClr val="035457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chemeClr val="accent3">
                    <a:lumMod val="50000"/>
                  </a:schemeClr>
                </a:solidFill>
                <a:latin typeface="Livvic Bold Bold"/>
              </a:rPr>
              <a:t>BÀI 2: GIỜ RA CHƠI</a:t>
            </a:r>
            <a:endParaRPr lang="en-US" sz="4800" dirty="0">
              <a:solidFill>
                <a:schemeClr val="accent3">
                  <a:lumMod val="50000"/>
                </a:schemeClr>
              </a:solidFill>
              <a:latin typeface="Livvic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34928" y="26812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1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6611" y="5994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697E73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76494" y="6804657"/>
            <a:ext cx="8935012" cy="47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035457"/>
                </a:solidFill>
                <a:latin typeface="Livvic Bold"/>
              </a:rPr>
              <a:t>TIẾT </a:t>
            </a:r>
            <a:r>
              <a:rPr lang="vi-VN" sz="3600" dirty="0">
                <a:solidFill>
                  <a:srgbClr val="035457"/>
                </a:solidFill>
                <a:latin typeface="Livvic Bold"/>
              </a:rPr>
              <a:t>1</a:t>
            </a:r>
            <a:r>
              <a:rPr lang="en-US" sz="3600" dirty="0">
                <a:solidFill>
                  <a:srgbClr val="035457"/>
                </a:solidFill>
                <a:latin typeface="Livvic Bold"/>
              </a:rPr>
              <a:t>: </a:t>
            </a:r>
            <a:r>
              <a:rPr lang="vi-VN" sz="3600" dirty="0">
                <a:solidFill>
                  <a:srgbClr val="035457"/>
                </a:solidFill>
                <a:latin typeface="Livvic Bold"/>
              </a:rPr>
              <a:t>VẼ TRANH GIỜ RA CHƠI</a:t>
            </a:r>
            <a:r>
              <a:rPr lang="en-US" sz="3600" dirty="0">
                <a:solidFill>
                  <a:srgbClr val="035457"/>
                </a:solidFill>
                <a:latin typeface="Livvic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573080"/>
      </p:ext>
    </p:extLst>
  </p:cSld>
  <p:clrMapOvr>
    <a:masterClrMapping/>
  </p:clrMapOvr>
  <p:transition spd="slow" advTm="19481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809360" y="26212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781" y="834923"/>
            <a:ext cx="4495226" cy="37928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44708">
            <a:off x="13601298" y="6140158"/>
            <a:ext cx="4572590" cy="2989331"/>
          </a:xfrm>
          <a:prstGeom prst="rect">
            <a:avLst/>
          </a:prstGeom>
        </p:spPr>
      </p:pic>
      <p:sp>
        <p:nvSpPr>
          <p:cNvPr id="11" name="AutoShape 2" descr="Học Mĩ thuật lớp 4 theo định hướng phát triển năng lực - Công ty CP Phát  hành sách Giáo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0C1072A-FFA2-4921-A9C1-E56F6E00C8BA}"/>
              </a:ext>
            </a:extLst>
          </p:cNvPr>
          <p:cNvSpPr txBox="1"/>
          <p:nvPr/>
        </p:nvSpPr>
        <p:spPr>
          <a:xfrm>
            <a:off x="3352800" y="4628307"/>
            <a:ext cx="11277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chì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tẩy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vẽ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vẽ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</p:spTree>
  </p:cSld>
  <p:clrMapOvr>
    <a:masterClrMapping/>
  </p:clrMapOvr>
  <p:transition spd="med" advTm="1108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25332">
            <a:off x="1054217" y="1043694"/>
            <a:ext cx="3194396" cy="27312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59067">
            <a:off x="190244" y="6076715"/>
            <a:ext cx="4922341" cy="371636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971800" y="266700"/>
            <a:ext cx="13767665" cy="8850379"/>
            <a:chOff x="0" y="0"/>
            <a:chExt cx="14198854" cy="11800503"/>
          </a:xfrm>
        </p:grpSpPr>
        <p:sp>
          <p:nvSpPr>
            <p:cNvPr id="7" name="TextBox 7"/>
            <p:cNvSpPr txBox="1"/>
            <p:nvPr/>
          </p:nvSpPr>
          <p:spPr>
            <a:xfrm>
              <a:off x="352189" y="1712273"/>
              <a:ext cx="13494477" cy="1008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người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 theo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tài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diễn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tả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động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vui chơi trong sân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trường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hợp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tác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học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tập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chỉ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màu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nên không gian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của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bài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81400" y="6600253"/>
            <a:ext cx="7940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610"/>
              </a:lnSpc>
            </a:pPr>
            <a:r>
              <a:rPr lang="en-US" sz="4000" dirty="0" err="1">
                <a:solidFill>
                  <a:srgbClr val="035457"/>
                </a:solidFill>
                <a:latin typeface="Livvic Bold Bold"/>
              </a:rPr>
              <a:t>Yêu</a:t>
            </a:r>
            <a:r>
              <a:rPr lang="en-US" sz="4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4000" dirty="0" err="1">
                <a:solidFill>
                  <a:srgbClr val="035457"/>
                </a:solidFill>
                <a:latin typeface="Livvic Bold Bold"/>
              </a:rPr>
              <a:t>cầu</a:t>
            </a:r>
            <a:r>
              <a:rPr lang="en-US" sz="4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4000" dirty="0" err="1">
                <a:solidFill>
                  <a:srgbClr val="035457"/>
                </a:solidFill>
                <a:latin typeface="Livvic Bold Bold"/>
              </a:rPr>
              <a:t>cần</a:t>
            </a:r>
            <a:r>
              <a:rPr lang="en-US" sz="4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4000" dirty="0" err="1">
                <a:solidFill>
                  <a:srgbClr val="035457"/>
                </a:solidFill>
                <a:latin typeface="Livvic Bold Bold"/>
              </a:rPr>
              <a:t>đạt</a:t>
            </a:r>
            <a:r>
              <a:rPr lang="en-US" sz="4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4000" dirty="0" err="1">
                <a:solidFill>
                  <a:srgbClr val="035457"/>
                </a:solidFill>
                <a:latin typeface="Livvic Bold Bold"/>
              </a:rPr>
              <a:t>của</a:t>
            </a:r>
            <a:r>
              <a:rPr lang="en-US" sz="4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4000" dirty="0" err="1">
                <a:solidFill>
                  <a:srgbClr val="035457"/>
                </a:solidFill>
                <a:latin typeface="Livvic Bold Bold"/>
              </a:rPr>
              <a:t>tiết</a:t>
            </a:r>
            <a:r>
              <a:rPr lang="en-US" sz="4000" dirty="0">
                <a:solidFill>
                  <a:srgbClr val="035457"/>
                </a:solidFill>
                <a:latin typeface="Livvic Bold Bold"/>
              </a:rPr>
              <a:t>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7552269"/>
            <a:ext cx="14706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9610"/>
              </a:lnSpc>
            </a:pPr>
            <a:r>
              <a:rPr lang="vi-VN" sz="36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Vẽ được bức tranh diễn tả hoạt động vui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6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chơi trong sân trường.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  <a:p>
            <a:pPr algn="ctr">
              <a:lnSpc>
                <a:spcPts val="9610"/>
              </a:lnSpc>
            </a:pPr>
            <a:endParaRPr lang="en-US" sz="2400" dirty="0">
              <a:solidFill>
                <a:srgbClr val="035457"/>
              </a:solidFill>
              <a:latin typeface="Livvic Bold Bold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27796"/>
      </p:ext>
    </p:extLst>
  </p:cSld>
  <p:clrMapOvr>
    <a:masterClrMapping/>
  </p:clrMapOvr>
  <p:transition spd="slow" advTm="29106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8"/>
          <p:cNvSpPr txBox="1"/>
          <p:nvPr/>
        </p:nvSpPr>
        <p:spPr>
          <a:xfrm>
            <a:off x="1487271" y="6286500"/>
            <a:ext cx="1573392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Các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bạn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đang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chơi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chơi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gì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 chơi đó cần có dụng cụ nào để chơi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endParaRPr lang="vi-VN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Ngoài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những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chơi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em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còn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biết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những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chơi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nào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khác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304800" y="2667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1394403C-54FE-41EB-A012-97AE18707ACD}"/>
              </a:ext>
            </a:extLst>
          </p:cNvPr>
          <p:cNvSpPr txBox="1"/>
          <p:nvPr/>
        </p:nvSpPr>
        <p:spPr>
          <a:xfrm>
            <a:off x="1563471" y="8459264"/>
            <a:ext cx="15163800" cy="1436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17"/>
              </a:lnSpc>
            </a:pPr>
            <a:r>
              <a:rPr lang="vi-VN" sz="4847" i="1" dirty="0">
                <a:solidFill>
                  <a:srgbClr val="002060"/>
                </a:solidFill>
                <a:latin typeface="Livvic Bold" panose="020B0604020202020204" charset="0"/>
              </a:rPr>
              <a:t>*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Có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rất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nhiều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trò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chơi trong sân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trường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. Con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người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trong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mỗi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trò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chơi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có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những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động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tác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tạo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nên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hình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dáng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hoạt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động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riêng.</a:t>
            </a:r>
            <a:endParaRPr lang="en-US" sz="4847" i="1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pic>
        <p:nvPicPr>
          <p:cNvPr id="2050" name="Picture 2" descr="Cho trẻ chơi vận động ngoài trời mầm non và những điều cần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29702"/>
            <a:ext cx="5203596" cy="3470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ộn ràng trước thềm Trung thu | Trường THCS &amp; THPT Nguyễn Tất Thành -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68585"/>
            <a:ext cx="5288426" cy="352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ác dụng tuyệt vời của đá cầu đối với sức khỏe và tinh thần con ngư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430" y="1768585"/>
            <a:ext cx="5106977" cy="3558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95600" y="5400292"/>
            <a:ext cx="609600" cy="533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14859000" y="5499093"/>
            <a:ext cx="609600" cy="533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9049435" y="5466419"/>
            <a:ext cx="609600" cy="533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766371"/>
      </p:ext>
    </p:extLst>
  </p:cSld>
  <p:clrMapOvr>
    <a:masterClrMapping/>
  </p:clrMapOvr>
  <p:transition spd="med" advTm="747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2" name="Cloud 1"/>
          <p:cNvSpPr/>
          <p:nvPr/>
        </p:nvSpPr>
        <p:spPr>
          <a:xfrm>
            <a:off x="3810000" y="3162300"/>
            <a:ext cx="11430000" cy="5410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xem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đoạn</a:t>
            </a:r>
            <a:r>
              <a:rPr lang="en-US" sz="4000" dirty="0">
                <a:solidFill>
                  <a:srgbClr val="002060"/>
                </a:solidFill>
              </a:rPr>
              <a:t> video </a:t>
            </a:r>
            <a:r>
              <a:rPr lang="en-US" sz="4000" dirty="0" err="1">
                <a:solidFill>
                  <a:srgbClr val="002060"/>
                </a:solidFill>
              </a:rPr>
              <a:t>hướng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dẫn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vẽ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sau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đó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các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bước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theo</a:t>
            </a:r>
            <a:r>
              <a:rPr lang="en-US" sz="4000" dirty="0">
                <a:solidFill>
                  <a:srgbClr val="002060"/>
                </a:solidFill>
              </a:rPr>
              <a:t> ý </a:t>
            </a:r>
            <a:r>
              <a:rPr lang="en-US" sz="4000" dirty="0" err="1">
                <a:solidFill>
                  <a:srgbClr val="002060"/>
                </a:solidFill>
              </a:rPr>
              <a:t>hiểu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57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0"/>
    </mc:Choice>
    <mc:Fallback xmlns="">
      <p:transition spd="slow" advTm="2036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609600" y="7811925"/>
            <a:ext cx="57150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người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bằng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nét</a:t>
            </a:r>
            <a:endParaRPr lang="en-US" sz="3465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7847772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2.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thêm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cảnh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2134918" y="7847772"/>
            <a:ext cx="531488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màu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cho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bức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tranh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8404A14-7072-4A10-B502-D0231DED9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181" t="38110" r="49923" b="21628"/>
          <a:stretch/>
        </p:blipFill>
        <p:spPr>
          <a:xfrm>
            <a:off x="533400" y="3125302"/>
            <a:ext cx="5435889" cy="391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C30854D-3417-4E2D-B642-91AE0DE61E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5739" t="39405" r="6614" b="22452"/>
          <a:stretch/>
        </p:blipFill>
        <p:spPr>
          <a:xfrm>
            <a:off x="6588571" y="3192497"/>
            <a:ext cx="5085571" cy="3860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0B8E0DE-A34C-405E-B25D-2E6C302086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911" t="20086" r="9470" b="9985"/>
          <a:stretch/>
        </p:blipFill>
        <p:spPr>
          <a:xfrm>
            <a:off x="12256310" y="3244642"/>
            <a:ext cx="5498290" cy="3860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he Entertainer - Nhạc Không Lời Vui Nhộ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92583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2"/>
    </mc:Choice>
    <mc:Fallback xmlns="">
      <p:transition spd="slow" advTm="6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1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4.9|1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488</Words>
  <Application>Microsoft Office PowerPoint</Application>
  <PresentationFormat>Custom</PresentationFormat>
  <Paragraphs>58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Now</vt:lpstr>
      <vt:lpstr>Bahnschrift Condensed</vt:lpstr>
      <vt:lpstr>Arial</vt:lpstr>
      <vt:lpstr>Calibri</vt:lpstr>
      <vt:lpstr>Livvic Bold Bold</vt:lpstr>
      <vt:lpstr>Livvic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Administrator</cp:lastModifiedBy>
  <cp:revision>123</cp:revision>
  <dcterms:created xsi:type="dcterms:W3CDTF">2006-08-16T00:00:00Z</dcterms:created>
  <dcterms:modified xsi:type="dcterms:W3CDTF">2024-12-05T15:16:28Z</dcterms:modified>
  <dc:identifier>DAEwasUvSSg</dc:identifier>
</cp:coreProperties>
</file>