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56" r:id="rId3"/>
    <p:sldId id="273" r:id="rId4"/>
    <p:sldId id="282" r:id="rId5"/>
    <p:sldId id="283" r:id="rId6"/>
    <p:sldId id="284" r:id="rId7"/>
    <p:sldId id="285" r:id="rId8"/>
    <p:sldId id="286" r:id="rId9"/>
    <p:sldId id="291" r:id="rId10"/>
    <p:sldId id="257" r:id="rId11"/>
    <p:sldId id="292" r:id="rId12"/>
    <p:sldId id="262" r:id="rId13"/>
    <p:sldId id="258" r:id="rId14"/>
    <p:sldId id="294" r:id="rId15"/>
    <p:sldId id="295" r:id="rId16"/>
    <p:sldId id="296" r:id="rId17"/>
    <p:sldId id="265" r:id="rId18"/>
    <p:sldId id="293" r:id="rId19"/>
    <p:sldId id="298" r:id="rId20"/>
    <p:sldId id="299" r:id="rId21"/>
    <p:sldId id="300" r:id="rId22"/>
    <p:sldId id="261" r:id="rId23"/>
    <p:sldId id="264" r:id="rId24"/>
    <p:sldId id="266" r:id="rId25"/>
    <p:sldId id="267" r:id="rId26"/>
    <p:sldId id="269" r:id="rId27"/>
    <p:sldId id="272" r:id="rId28"/>
  </p:sldIdLst>
  <p:sldSz cx="18288000" cy="10287000"/>
  <p:notesSz cx="6858000" cy="9144000"/>
  <p:embeddedFontLst>
    <p:embeddedFont>
      <p:font typeface="Gaegu Bold" charset="0"/>
      <p:regular r:id="rId30"/>
    </p:embeddedFont>
    <p:embeddedFont>
      <p:font typeface="Calibri" pitchFamily="34" charset="0"/>
      <p:regular r:id="rId31"/>
      <p:bold r:id="rId32"/>
      <p:italic r:id="rId33"/>
      <p:boldItalic r:id="rId34"/>
    </p:embeddedFont>
    <p:embeddedFont>
      <p:font typeface="Calibri Light" pitchFamily="34" charset="0"/>
      <p:regular r:id="rId35"/>
      <p:italic r:id="rId36"/>
    </p:embeddedFont>
    <p:embeddedFont>
      <p:font typeface="#9Slide03 AllRoundGothic" charset="0"/>
      <p:regular r:id="rId37"/>
    </p:embeddedFont>
    <p:embeddedFont>
      <p:font typeface="Baloo" charset="0"/>
      <p:regular r:id="rId38"/>
    </p:embeddedFont>
    <p:embeddedFont>
      <p:font typeface="#9Slide07 SVNZiclets" charset="0"/>
      <p:regular r:id="rId39"/>
    </p:embeddedFont>
    <p:embeddedFont>
      <p:font typeface="#9Slide03 SFU Futura_05" charset="0"/>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42D05-38A7-4764-8A5B-479D7C4C72B4}"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01FD3-DFF1-4430-A46A-D3E877F457FF}" type="slidenum">
              <a:rPr lang="en-US" smtClean="0"/>
              <a:t>‹#›</a:t>
            </a:fld>
            <a:endParaRPr lang="en-US"/>
          </a:p>
        </p:txBody>
      </p:sp>
    </p:spTree>
    <p:extLst>
      <p:ext uri="{BB962C8B-B14F-4D97-AF65-F5344CB8AC3E}">
        <p14:creationId xmlns:p14="http://schemas.microsoft.com/office/powerpoint/2010/main" val="32819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số để chọn câu hỏi  </a:t>
            </a:r>
          </a:p>
          <a:p>
            <a:r>
              <a:rPr lang="en-US" baseline="0"/>
              <a:t>Click vào người để đeo khẩu trang với câu trả lời đúngg</a:t>
            </a:r>
          </a:p>
          <a:p>
            <a:r>
              <a:rPr lang="en-US" baseline="0"/>
              <a:t>Click vào virut thể hiện câu hỏi sai bạn nhỏ bị nhiễm bệnh</a:t>
            </a:r>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4</a:t>
            </a:fld>
            <a:endParaRPr lang="en-US"/>
          </a:p>
        </p:txBody>
      </p:sp>
    </p:spTree>
    <p:extLst>
      <p:ext uri="{BB962C8B-B14F-4D97-AF65-F5344CB8AC3E}">
        <p14:creationId xmlns:p14="http://schemas.microsoft.com/office/powerpoint/2010/main" val="50077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5</a:t>
            </a:fld>
            <a:endParaRPr lang="en-US"/>
          </a:p>
        </p:txBody>
      </p:sp>
    </p:spTree>
    <p:extLst>
      <p:ext uri="{BB962C8B-B14F-4D97-AF65-F5344CB8AC3E}">
        <p14:creationId xmlns:p14="http://schemas.microsoft.com/office/powerpoint/2010/main" val="3964298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1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87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E04AD-419F-4501-B616-B56013997C47}"/>
              </a:ext>
            </a:extLst>
          </p:cNvPr>
          <p:cNvSpPr>
            <a:spLocks noGrp="1"/>
          </p:cNvSpPr>
          <p:nvPr>
            <p:ph type="title"/>
          </p:nvPr>
        </p:nvSpPr>
        <p:spPr>
          <a:xfrm>
            <a:off x="1247774"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0E3FBCF6-78FC-47B1-A873-AA73FACF424B}"/>
              </a:ext>
            </a:extLst>
          </p:cNvPr>
          <p:cNvSpPr>
            <a:spLocks noGrp="1"/>
          </p:cNvSpPr>
          <p:nvPr>
            <p:ph type="body" idx="1"/>
          </p:nvPr>
        </p:nvSpPr>
        <p:spPr>
          <a:xfrm>
            <a:off x="1247774"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7AE637-26D1-45C1-84A3-F3CCC43A373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3EC823D-592D-4406-9066-690F6F3442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968B85E-F3A4-4D2C-971C-1B46C398E01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9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C55933-CB36-4B2A-AFCA-B36E743185A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F35279-1F3F-4713-91E1-2EE19C361CC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FD7854-050B-4E97-9718-3FC152889C6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D93ACA3-70BA-4F08-B78A-08E6ADB5E7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EE5965-4DFC-46A6-9915-CFDABBB094C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5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2BA01-640E-454E-8E40-EB5C67FBC192}"/>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FE60700-5EEB-48B8-BF0A-A0EAE45315A8}"/>
              </a:ext>
            </a:extLst>
          </p:cNvPr>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4C1BBE6-B0C0-4319-80D8-E869CCDB9E1F}"/>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26C811E-E986-4557-A88E-642FF825E1E8}"/>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91182A-966F-4C55-9C5C-26DCFF1F731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DCEC5BF-8F1C-4F31-AA06-A54543E1AF7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2775AFC-D1B0-4ACC-966C-69EF122ADF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9D432B1-1F59-4CB1-9099-3CED5A170CC9}"/>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69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E51B27-7BDC-40B5-98A5-339EB554D0B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DCBBDAC-281F-458A-99AE-708AB6DDD0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661B311-6D42-4E85-8006-CC452856C9C4}"/>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951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58C4BB7-DA49-4807-B294-06C536D95526}"/>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ACF8137-0AF4-4D74-96F4-B782E9803F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A94D8D5-BFEC-4C22-B3BE-EEF099C9621E}"/>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5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DDC796-E9C8-4378-B65D-70FE6B1F8A9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867E0026-0451-41FF-BFB0-493E22ED7980}"/>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7C6E902-15ED-4AB1-A8E8-077CE1A111BC}"/>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12E50A46-2380-4365-8650-CB329E3DA09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B499D4D-F6AB-4A3C-8E4C-C03D873836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00630A3-99BF-4421-ABAD-F56523B0B873}"/>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4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74291-35CE-46F7-A141-088D9AAE789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81806512-0D0E-4151-AB8E-B7D824EE16AC}"/>
              </a:ext>
            </a:extLst>
          </p:cNvPr>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4ABA26BD-8B2F-4F83-92EB-FDBB7FBDFAB1}"/>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4CD20613-C09E-4976-90D1-ED4936E360F4}"/>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2D63A6A-4C85-4D1C-9009-E5D996DF0E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A7CD7D9-9E6C-44B3-8A95-0BBD308521FD}"/>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12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18F82-7554-4F3F-8812-B4268137DF3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1DA424E-7215-4280-8D0C-3991796881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6C3AEC3-5E54-4B5A-964F-FFDDE19AC5E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44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EBFDD7-08ED-49FA-A643-F1DB76995850}"/>
              </a:ext>
            </a:extLst>
          </p:cNvPr>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48876FE-4610-4F12-9FF1-34003D0B085C}"/>
              </a:ext>
            </a:extLst>
          </p:cNvPr>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B487D3-4E3D-45BB-B39D-D25A133A5368}"/>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B811244-B4C5-4F29-A673-AB061BBD8D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D76A616-FDAA-4558-8A32-1D50A43F248F}"/>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5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Diagram, logo&#10;&#10;Description automatically generated">
            <a:extLst>
              <a:ext uri="{FF2B5EF4-FFF2-40B4-BE49-F238E27FC236}">
                <a16:creationId xmlns:a16="http://schemas.microsoft.com/office/drawing/2014/main" xmlns="" id="{4167633F-DD09-4D54-817C-B555DB0276EC}"/>
              </a:ext>
            </a:extLst>
          </p:cNvPr>
          <p:cNvPicPr>
            <a:picLocks noChangeAspect="1"/>
          </p:cNvPicPr>
          <p:nvPr userDrawn="1"/>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DD87E8-A12F-4C4A-A993-729F0864DC6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CBBF7BE-39F7-4287-A177-83D5238ED0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E6CF74-A109-4CA7-8C68-E536AD624C98}"/>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A24088-B0E7-4590-8691-F99230761135}"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296D7C6-E2A4-4088-A83E-9314F93153C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1980FF-68DC-4E61-A8EC-09876249AE58}"/>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pic>
        <p:nvPicPr>
          <p:cNvPr id="8" name="Picture 7" descr="Diagram, logo&#10;&#10;Description automatically generated">
            <a:extLst>
              <a:ext uri="{FF2B5EF4-FFF2-40B4-BE49-F238E27FC236}">
                <a16:creationId xmlns:a16="http://schemas.microsoft.com/office/drawing/2014/main" xmlns="" id="{16B2007A-15A9-4CA2-8C90-62A43B1A7B79}"/>
              </a:ext>
            </a:extLst>
          </p:cNvPr>
          <p:cNvPicPr>
            <a:picLocks noChangeAspect="1"/>
          </p:cNvPicPr>
          <p:nvPr userDrawn="1"/>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extLst>
      <p:ext uri="{BB962C8B-B14F-4D97-AF65-F5344CB8AC3E}">
        <p14:creationId xmlns:p14="http://schemas.microsoft.com/office/powerpoint/2010/main" val="251295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51.png"/><Relationship Id="rId18" Type="http://schemas.openxmlformats.org/officeDocument/2006/relationships/image" Target="../media/image80.svg"/><Relationship Id="rId3" Type="http://schemas.openxmlformats.org/officeDocument/2006/relationships/image" Target="../media/image68.svg"/><Relationship Id="rId7" Type="http://schemas.openxmlformats.org/officeDocument/2006/relationships/image" Target="../media/image49.png"/><Relationship Id="rId12" Type="http://schemas.openxmlformats.org/officeDocument/2006/relationships/image" Target="../media/image74.svg"/><Relationship Id="rId17" Type="http://schemas.openxmlformats.org/officeDocument/2006/relationships/image" Target="../media/image53.png"/><Relationship Id="rId2" Type="http://schemas.openxmlformats.org/officeDocument/2006/relationships/image" Target="../media/image46.png"/><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0.png"/><Relationship Id="rId5" Type="http://schemas.openxmlformats.org/officeDocument/2006/relationships/image" Target="../media/image26.svg"/><Relationship Id="rId15" Type="http://schemas.openxmlformats.org/officeDocument/2006/relationships/image" Target="../media/image52.png"/><Relationship Id="rId10" Type="http://schemas.openxmlformats.org/officeDocument/2006/relationships/image" Target="../media/image32.svg"/><Relationship Id="rId19" Type="http://schemas.openxmlformats.org/officeDocument/2006/relationships/image" Target="../media/image54.png"/><Relationship Id="rId4" Type="http://schemas.openxmlformats.org/officeDocument/2006/relationships/image" Target="../media/image47.png"/><Relationship Id="rId9" Type="http://schemas.openxmlformats.org/officeDocument/2006/relationships/image" Target="../media/image17.png"/><Relationship Id="rId14" Type="http://schemas.openxmlformats.org/officeDocument/2006/relationships/image" Target="../media/image76.sv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9.png"/><Relationship Id="rId3" Type="http://schemas.openxmlformats.org/officeDocument/2006/relationships/image" Target="../media/image28.svg"/><Relationship Id="rId7" Type="http://schemas.openxmlformats.org/officeDocument/2006/relationships/image" Target="../media/image85.svg"/><Relationship Id="rId12" Type="http://schemas.openxmlformats.org/officeDocument/2006/relationships/image" Target="../media/image88.svg"/><Relationship Id="rId2" Type="http://schemas.openxmlformats.org/officeDocument/2006/relationships/image" Target="../media/image55.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26.svg"/><Relationship Id="rId15" Type="http://schemas.openxmlformats.org/officeDocument/2006/relationships/image" Target="../media/image60.png"/><Relationship Id="rId10" Type="http://schemas.openxmlformats.org/officeDocument/2006/relationships/image" Target="../media/image18.svg"/><Relationship Id="rId4" Type="http://schemas.openxmlformats.org/officeDocument/2006/relationships/image" Target="../media/image48.png"/><Relationship Id="rId9" Type="http://schemas.openxmlformats.org/officeDocument/2006/relationships/image" Target="../media/image10.png"/><Relationship Id="rId14" Type="http://schemas.openxmlformats.org/officeDocument/2006/relationships/image" Target="../media/image90.sv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98.svg"/><Relationship Id="rId3" Type="http://schemas.openxmlformats.org/officeDocument/2006/relationships/image" Target="../media/image94.svg"/><Relationship Id="rId7" Type="http://schemas.openxmlformats.org/officeDocument/2006/relationships/image" Target="../media/image74.svg"/><Relationship Id="rId12"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8.svg"/><Relationship Id="rId5" Type="http://schemas.openxmlformats.org/officeDocument/2006/relationships/image" Target="../media/image4.sv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6.svg"/><Relationship Id="rId1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0.pn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64.png"/><Relationship Id="rId2" Type="http://schemas.openxmlformats.org/officeDocument/2006/relationships/image" Target="../media/image61.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98.svg"/><Relationship Id="rId5" Type="http://schemas.openxmlformats.org/officeDocument/2006/relationships/image" Target="../media/image4.svg"/><Relationship Id="rId1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74.sv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3.png"/><Relationship Id="rId18" Type="http://schemas.openxmlformats.org/officeDocument/2006/relationships/image" Target="../media/image82.sv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74.svg"/><Relationship Id="rId17" Type="http://schemas.openxmlformats.org/officeDocument/2006/relationships/image" Target="../media/image54.png"/><Relationship Id="rId2" Type="http://schemas.openxmlformats.org/officeDocument/2006/relationships/image" Target="../media/image61.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50.png"/><Relationship Id="rId5" Type="http://schemas.openxmlformats.org/officeDocument/2006/relationships/image" Target="../media/image4.svg"/><Relationship Id="rId15" Type="http://schemas.openxmlformats.org/officeDocument/2006/relationships/image" Target="../media/image52.png"/><Relationship Id="rId10" Type="http://schemas.openxmlformats.org/officeDocument/2006/relationships/image" Target="../media/image64.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80.sv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90.svg"/><Relationship Id="rId3" Type="http://schemas.openxmlformats.org/officeDocument/2006/relationships/image" Target="../media/image101.svg"/><Relationship Id="rId7" Type="http://schemas.openxmlformats.org/officeDocument/2006/relationships/image" Target="../media/image26.svg"/><Relationship Id="rId12"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32.svg"/><Relationship Id="rId5" Type="http://schemas.openxmlformats.org/officeDocument/2006/relationships/image" Target="../media/image28.svg"/><Relationship Id="rId10" Type="http://schemas.openxmlformats.org/officeDocument/2006/relationships/image" Target="../media/image17.png"/><Relationship Id="rId4" Type="http://schemas.openxmlformats.org/officeDocument/2006/relationships/image" Target="../media/image55.png"/><Relationship Id="rId9" Type="http://schemas.openxmlformats.org/officeDocument/2006/relationships/image" Target="../media/image103.sv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svg"/><Relationship Id="rId7" Type="http://schemas.openxmlformats.org/officeDocument/2006/relationships/image" Target="../media/image16.png"/><Relationship Id="rId12"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59.png"/><Relationship Id="rId5" Type="http://schemas.openxmlformats.org/officeDocument/2006/relationships/image" Target="../media/image106.svg"/><Relationship Id="rId10" Type="http://schemas.openxmlformats.org/officeDocument/2006/relationships/image" Target="../media/image109.svg"/><Relationship Id="rId4" Type="http://schemas.openxmlformats.org/officeDocument/2006/relationships/image" Target="../media/image68.pn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18" Type="http://schemas.openxmlformats.org/officeDocument/2006/relationships/image" Target="../media/image73.png"/><Relationship Id="rId3" Type="http://schemas.openxmlformats.org/officeDocument/2006/relationships/image" Target="../media/image111.svg"/><Relationship Id="rId21" Type="http://schemas.openxmlformats.org/officeDocument/2006/relationships/image" Target="../media/image78.svg"/><Relationship Id="rId7" Type="http://schemas.openxmlformats.org/officeDocument/2006/relationships/image" Target="../media/image26.svg"/><Relationship Id="rId12" Type="http://schemas.openxmlformats.org/officeDocument/2006/relationships/image" Target="../media/image32.svg"/><Relationship Id="rId17" Type="http://schemas.openxmlformats.org/officeDocument/2006/relationships/image" Target="../media/image72.png"/><Relationship Id="rId25" Type="http://schemas.openxmlformats.org/officeDocument/2006/relationships/image" Target="../media/image116.svg"/><Relationship Id="rId2" Type="http://schemas.openxmlformats.org/officeDocument/2006/relationships/image" Target="../media/image71.png"/><Relationship Id="rId16" Type="http://schemas.openxmlformats.org/officeDocument/2006/relationships/image" Target="../media/image76.sv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7.png"/><Relationship Id="rId24" Type="http://schemas.openxmlformats.org/officeDocument/2006/relationships/image" Target="../media/image74.png"/><Relationship Id="rId5" Type="http://schemas.openxmlformats.org/officeDocument/2006/relationships/image" Target="../media/image68.svg"/><Relationship Id="rId15" Type="http://schemas.openxmlformats.org/officeDocument/2006/relationships/image" Target="../media/image51.png"/><Relationship Id="rId23" Type="http://schemas.openxmlformats.org/officeDocument/2006/relationships/image" Target="../media/image101.svg"/><Relationship Id="rId10" Type="http://schemas.openxmlformats.org/officeDocument/2006/relationships/image" Target="../media/image72.svg"/><Relationship Id="rId19" Type="http://schemas.openxmlformats.org/officeDocument/2006/relationships/image" Target="../media/image114.sv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74.svg"/><Relationship Id="rId22"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6.svg"/><Relationship Id="rId7" Type="http://schemas.openxmlformats.org/officeDocument/2006/relationships/image" Target="../media/image17.png"/><Relationship Id="rId12" Type="http://schemas.openxmlformats.org/officeDocument/2006/relationships/image" Target="../media/image116.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4.png"/><Relationship Id="rId5" Type="http://schemas.openxmlformats.org/officeDocument/2006/relationships/image" Target="../media/image49.png"/><Relationship Id="rId10" Type="http://schemas.openxmlformats.org/officeDocument/2006/relationships/image" Target="../media/image76.svg"/><Relationship Id="rId4" Type="http://schemas.openxmlformats.org/officeDocument/2006/relationships/image" Target="../media/image48.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75.png"/><Relationship Id="rId3" Type="http://schemas.openxmlformats.org/officeDocument/2006/relationships/image" Target="../media/image26.svg"/><Relationship Id="rId7" Type="http://schemas.openxmlformats.org/officeDocument/2006/relationships/image" Target="../media/image51.png"/><Relationship Id="rId12" Type="http://schemas.openxmlformats.org/officeDocument/2006/relationships/image" Target="../media/image7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image" Target="../media/image116.svg"/><Relationship Id="rId4" Type="http://schemas.openxmlformats.org/officeDocument/2006/relationships/image" Target="../media/image48.png"/><Relationship Id="rId9" Type="http://schemas.openxmlformats.org/officeDocument/2006/relationships/image" Target="../media/image74.png"/><Relationship Id="rId14" Type="http://schemas.openxmlformats.org/officeDocument/2006/relationships/image" Target="../media/image118.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4.svg"/><Relationship Id="rId18" Type="http://schemas.openxmlformats.org/officeDocument/2006/relationships/image" Target="../media/image16.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13.png"/><Relationship Id="rId17" Type="http://schemas.openxmlformats.org/officeDocument/2006/relationships/image" Target="../media/image28.svg"/><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12.png"/><Relationship Id="rId19" Type="http://schemas.openxmlformats.org/officeDocument/2006/relationships/image" Target="../media/image30.svg"/><Relationship Id="rId4" Type="http://schemas.openxmlformats.org/officeDocument/2006/relationships/image" Target="../media/image9.png"/><Relationship Id="rId9" Type="http://schemas.openxmlformats.org/officeDocument/2006/relationships/image" Target="../media/image20.svg"/><Relationship Id="rId14" Type="http://schemas.openxmlformats.org/officeDocument/2006/relationships/image" Target="../media/image14.png"/><Relationship Id="rId22"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2.png"/><Relationship Id="rId3" Type="http://schemas.openxmlformats.org/officeDocument/2006/relationships/image" Target="../media/image26.svg"/><Relationship Id="rId7" Type="http://schemas.openxmlformats.org/officeDocument/2006/relationships/image" Target="../media/image17.png"/><Relationship Id="rId12" Type="http://schemas.openxmlformats.org/officeDocument/2006/relationships/image" Target="../media/image116.svg"/><Relationship Id="rId17" Type="http://schemas.openxmlformats.org/officeDocument/2006/relationships/image" Target="../media/image101.svg"/><Relationship Id="rId2" Type="http://schemas.openxmlformats.org/officeDocument/2006/relationships/image" Target="../media/image47.png"/><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4.png"/><Relationship Id="rId5" Type="http://schemas.openxmlformats.org/officeDocument/2006/relationships/image" Target="../media/image49.png"/><Relationship Id="rId15" Type="http://schemas.openxmlformats.org/officeDocument/2006/relationships/image" Target="../media/image114.svg"/><Relationship Id="rId10" Type="http://schemas.openxmlformats.org/officeDocument/2006/relationships/image" Target="../media/image76.svg"/><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81.png"/><Relationship Id="rId3" Type="http://schemas.openxmlformats.org/officeDocument/2006/relationships/image" Target="../media/image4.svg"/><Relationship Id="rId7" Type="http://schemas.openxmlformats.org/officeDocument/2006/relationships/image" Target="../media/image78.png"/><Relationship Id="rId12" Type="http://schemas.openxmlformats.org/officeDocument/2006/relationships/image" Target="../media/image127.svg"/><Relationship Id="rId2" Type="http://schemas.openxmlformats.org/officeDocument/2006/relationships/image" Target="../media/image3.png"/><Relationship Id="rId16"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121.svg"/><Relationship Id="rId11" Type="http://schemas.openxmlformats.org/officeDocument/2006/relationships/image" Target="../media/image80.png"/><Relationship Id="rId5" Type="http://schemas.openxmlformats.org/officeDocument/2006/relationships/image" Target="../media/image77.png"/><Relationship Id="rId15" Type="http://schemas.openxmlformats.org/officeDocument/2006/relationships/image" Target="../media/image82.png"/><Relationship Id="rId10" Type="http://schemas.openxmlformats.org/officeDocument/2006/relationships/image" Target="../media/image125.svg"/><Relationship Id="rId4" Type="http://schemas.openxmlformats.org/officeDocument/2006/relationships/image" Target="../media/image76.png"/><Relationship Id="rId9" Type="http://schemas.openxmlformats.org/officeDocument/2006/relationships/image" Target="../media/image79.png"/><Relationship Id="rId14" Type="http://schemas.openxmlformats.org/officeDocument/2006/relationships/image" Target="../media/image129.sv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5.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8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33.svg"/><Relationship Id="rId5" Type="http://schemas.openxmlformats.org/officeDocument/2006/relationships/image" Target="../media/image28.svg"/><Relationship Id="rId15" Type="http://schemas.openxmlformats.org/officeDocument/2006/relationships/image" Target="../media/image137.svg"/><Relationship Id="rId10" Type="http://schemas.openxmlformats.org/officeDocument/2006/relationships/image" Target="../media/image83.png"/><Relationship Id="rId4" Type="http://schemas.openxmlformats.org/officeDocument/2006/relationships/image" Target="../media/image15.png"/><Relationship Id="rId9" Type="http://schemas.openxmlformats.org/officeDocument/2006/relationships/image" Target="../media/image8.svg"/><Relationship Id="rId14" Type="http://schemas.openxmlformats.org/officeDocument/2006/relationships/image" Target="../media/image85.png"/></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68.svg"/><Relationship Id="rId3" Type="http://schemas.openxmlformats.org/officeDocument/2006/relationships/image" Target="../media/image28.svg"/><Relationship Id="rId7" Type="http://schemas.openxmlformats.org/officeDocument/2006/relationships/image" Target="../media/image101.svg"/><Relationship Id="rId12" Type="http://schemas.openxmlformats.org/officeDocument/2006/relationships/image" Target="../media/image46.png"/><Relationship Id="rId17" Type="http://schemas.openxmlformats.org/officeDocument/2006/relationships/image" Target="../media/image143.svg"/><Relationship Id="rId2" Type="http://schemas.openxmlformats.org/officeDocument/2006/relationships/image" Target="../media/image15.png"/><Relationship Id="rId16"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94.svg"/><Relationship Id="rId5" Type="http://schemas.openxmlformats.org/officeDocument/2006/relationships/image" Target="../media/image26.svg"/><Relationship Id="rId15" Type="http://schemas.openxmlformats.org/officeDocument/2006/relationships/image" Target="../media/image141.svg"/><Relationship Id="rId10" Type="http://schemas.openxmlformats.org/officeDocument/2006/relationships/image" Target="../media/image64.png"/><Relationship Id="rId4" Type="http://schemas.openxmlformats.org/officeDocument/2006/relationships/image" Target="../media/image48.png"/><Relationship Id="rId9" Type="http://schemas.openxmlformats.org/officeDocument/2006/relationships/image" Target="../media/image139.svg"/><Relationship Id="rId1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14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45.svg"/><Relationship Id="rId4" Type="http://schemas.openxmlformats.org/officeDocument/2006/relationships/image" Target="../media/image89.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44.png"/><Relationship Id="rId3" Type="http://schemas.openxmlformats.org/officeDocument/2006/relationships/image" Target="../media/image4.svg"/><Relationship Id="rId7" Type="http://schemas.openxmlformats.org/officeDocument/2006/relationships/image" Target="../media/image58.png"/><Relationship Id="rId12"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150.svg"/><Relationship Id="rId4" Type="http://schemas.openxmlformats.org/officeDocument/2006/relationships/image" Target="../media/image91.jpeg"/><Relationship Id="rId9" Type="http://schemas.openxmlformats.org/officeDocument/2006/relationships/image" Target="../media/image92.png"/><Relationship Id="rId14" Type="http://schemas.openxmlformats.org/officeDocument/2006/relationships/image" Target="../media/image64.svg"/></Relationships>
</file>

<file path=ppt/slides/_rels/slide2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0.png"/><Relationship Id="rId3" Type="http://schemas.openxmlformats.org/officeDocument/2006/relationships/image" Target="../media/image65.png"/><Relationship Id="rId7" Type="http://schemas.openxmlformats.org/officeDocument/2006/relationships/image" Target="../media/image7.png"/><Relationship Id="rId12" Type="http://schemas.openxmlformats.org/officeDocument/2006/relationships/image" Target="../media/image129.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81.png"/><Relationship Id="rId5" Type="http://schemas.openxmlformats.org/officeDocument/2006/relationships/image" Target="../media/image4.png"/><Relationship Id="rId10" Type="http://schemas.openxmlformats.org/officeDocument/2006/relationships/image" Target="../media/image103.svg"/><Relationship Id="rId4" Type="http://schemas.openxmlformats.org/officeDocument/2006/relationships/image" Target="../media/image101.svg"/><Relationship Id="rId9" Type="http://schemas.openxmlformats.org/officeDocument/2006/relationships/image" Target="../media/image66.png"/><Relationship Id="rId1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6.xml"/><Relationship Id="rId18"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slide" Target="slide5.xml"/><Relationship Id="rId17"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slide" Target="slide9.xml"/><Relationship Id="rId10" Type="http://schemas.openxmlformats.org/officeDocument/2006/relationships/image" Target="../media/image30.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4.svg"/><Relationship Id="rId18" Type="http://schemas.openxmlformats.org/officeDocument/2006/relationships/image" Target="../media/image45.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42.png"/><Relationship Id="rId17" Type="http://schemas.openxmlformats.org/officeDocument/2006/relationships/image" Target="../media/image64.svg"/><Relationship Id="rId2" Type="http://schemas.openxmlformats.org/officeDocument/2006/relationships/image" Target="../media/image39.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2.svg"/><Relationship Id="rId5" Type="http://schemas.openxmlformats.org/officeDocument/2006/relationships/image" Target="../media/image4.svg"/><Relationship Id="rId15" Type="http://schemas.openxmlformats.org/officeDocument/2006/relationships/image" Target="../media/image62.svg"/><Relationship Id="rId10" Type="http://schemas.openxmlformats.org/officeDocument/2006/relationships/image" Target="../media/image17.png"/><Relationship Id="rId19" Type="http://schemas.openxmlformats.org/officeDocument/2006/relationships/image" Target="../media/image66.svg"/><Relationship Id="rId4" Type="http://schemas.openxmlformats.org/officeDocument/2006/relationships/image" Target="../media/image3.png"/><Relationship Id="rId9" Type="http://schemas.openxmlformats.org/officeDocument/2006/relationships/image" Target="../media/image60.sv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82" r="559" b="36052"/>
          <a:stretch>
            <a:fillRect/>
          </a:stretch>
        </p:blipFill>
        <p:spPr>
          <a:xfrm>
            <a:off x="0" y="8935342"/>
            <a:ext cx="18288000" cy="1351658"/>
          </a:xfrm>
          <a:prstGeom prst="rect">
            <a:avLst/>
          </a:prstGeom>
        </p:spPr>
      </p:pic>
      <p:grpSp>
        <p:nvGrpSpPr>
          <p:cNvPr id="3" name="Group 3"/>
          <p:cNvGrpSpPr/>
          <p:nvPr/>
        </p:nvGrpSpPr>
        <p:grpSpPr>
          <a:xfrm>
            <a:off x="1028700" y="1348733"/>
            <a:ext cx="16230600" cy="7798574"/>
            <a:chOff x="0" y="0"/>
            <a:chExt cx="7533409" cy="3619697"/>
          </a:xfrm>
        </p:grpSpPr>
        <p:sp>
          <p:nvSpPr>
            <p:cNvPr id="4" name="Freeform 4"/>
            <p:cNvSpPr/>
            <p:nvPr/>
          </p:nvSpPr>
          <p:spPr>
            <a:xfrm>
              <a:off x="26670" y="26670"/>
              <a:ext cx="7480069" cy="3524447"/>
            </a:xfrm>
            <a:custGeom>
              <a:avLst/>
              <a:gdLst/>
              <a:ahLst/>
              <a:cxnLst/>
              <a:rect l="l" t="t" r="r" b="b"/>
              <a:pathLst>
                <a:path w="7480069" h="3524447">
                  <a:moveTo>
                    <a:pt x="0" y="0"/>
                  </a:moveTo>
                  <a:lnTo>
                    <a:pt x="0" y="107950"/>
                  </a:lnTo>
                  <a:lnTo>
                    <a:pt x="0" y="148590"/>
                  </a:lnTo>
                  <a:lnTo>
                    <a:pt x="0" y="3078677"/>
                  </a:lnTo>
                  <a:lnTo>
                    <a:pt x="0" y="3153607"/>
                  </a:lnTo>
                  <a:lnTo>
                    <a:pt x="0" y="3238697"/>
                  </a:lnTo>
                  <a:lnTo>
                    <a:pt x="3641090" y="3238697"/>
                  </a:lnTo>
                  <a:lnTo>
                    <a:pt x="3759200" y="3524447"/>
                  </a:lnTo>
                  <a:lnTo>
                    <a:pt x="3877310" y="3238697"/>
                  </a:lnTo>
                  <a:lnTo>
                    <a:pt x="7480069" y="3238697"/>
                  </a:lnTo>
                  <a:lnTo>
                    <a:pt x="7480069" y="3153607"/>
                  </a:lnTo>
                  <a:lnTo>
                    <a:pt x="7480069" y="3078677"/>
                  </a:lnTo>
                  <a:lnTo>
                    <a:pt x="7480069" y="148590"/>
                  </a:lnTo>
                  <a:lnTo>
                    <a:pt x="7480069" y="107950"/>
                  </a:lnTo>
                  <a:lnTo>
                    <a:pt x="7480069" y="0"/>
                  </a:lnTo>
                  <a:lnTo>
                    <a:pt x="0" y="0"/>
                  </a:ln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4134" y="5728228"/>
            <a:ext cx="4188372" cy="4558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8384" t="9330"/>
          <a:stretch>
            <a:fillRect/>
          </a:stretch>
        </p:blipFill>
        <p:spPr>
          <a:xfrm>
            <a:off x="0" y="0"/>
            <a:ext cx="2511433" cy="39575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817066">
            <a:off x="-798572" y="4121747"/>
            <a:ext cx="2405413" cy="276484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2333" b="3053"/>
          <a:stretch>
            <a:fillRect/>
          </a:stretch>
        </p:blipFill>
        <p:spPr>
          <a:xfrm>
            <a:off x="13861401" y="8007614"/>
            <a:ext cx="4426599" cy="2279386"/>
          </a:xfrm>
          <a:prstGeom prst="rect">
            <a:avLst/>
          </a:prstGeom>
        </p:spPr>
      </p:pic>
      <p:sp>
        <p:nvSpPr>
          <p:cNvPr id="9" name="TextBox 9"/>
          <p:cNvSpPr txBox="1"/>
          <p:nvPr/>
        </p:nvSpPr>
        <p:spPr>
          <a:xfrm>
            <a:off x="2802639" y="2922558"/>
            <a:ext cx="13265134" cy="2430537"/>
          </a:xfrm>
          <a:prstGeom prst="rect">
            <a:avLst/>
          </a:prstGeom>
        </p:spPr>
        <p:txBody>
          <a:bodyPr lIns="0" tIns="0" rIns="0" bIns="0" rtlCol="0" anchor="t">
            <a:spAutoFit/>
          </a:bodyPr>
          <a:lstStyle/>
          <a:p>
            <a:pPr algn="ctr">
              <a:lnSpc>
                <a:spcPts val="22620"/>
              </a:lnSpc>
            </a:pPr>
            <a:r>
              <a:rPr lang="en-US" sz="8800" b="1" dirty="0">
                <a:solidFill>
                  <a:srgbClr val="BB332A"/>
                </a:solidFill>
                <a:latin typeface="UVN Thang Vu"/>
              </a:rPr>
              <a:t>CÁCH NỐI CÁC VẾ CÂU</a:t>
            </a:r>
          </a:p>
        </p:txBody>
      </p:sp>
      <p:grpSp>
        <p:nvGrpSpPr>
          <p:cNvPr id="10" name="Group 10"/>
          <p:cNvGrpSpPr/>
          <p:nvPr/>
        </p:nvGrpSpPr>
        <p:grpSpPr>
          <a:xfrm>
            <a:off x="4647898" y="890311"/>
            <a:ext cx="8992204" cy="895972"/>
            <a:chOff x="0" y="0"/>
            <a:chExt cx="60875131" cy="6065520"/>
          </a:xfrm>
        </p:grpSpPr>
        <p:sp>
          <p:nvSpPr>
            <p:cNvPr id="11" name="Freeform 11"/>
            <p:cNvSpPr/>
            <p:nvPr/>
          </p:nvSpPr>
          <p:spPr>
            <a:xfrm>
              <a:off x="-50800" y="0"/>
              <a:ext cx="60976731" cy="6066790"/>
            </a:xfrm>
            <a:custGeom>
              <a:avLst/>
              <a:gdLst/>
              <a:ahLst/>
              <a:cxnLst/>
              <a:rect l="l" t="t" r="r" b="b"/>
              <a:pathLst>
                <a:path w="60976731" h="6066790">
                  <a:moveTo>
                    <a:pt x="1692910" y="0"/>
                  </a:moveTo>
                  <a:lnTo>
                    <a:pt x="1692910" y="6065520"/>
                  </a:lnTo>
                  <a:cubicBezTo>
                    <a:pt x="1710690" y="6066790"/>
                    <a:pt x="1728470" y="6066790"/>
                    <a:pt x="1746250" y="6066790"/>
                  </a:cubicBezTo>
                  <a:lnTo>
                    <a:pt x="59220323" y="6066790"/>
                  </a:lnTo>
                  <a:lnTo>
                    <a:pt x="59220323" y="0"/>
                  </a:lnTo>
                  <a:lnTo>
                    <a:pt x="1692910" y="0"/>
                  </a:lnTo>
                  <a:close/>
                  <a:moveTo>
                    <a:pt x="59677523" y="0"/>
                  </a:moveTo>
                  <a:lnTo>
                    <a:pt x="59220323" y="0"/>
                  </a:lnTo>
                  <a:lnTo>
                    <a:pt x="59220323" y="6065520"/>
                  </a:lnTo>
                  <a:lnTo>
                    <a:pt x="59230481" y="6065520"/>
                  </a:lnTo>
                  <a:cubicBezTo>
                    <a:pt x="59969623" y="6065520"/>
                    <a:pt x="60618588" y="5462270"/>
                    <a:pt x="60671931" y="4725670"/>
                  </a:cubicBezTo>
                  <a:lnTo>
                    <a:pt x="60922123" y="1338580"/>
                  </a:lnTo>
                  <a:cubicBezTo>
                    <a:pt x="60976731" y="603250"/>
                    <a:pt x="60416660" y="0"/>
                    <a:pt x="59677523"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6A9221"/>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8384" t="9330"/>
          <a:stretch>
            <a:fillRect/>
          </a:stretch>
        </p:blipFill>
        <p:spPr>
          <a:xfrm flipH="1">
            <a:off x="15733881" y="0"/>
            <a:ext cx="2511433" cy="39575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77401" flipH="1">
            <a:off x="16670278" y="4144557"/>
            <a:ext cx="2405413" cy="2764842"/>
          </a:xfrm>
          <a:prstGeom prst="rect">
            <a:avLst/>
          </a:prstGeom>
        </p:spPr>
      </p:pic>
      <p:sp>
        <p:nvSpPr>
          <p:cNvPr id="15" name="TextBox 15"/>
          <p:cNvSpPr txBox="1"/>
          <p:nvPr/>
        </p:nvSpPr>
        <p:spPr>
          <a:xfrm>
            <a:off x="5373766" y="900105"/>
            <a:ext cx="7540468" cy="811530"/>
          </a:xfrm>
          <a:prstGeom prst="rect">
            <a:avLst/>
          </a:prstGeom>
        </p:spPr>
        <p:txBody>
          <a:bodyPr lIns="0" tIns="0" rIns="0" bIns="0" rtlCol="0" anchor="t">
            <a:spAutoFit/>
          </a:bodyPr>
          <a:lstStyle/>
          <a:p>
            <a:pPr algn="ctr">
              <a:lnSpc>
                <a:spcPts val="6719"/>
              </a:lnSpc>
            </a:pPr>
            <a:r>
              <a:rPr lang="en-US" sz="4800">
                <a:solidFill>
                  <a:srgbClr val="FFFFFF"/>
                </a:solidFill>
                <a:latin typeface="Baloo"/>
              </a:rPr>
              <a:t>LUYỆN TỪ VÀ CÂU</a:t>
            </a:r>
          </a:p>
        </p:txBody>
      </p:sp>
      <p:sp>
        <p:nvSpPr>
          <p:cNvPr id="16" name="TextBox 16"/>
          <p:cNvSpPr txBox="1"/>
          <p:nvPr/>
        </p:nvSpPr>
        <p:spPr>
          <a:xfrm>
            <a:off x="5145166" y="7511361"/>
            <a:ext cx="7997668" cy="935355"/>
          </a:xfrm>
          <a:prstGeom prst="rect">
            <a:avLst/>
          </a:prstGeom>
        </p:spPr>
        <p:txBody>
          <a:bodyPr lIns="0" tIns="0" rIns="0" bIns="0" rtlCol="0" anchor="t">
            <a:spAutoFit/>
          </a:bodyPr>
          <a:lstStyle/>
          <a:p>
            <a:pPr algn="ctr">
              <a:lnSpc>
                <a:spcPts val="6719"/>
              </a:lnSpc>
            </a:pPr>
            <a:r>
              <a:rPr lang="en-US" sz="4800">
                <a:solidFill>
                  <a:srgbClr val="065928"/>
                </a:solidFill>
                <a:latin typeface="Gaegu Bold"/>
              </a:rPr>
              <a:t>Trang 12</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584" y="79675"/>
            <a:ext cx="2978116" cy="2609913"/>
          </a:xfrm>
          <a:prstGeom prst="rect">
            <a:avLst/>
          </a:prstGeom>
        </p:spPr>
      </p:pic>
      <p:sp>
        <p:nvSpPr>
          <p:cNvPr id="16" name="TextBox 16"/>
          <p:cNvSpPr txBox="1"/>
          <p:nvPr/>
        </p:nvSpPr>
        <p:spPr>
          <a:xfrm>
            <a:off x="5650662" y="1481666"/>
            <a:ext cx="6986672" cy="1000274"/>
          </a:xfrm>
          <a:prstGeom prst="rect">
            <a:avLst/>
          </a:prstGeom>
        </p:spPr>
        <p:txBody>
          <a:bodyPr lIns="0" tIns="0" rIns="0" bIns="0" rtlCol="0" anchor="t">
            <a:spAutoFit/>
          </a:bodyPr>
          <a:lstStyle/>
          <a:p>
            <a:pPr algn="ctr">
              <a:lnSpc>
                <a:spcPts val="7840"/>
              </a:lnSpc>
              <a:spcBef>
                <a:spcPct val="0"/>
              </a:spcBef>
            </a:pPr>
            <a:r>
              <a:rPr lang="en-US" sz="5600">
                <a:solidFill>
                  <a:srgbClr val="065928"/>
                </a:solidFill>
                <a:latin typeface="Baloo"/>
              </a:rPr>
              <a:t>I. NHẬN XÉT</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030200" y="6556960"/>
            <a:ext cx="4022217" cy="4114800"/>
          </a:xfrm>
          <a:prstGeom prst="rect">
            <a:avLst/>
          </a:prstGeom>
        </p:spPr>
      </p:pic>
      <p:sp>
        <p:nvSpPr>
          <p:cNvPr id="20" name="TextBox 23"/>
          <p:cNvSpPr txBox="1"/>
          <p:nvPr/>
        </p:nvSpPr>
        <p:spPr>
          <a:xfrm>
            <a:off x="2931400" y="419373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u="none">
                <a:solidFill>
                  <a:schemeClr val="accent6">
                    <a:lumMod val="75000"/>
                  </a:schemeClr>
                </a:solidFill>
                <a:latin typeface="Baloo" panose="020B0604020202020204" charset="0"/>
                <a:cs typeface="Baloo" panose="020B0604020202020204" charset="0"/>
              </a:rPr>
              <a:t>1. Tìm các vế câu trong mỗi câu ghép dưới đây: </a:t>
            </a:r>
          </a:p>
        </p:txBody>
      </p:sp>
    </p:spTree>
    <p:extLst>
      <p:ext uri="{BB962C8B-B14F-4D97-AF65-F5344CB8AC3E}">
        <p14:creationId xmlns:p14="http://schemas.microsoft.com/office/powerpoint/2010/main" val="35237713"/>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185">
            <a:off x="2609696" y="9550083"/>
            <a:ext cx="2247711" cy="354505"/>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15983" y="9258300"/>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19771"/>
          <a:stretch>
            <a:fillRect/>
          </a:stretch>
        </p:blipFill>
        <p:spPr>
          <a:xfrm flipH="1">
            <a:off x="10671101" y="7844978"/>
            <a:ext cx="1621126" cy="246561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98682" y="9474962"/>
            <a:ext cx="808463" cy="60708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991814" y="8835180"/>
            <a:ext cx="1296186" cy="1103378"/>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50475">
            <a:off x="16619157" y="-49681"/>
            <a:ext cx="2723078" cy="2127404"/>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92410" flipH="1">
            <a:off x="-1072227" y="-35002"/>
            <a:ext cx="2723078" cy="2127404"/>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t="11764"/>
          <a:stretch>
            <a:fillRect/>
          </a:stretch>
        </p:blipFill>
        <p:spPr>
          <a:xfrm>
            <a:off x="208919" y="7610252"/>
            <a:ext cx="1639562" cy="1012667"/>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063039" y="5243007"/>
            <a:ext cx="4253023" cy="4114800"/>
          </a:xfrm>
          <a:prstGeom prst="rect">
            <a:avLst/>
          </a:prstGeom>
        </p:spPr>
      </p:pic>
      <p:sp>
        <p:nvSpPr>
          <p:cNvPr id="23" name="TextBox 23"/>
          <p:cNvSpPr txBox="1"/>
          <p:nvPr/>
        </p:nvSpPr>
        <p:spPr>
          <a:xfrm>
            <a:off x="2490199" y="1714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a. </a:t>
            </a:r>
            <a:r>
              <a:rPr lang="vi-VN" sz="4000">
                <a:solidFill>
                  <a:srgbClr val="065928"/>
                </a:solidFill>
                <a:latin typeface="Baloo"/>
              </a:rPr>
              <a:t>Súng kíp của ta mới bắn một phát thì súng của họ đã bắn được năm, sáu mươi phát.</a:t>
            </a:r>
            <a:r>
              <a:rPr lang="en-US" sz="4000">
                <a:solidFill>
                  <a:srgbClr val="065928"/>
                </a:solidFill>
                <a:latin typeface="Baloo"/>
              </a:rPr>
              <a:t> </a:t>
            </a:r>
            <a:r>
              <a:rPr lang="vi-VN" sz="4000">
                <a:solidFill>
                  <a:srgbClr val="065928"/>
                </a:solidFill>
                <a:latin typeface="Baloo"/>
              </a:rPr>
              <a:t>Quân ta lạy súng thần công bốn lạy rồi mới bắn, trong khi ấy đại bác của họ đã bắn được hai mươi viên.</a:t>
            </a:r>
            <a:endParaRPr lang="en-US" sz="4000">
              <a:solidFill>
                <a:srgbClr val="065928"/>
              </a:solidFill>
              <a:latin typeface="Baloo"/>
            </a:endParaRPr>
          </a:p>
        </p:txBody>
      </p:sp>
      <p:sp>
        <p:nvSpPr>
          <p:cNvPr id="24" name="TextBox 23"/>
          <p:cNvSpPr txBox="1"/>
          <p:nvPr/>
        </p:nvSpPr>
        <p:spPr>
          <a:xfrm>
            <a:off x="3102766" y="53596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u="none">
                <a:solidFill>
                  <a:schemeClr val="accent6">
                    <a:lumMod val="75000"/>
                  </a:schemeClr>
                </a:solidFill>
                <a:latin typeface="Baloo" panose="020B0604020202020204" charset="0"/>
                <a:cs typeface="Baloo" panose="020B0604020202020204" charset="0"/>
              </a:rPr>
              <a:t>1. Tìm các vế câu trong mỗi câu ghép dưới đây: </a:t>
            </a:r>
          </a:p>
        </p:txBody>
      </p:sp>
      <p:sp>
        <p:nvSpPr>
          <p:cNvPr id="25" name="TextBox 23"/>
          <p:cNvSpPr txBox="1"/>
          <p:nvPr/>
        </p:nvSpPr>
        <p:spPr>
          <a:xfrm>
            <a:off x="2490198" y="5219700"/>
            <a:ext cx="14350001" cy="1600438"/>
          </a:xfrm>
          <a:prstGeom prst="rect">
            <a:avLst/>
          </a:prstGeom>
          <a:ln>
            <a:noFill/>
          </a:ln>
        </p:spPr>
        <p:txBody>
          <a:bodyPr wrap="square" lIns="0" tIns="0" rIns="0" bIns="0" rtlCol="0" anchor="t">
            <a:spAutoFit/>
          </a:bodyPr>
          <a:lstStyle/>
          <a:p>
            <a:pPr lvl="0" algn="just">
              <a:lnSpc>
                <a:spcPct val="130000"/>
              </a:lnSpc>
              <a:spcBef>
                <a:spcPct val="0"/>
              </a:spcBef>
            </a:pPr>
            <a:r>
              <a:rPr lang="en-US" sz="4000">
                <a:solidFill>
                  <a:schemeClr val="accent3">
                    <a:lumMod val="50000"/>
                  </a:schemeClr>
                </a:solidFill>
                <a:latin typeface="Baloo"/>
              </a:rPr>
              <a:t>b. Cảnh vật xung quanh tôi đang có sự thay đổi lớn: hôm nay tôi đi học. </a:t>
            </a:r>
          </a:p>
        </p:txBody>
      </p:sp>
      <p:sp>
        <p:nvSpPr>
          <p:cNvPr id="28" name="TextBox 23"/>
          <p:cNvSpPr txBox="1"/>
          <p:nvPr/>
        </p:nvSpPr>
        <p:spPr>
          <a:xfrm>
            <a:off x="2391063" y="7119081"/>
            <a:ext cx="14350001" cy="1600438"/>
          </a:xfrm>
          <a:prstGeom prst="rect">
            <a:avLst/>
          </a:prstGeom>
          <a:ln>
            <a:noFill/>
          </a:ln>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c. </a:t>
            </a:r>
            <a:r>
              <a:rPr lang="vi-VN" sz="4000">
                <a:solidFill>
                  <a:srgbClr val="065928"/>
                </a:solidFill>
                <a:latin typeface="Baloo"/>
              </a:rPr>
              <a:t>Kia là những mái nhà đứng sau lũy tre; đây là mái đình cong cong; kia nữa là sân phơi.</a:t>
            </a:r>
            <a:endParaRPr lang="en-US" sz="4000">
              <a:solidFill>
                <a:srgbClr val="065928"/>
              </a:solidFill>
              <a:latin typeface="Baloo"/>
            </a:endParaRP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4144957" y="4280684"/>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11056501" y="4229100"/>
            <a:ext cx="6803941" cy="4519037"/>
            <a:chOff x="0" y="0"/>
            <a:chExt cx="7741310" cy="4143588"/>
          </a:xfrm>
        </p:grpSpPr>
        <p:sp>
          <p:nvSpPr>
            <p:cNvPr id="7" name="Freeform 7"/>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82" r="559" b="36052"/>
          <a:stretch>
            <a:fillRect/>
          </a:stretch>
        </p:blipFill>
        <p:spPr>
          <a:xfrm>
            <a:off x="0" y="8935342"/>
            <a:ext cx="18288000" cy="1351658"/>
          </a:xfrm>
          <a:prstGeom prst="rect">
            <a:avLst/>
          </a:prstGeom>
        </p:spPr>
      </p:pic>
      <p:sp>
        <p:nvSpPr>
          <p:cNvPr id="12" name="TextBox 12"/>
          <p:cNvSpPr txBox="1"/>
          <p:nvPr/>
        </p:nvSpPr>
        <p:spPr>
          <a:xfrm>
            <a:off x="11629632" y="4419130"/>
            <a:ext cx="5896368"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2</a:t>
            </a:r>
            <a:endParaRPr lang="en-US" sz="7200" u="none">
              <a:solidFill>
                <a:srgbClr val="D1581F"/>
              </a:solidFill>
              <a:latin typeface="Baloo"/>
            </a:endParaRPr>
          </a:p>
        </p:txBody>
      </p:sp>
      <p:sp>
        <p:nvSpPr>
          <p:cNvPr id="13" name="TextBox 13"/>
          <p:cNvSpPr txBox="1"/>
          <p:nvPr/>
        </p:nvSpPr>
        <p:spPr>
          <a:xfrm>
            <a:off x="4452968" y="4323835"/>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1</a:t>
            </a:r>
          </a:p>
        </p:txBody>
      </p:sp>
      <p:sp>
        <p:nvSpPr>
          <p:cNvPr id="14" name="TextBox 14"/>
          <p:cNvSpPr txBox="1"/>
          <p:nvPr/>
        </p:nvSpPr>
        <p:spPr>
          <a:xfrm>
            <a:off x="4135118" y="5781627"/>
            <a:ext cx="7652063" cy="461665"/>
          </a:xfrm>
          <a:prstGeom prst="rect">
            <a:avLst/>
          </a:prstGeom>
        </p:spPr>
        <p:txBody>
          <a:bodyPr wrap="square" lIns="0" tIns="0" rIns="0" bIns="0" rtlCol="0" anchor="t">
            <a:spAutoFit/>
          </a:bodyPr>
          <a:lstStyle/>
          <a:p>
            <a:pPr marL="302259" lvl="1">
              <a:lnSpc>
                <a:spcPts val="3639"/>
              </a:lnSpc>
              <a:spcBef>
                <a:spcPct val="0"/>
              </a:spcBef>
            </a:pPr>
            <a:r>
              <a:rPr lang="vi-VN" sz="3200">
                <a:solidFill>
                  <a:srgbClr val="065928"/>
                </a:solidFill>
                <a:latin typeface="Baloo"/>
              </a:rPr>
              <a:t>Súng kíp của ta mới bắn một phát</a:t>
            </a:r>
            <a:endParaRPr lang="en-US" sz="2800" u="none">
              <a:solidFill>
                <a:srgbClr val="065928"/>
              </a:solidFill>
              <a:latin typeface="Baloo"/>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7966"/>
          <a:stretch>
            <a:fillRect/>
          </a:stretch>
        </p:blipFill>
        <p:spPr>
          <a:xfrm>
            <a:off x="4613007" y="6653686"/>
            <a:ext cx="5844162" cy="10915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7966"/>
          <a:stretch>
            <a:fillRect/>
          </a:stretch>
        </p:blipFill>
        <p:spPr>
          <a:xfrm>
            <a:off x="11614551" y="6777994"/>
            <a:ext cx="5581270" cy="8720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3737" y="7915996"/>
            <a:ext cx="2785320" cy="237100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b="7007"/>
          <a:stretch>
            <a:fillRect/>
          </a:stretch>
        </p:blipFill>
        <p:spPr>
          <a:xfrm>
            <a:off x="15825856" y="8184914"/>
            <a:ext cx="2659408" cy="2102086"/>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3734" y="3364548"/>
            <a:ext cx="1632434" cy="747952"/>
          </a:xfrm>
          <a:prstGeom prst="rect">
            <a:avLst/>
          </a:prstGeom>
        </p:spPr>
      </p:pic>
      <p:sp>
        <p:nvSpPr>
          <p:cNvPr id="23" name="TextBox 23"/>
          <p:cNvSpPr txBox="1"/>
          <p:nvPr/>
        </p:nvSpPr>
        <p:spPr>
          <a:xfrm>
            <a:off x="1887991" y="571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a. (1) </a:t>
            </a:r>
            <a:r>
              <a:rPr lang="vi-VN" sz="4000">
                <a:solidFill>
                  <a:srgbClr val="065928"/>
                </a:solidFill>
                <a:latin typeface="Baloo"/>
              </a:rPr>
              <a:t>Súng kíp của ta mới bắn một phát thì súng của họ đã bắn được năm, sáu mươi phát.</a:t>
            </a:r>
            <a:r>
              <a:rPr lang="en-US" sz="4000">
                <a:solidFill>
                  <a:srgbClr val="065928"/>
                </a:solidFill>
                <a:latin typeface="Baloo"/>
              </a:rPr>
              <a:t> </a:t>
            </a:r>
          </a:p>
          <a:p>
            <a:pPr lvl="0" algn="just">
              <a:lnSpc>
                <a:spcPct val="130000"/>
              </a:lnSpc>
              <a:spcBef>
                <a:spcPct val="0"/>
              </a:spcBef>
            </a:pPr>
            <a:r>
              <a:rPr lang="en-US" sz="4000">
                <a:solidFill>
                  <a:srgbClr val="065928"/>
                </a:solidFill>
                <a:latin typeface="Baloo"/>
              </a:rPr>
              <a:t> (2) </a:t>
            </a:r>
            <a:r>
              <a:rPr lang="vi-VN" sz="4000">
                <a:solidFill>
                  <a:srgbClr val="065928"/>
                </a:solidFill>
                <a:latin typeface="Baloo"/>
              </a:rPr>
              <a:t>Quân ta lạy súng thần công bốn lạy rồi mới bắn, trong khi ấy đại bác của họ đã bắn được hai mươi viên.</a:t>
            </a:r>
            <a:endParaRPr lang="en-US" sz="4000">
              <a:solidFill>
                <a:srgbClr val="065928"/>
              </a:solidFill>
              <a:latin typeface="Baloo"/>
            </a:endParaRPr>
          </a:p>
        </p:txBody>
      </p:sp>
      <p:grpSp>
        <p:nvGrpSpPr>
          <p:cNvPr id="29" name="Group 4"/>
          <p:cNvGrpSpPr/>
          <p:nvPr/>
        </p:nvGrpSpPr>
        <p:grpSpPr>
          <a:xfrm>
            <a:off x="149979" y="4307133"/>
            <a:ext cx="3784586" cy="4374559"/>
            <a:chOff x="26670" y="102976"/>
            <a:chExt cx="7687972" cy="4048338"/>
          </a:xfrm>
        </p:grpSpPr>
        <p:sp>
          <p:nvSpPr>
            <p:cNvPr id="30" name="Freeform 5"/>
            <p:cNvSpPr/>
            <p:nvPr/>
          </p:nvSpPr>
          <p:spPr>
            <a:xfrm>
              <a:off x="26670" y="102976"/>
              <a:ext cx="7687972"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31" name="TextBox 13"/>
          <p:cNvSpPr txBox="1"/>
          <p:nvPr/>
        </p:nvSpPr>
        <p:spPr>
          <a:xfrm>
            <a:off x="-891162" y="4432090"/>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Câu</a:t>
            </a:r>
          </a:p>
        </p:txBody>
      </p:sp>
      <p:pic>
        <p:nvPicPr>
          <p:cNvPr id="32"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7966"/>
          <a:stretch>
            <a:fillRect/>
          </a:stretch>
        </p:blipFill>
        <p:spPr>
          <a:xfrm>
            <a:off x="828893" y="6774181"/>
            <a:ext cx="2447707" cy="45719"/>
          </a:xfrm>
          <a:prstGeom prst="rect">
            <a:avLst/>
          </a:prstGeom>
        </p:spPr>
      </p:pic>
      <p:sp>
        <p:nvSpPr>
          <p:cNvPr id="33" name="TextBox 13"/>
          <p:cNvSpPr txBox="1"/>
          <p:nvPr/>
        </p:nvSpPr>
        <p:spPr>
          <a:xfrm>
            <a:off x="-891162" y="5562130"/>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(1)</a:t>
            </a:r>
          </a:p>
        </p:txBody>
      </p:sp>
      <p:sp>
        <p:nvSpPr>
          <p:cNvPr id="34" name="TextBox 14"/>
          <p:cNvSpPr txBox="1"/>
          <p:nvPr/>
        </p:nvSpPr>
        <p:spPr>
          <a:xfrm>
            <a:off x="10922322" y="5748078"/>
            <a:ext cx="6908831" cy="923330"/>
          </a:xfrm>
          <a:prstGeom prst="rect">
            <a:avLst/>
          </a:prstGeom>
        </p:spPr>
        <p:txBody>
          <a:bodyPr wrap="square" lIns="0" tIns="0" rIns="0" bIns="0" rtlCol="0" anchor="t">
            <a:spAutoFit/>
          </a:bodyPr>
          <a:lstStyle/>
          <a:p>
            <a:pPr marL="302259" lvl="1">
              <a:lnSpc>
                <a:spcPts val="3639"/>
              </a:lnSpc>
              <a:spcBef>
                <a:spcPct val="0"/>
              </a:spcBef>
            </a:pPr>
            <a:r>
              <a:rPr lang="vi-VN" sz="3200">
                <a:solidFill>
                  <a:srgbClr val="065928"/>
                </a:solidFill>
                <a:latin typeface="Baloo"/>
              </a:rPr>
              <a:t>thì súng của họ đã bắn được năm, sáu mươi phát.</a:t>
            </a:r>
            <a:endParaRPr lang="en-US" sz="2800" u="none">
              <a:solidFill>
                <a:srgbClr val="065928"/>
              </a:solidFill>
              <a:latin typeface="Baloo"/>
            </a:endParaRPr>
          </a:p>
        </p:txBody>
      </p:sp>
      <p:sp>
        <p:nvSpPr>
          <p:cNvPr id="35" name="TextBox 13"/>
          <p:cNvSpPr txBox="1"/>
          <p:nvPr/>
        </p:nvSpPr>
        <p:spPr>
          <a:xfrm>
            <a:off x="-879809" y="7129338"/>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(2)</a:t>
            </a:r>
          </a:p>
        </p:txBody>
      </p:sp>
      <p:sp>
        <p:nvSpPr>
          <p:cNvPr id="36" name="TextBox 14"/>
          <p:cNvSpPr txBox="1"/>
          <p:nvPr/>
        </p:nvSpPr>
        <p:spPr>
          <a:xfrm>
            <a:off x="4144957" y="7099515"/>
            <a:ext cx="6697235" cy="923330"/>
          </a:xfrm>
          <a:prstGeom prst="rect">
            <a:avLst/>
          </a:prstGeom>
        </p:spPr>
        <p:txBody>
          <a:bodyPr wrap="square" lIns="0" tIns="0" rIns="0" bIns="0" rtlCol="0" anchor="t">
            <a:spAutoFit/>
          </a:bodyPr>
          <a:lstStyle/>
          <a:p>
            <a:pPr marL="302259" lvl="1">
              <a:lnSpc>
                <a:spcPts val="3639"/>
              </a:lnSpc>
              <a:spcBef>
                <a:spcPct val="0"/>
              </a:spcBef>
            </a:pPr>
            <a:r>
              <a:rPr lang="vi-VN" sz="3200">
                <a:solidFill>
                  <a:srgbClr val="065928"/>
                </a:solidFill>
                <a:latin typeface="Baloo"/>
              </a:rPr>
              <a:t>Quân ta lạy súng thần công bốn lạy rồi mới bắn</a:t>
            </a:r>
            <a:endParaRPr lang="en-US" sz="2800" u="none">
              <a:solidFill>
                <a:srgbClr val="065928"/>
              </a:solidFill>
              <a:latin typeface="Baloo"/>
            </a:endParaRPr>
          </a:p>
        </p:txBody>
      </p:sp>
      <p:sp>
        <p:nvSpPr>
          <p:cNvPr id="37" name="TextBox 14"/>
          <p:cNvSpPr txBox="1"/>
          <p:nvPr/>
        </p:nvSpPr>
        <p:spPr>
          <a:xfrm>
            <a:off x="10979219" y="7151701"/>
            <a:ext cx="6851934" cy="923330"/>
          </a:xfrm>
          <a:prstGeom prst="rect">
            <a:avLst/>
          </a:prstGeom>
        </p:spPr>
        <p:txBody>
          <a:bodyPr wrap="square" lIns="0" tIns="0" rIns="0" bIns="0" rtlCol="0" anchor="t">
            <a:spAutoFit/>
          </a:bodyPr>
          <a:lstStyle/>
          <a:p>
            <a:pPr marL="302259" lvl="1">
              <a:lnSpc>
                <a:spcPts val="3639"/>
              </a:lnSpc>
              <a:spcBef>
                <a:spcPct val="0"/>
              </a:spcBef>
            </a:pPr>
            <a:r>
              <a:rPr lang="vi-VN" sz="3200">
                <a:solidFill>
                  <a:srgbClr val="065928"/>
                </a:solidFill>
                <a:latin typeface="Baloo"/>
              </a:rPr>
              <a:t>trong khi ấy đại bác của họ đã bắn được hai mươi viên.</a:t>
            </a:r>
            <a:endParaRPr lang="en-US" sz="2800" u="none">
              <a:solidFill>
                <a:srgbClr val="065928"/>
              </a:solidFill>
              <a:latin typeface="Baloo"/>
            </a:endParaRPr>
          </a:p>
        </p:txBody>
      </p:sp>
      <p:pic>
        <p:nvPicPr>
          <p:cNvPr id="38"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7966"/>
          <a:stretch>
            <a:fillRect/>
          </a:stretch>
        </p:blipFill>
        <p:spPr>
          <a:xfrm flipV="1">
            <a:off x="12952" y="5335434"/>
            <a:ext cx="3852344" cy="51425"/>
          </a:xfrm>
          <a:prstGeom prst="rect">
            <a:avLst/>
          </a:prstGeom>
        </p:spPr>
      </p:pic>
      <p:pic>
        <p:nvPicPr>
          <p:cNvPr id="39"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7966"/>
          <a:stretch>
            <a:fillRect/>
          </a:stretch>
        </p:blipFill>
        <p:spPr>
          <a:xfrm flipV="1">
            <a:off x="4218192" y="5291206"/>
            <a:ext cx="6624000" cy="88457"/>
          </a:xfrm>
          <a:prstGeom prst="rect">
            <a:avLst/>
          </a:prstGeom>
        </p:spPr>
      </p:pic>
      <p:pic>
        <p:nvPicPr>
          <p:cNvPr id="40"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77966"/>
          <a:stretch>
            <a:fillRect/>
          </a:stretch>
        </p:blipFill>
        <p:spPr>
          <a:xfrm flipV="1">
            <a:off x="11207153" y="5277270"/>
            <a:ext cx="6624000" cy="88457"/>
          </a:xfrm>
          <a:prstGeom prst="rect">
            <a:avLst/>
          </a:prstGeom>
        </p:spPr>
      </p:pic>
      <p:cxnSp>
        <p:nvCxnSpPr>
          <p:cNvPr id="42" name="Straight Connector 41"/>
          <p:cNvCxnSpPr/>
          <p:nvPr/>
        </p:nvCxnSpPr>
        <p:spPr>
          <a:xfrm flipH="1">
            <a:off x="10768723" y="561661"/>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792200" y="211289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6" presetClass="entr" presetSubtype="2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inVertical)">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2905439" y="3341640"/>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9859974" y="3319144"/>
            <a:ext cx="6757061" cy="44151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10390114" y="3480086"/>
            <a:ext cx="5896368"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2</a:t>
            </a:r>
            <a:endParaRPr lang="en-US" sz="7200" u="none">
              <a:solidFill>
                <a:srgbClr val="D1581F"/>
              </a:solidFill>
              <a:latin typeface="Baloo"/>
            </a:endParaRPr>
          </a:p>
        </p:txBody>
      </p:sp>
      <p:sp>
        <p:nvSpPr>
          <p:cNvPr id="13" name="TextBox 13"/>
          <p:cNvSpPr txBox="1"/>
          <p:nvPr/>
        </p:nvSpPr>
        <p:spPr>
          <a:xfrm>
            <a:off x="3213450" y="3384791"/>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1</a:t>
            </a:r>
          </a:p>
        </p:txBody>
      </p:sp>
      <p:sp>
        <p:nvSpPr>
          <p:cNvPr id="14" name="TextBox 14"/>
          <p:cNvSpPr txBox="1"/>
          <p:nvPr/>
        </p:nvSpPr>
        <p:spPr>
          <a:xfrm>
            <a:off x="2895601" y="4711504"/>
            <a:ext cx="6707074" cy="1760482"/>
          </a:xfrm>
          <a:prstGeom prst="rect">
            <a:avLst/>
          </a:prstGeom>
        </p:spPr>
        <p:txBody>
          <a:bodyPr wrap="square" lIns="0" tIns="0" rIns="0" bIns="0" rtlCol="0" anchor="t">
            <a:spAutoFit/>
          </a:bodyPr>
          <a:lstStyle/>
          <a:p>
            <a:pPr marL="302259" lvl="1">
              <a:lnSpc>
                <a:spcPct val="130000"/>
              </a:lnSpc>
              <a:spcBef>
                <a:spcPct val="0"/>
              </a:spcBef>
            </a:pPr>
            <a:r>
              <a:rPr lang="en-US" sz="4400">
                <a:solidFill>
                  <a:schemeClr val="accent3">
                    <a:lumMod val="50000"/>
                  </a:schemeClr>
                </a:solidFill>
                <a:latin typeface="Baloo"/>
              </a:rPr>
              <a:t>Cảnh vật xung quanh tôi đang có sự thay đổi lớn</a:t>
            </a:r>
            <a:endParaRPr lang="en-US" sz="4000" u="none">
              <a:solidFill>
                <a:srgbClr val="065928"/>
              </a:solidFill>
              <a:latin typeface="Baloo"/>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3737" y="7420696"/>
            <a:ext cx="2785320" cy="2371004"/>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b="7007"/>
          <a:stretch>
            <a:fillRect/>
          </a:stretch>
        </p:blipFill>
        <p:spPr>
          <a:xfrm>
            <a:off x="15825856" y="7765814"/>
            <a:ext cx="2659408" cy="2102086"/>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412" y="2111153"/>
            <a:ext cx="1632434" cy="747952"/>
          </a:xfrm>
          <a:prstGeom prst="rect">
            <a:avLst/>
          </a:prstGeom>
        </p:spPr>
      </p:pic>
      <p:sp>
        <p:nvSpPr>
          <p:cNvPr id="34" name="TextBox 14"/>
          <p:cNvSpPr txBox="1"/>
          <p:nvPr/>
        </p:nvSpPr>
        <p:spPr>
          <a:xfrm>
            <a:off x="10390114" y="5280207"/>
            <a:ext cx="6908831" cy="515526"/>
          </a:xfrm>
          <a:prstGeom prst="rect">
            <a:avLst/>
          </a:prstGeom>
        </p:spPr>
        <p:txBody>
          <a:bodyPr wrap="square" lIns="0" tIns="0" rIns="0" bIns="0" rtlCol="0" anchor="t">
            <a:spAutoFit/>
          </a:bodyPr>
          <a:lstStyle/>
          <a:p>
            <a:pPr marL="302259" lvl="1">
              <a:lnSpc>
                <a:spcPts val="3639"/>
              </a:lnSpc>
              <a:spcBef>
                <a:spcPct val="0"/>
              </a:spcBef>
            </a:pPr>
            <a:r>
              <a:rPr lang="en-US" sz="4400">
                <a:solidFill>
                  <a:schemeClr val="accent3">
                    <a:lumMod val="50000"/>
                  </a:schemeClr>
                </a:solidFill>
                <a:latin typeface="Baloo"/>
              </a:rPr>
              <a:t>hôm nay tôi đi học. </a:t>
            </a:r>
            <a:endParaRPr lang="en-US" sz="4000" u="none">
              <a:solidFill>
                <a:srgbClr val="065928"/>
              </a:solidFill>
              <a:latin typeface="Baloo"/>
            </a:endParaRPr>
          </a:p>
        </p:txBody>
      </p:sp>
      <p:pic>
        <p:nvPicPr>
          <p:cNvPr id="39"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b="77966"/>
          <a:stretch>
            <a:fillRect/>
          </a:stretch>
        </p:blipFill>
        <p:spPr>
          <a:xfrm flipV="1">
            <a:off x="2978674" y="4352162"/>
            <a:ext cx="6624000" cy="88457"/>
          </a:xfrm>
          <a:prstGeom prst="rect">
            <a:avLst/>
          </a:prstGeom>
        </p:spPr>
      </p:pic>
      <p:pic>
        <p:nvPicPr>
          <p:cNvPr id="40"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b="77966"/>
          <a:stretch>
            <a:fillRect/>
          </a:stretch>
        </p:blipFill>
        <p:spPr>
          <a:xfrm flipV="1">
            <a:off x="9967635" y="4338226"/>
            <a:ext cx="6624000" cy="88457"/>
          </a:xfrm>
          <a:prstGeom prst="rect">
            <a:avLst/>
          </a:prstGeom>
        </p:spPr>
      </p:pic>
      <p:sp>
        <p:nvSpPr>
          <p:cNvPr id="41" name="TextBox 23"/>
          <p:cNvSpPr txBox="1"/>
          <p:nvPr/>
        </p:nvSpPr>
        <p:spPr>
          <a:xfrm>
            <a:off x="2209800" y="1104900"/>
            <a:ext cx="14350001" cy="1600438"/>
          </a:xfrm>
          <a:prstGeom prst="rect">
            <a:avLst/>
          </a:prstGeom>
          <a:ln>
            <a:noFill/>
          </a:ln>
        </p:spPr>
        <p:txBody>
          <a:bodyPr wrap="square" lIns="0" tIns="0" rIns="0" bIns="0" rtlCol="0" anchor="t">
            <a:spAutoFit/>
          </a:bodyPr>
          <a:lstStyle/>
          <a:p>
            <a:pPr lvl="0" algn="just">
              <a:lnSpc>
                <a:spcPct val="130000"/>
              </a:lnSpc>
              <a:spcBef>
                <a:spcPct val="0"/>
              </a:spcBef>
            </a:pPr>
            <a:r>
              <a:rPr lang="en-US" sz="4000">
                <a:solidFill>
                  <a:schemeClr val="accent3">
                    <a:lumMod val="50000"/>
                  </a:schemeClr>
                </a:solidFill>
                <a:latin typeface="Baloo"/>
              </a:rPr>
              <a:t>b. Cảnh vật xung quanh tôi đang có sự thay đổi lớn: hôm nay tôi đi học. </a:t>
            </a:r>
          </a:p>
        </p:txBody>
      </p:sp>
      <p:cxnSp>
        <p:nvCxnSpPr>
          <p:cNvPr id="42" name="Straight Connector 41"/>
          <p:cNvCxnSpPr/>
          <p:nvPr/>
        </p:nvCxnSpPr>
        <p:spPr>
          <a:xfrm flipH="1">
            <a:off x="14183287" y="1030609"/>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3"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733461" y="6179416"/>
            <a:ext cx="4253023" cy="4114800"/>
          </a:xfrm>
          <a:prstGeom prst="rect">
            <a:avLst/>
          </a:prstGeom>
        </p:spPr>
      </p:pic>
    </p:spTree>
    <p:extLst>
      <p:ext uri="{BB962C8B-B14F-4D97-AF65-F5344CB8AC3E}">
        <p14:creationId xmlns:p14="http://schemas.microsoft.com/office/powerpoint/2010/main" val="378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619439" y="3341639"/>
            <a:ext cx="5030292" cy="4544283"/>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6110885" y="3341639"/>
            <a:ext cx="5075227" cy="45675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6269962" y="3549622"/>
            <a:ext cx="4428761" cy="862334"/>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2</a:t>
            </a:r>
            <a:endParaRPr lang="en-US" sz="7200" u="none">
              <a:solidFill>
                <a:srgbClr val="D1581F"/>
              </a:solidFill>
              <a:latin typeface="Baloo"/>
            </a:endParaRPr>
          </a:p>
        </p:txBody>
      </p:sp>
      <p:sp>
        <p:nvSpPr>
          <p:cNvPr id="13" name="TextBox 13"/>
          <p:cNvSpPr txBox="1"/>
          <p:nvPr/>
        </p:nvSpPr>
        <p:spPr>
          <a:xfrm>
            <a:off x="927449" y="3384791"/>
            <a:ext cx="4389549" cy="862334"/>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1</a:t>
            </a:r>
          </a:p>
        </p:txBody>
      </p:sp>
      <p:sp>
        <p:nvSpPr>
          <p:cNvPr id="14" name="TextBox 14"/>
          <p:cNvSpPr txBox="1"/>
          <p:nvPr/>
        </p:nvSpPr>
        <p:spPr>
          <a:xfrm>
            <a:off x="609600" y="4711503"/>
            <a:ext cx="5037682" cy="2640723"/>
          </a:xfrm>
          <a:prstGeom prst="rect">
            <a:avLst/>
          </a:prstGeom>
        </p:spPr>
        <p:txBody>
          <a:bodyPr wrap="square" lIns="0" tIns="0" rIns="0" bIns="0" rtlCol="0" anchor="t">
            <a:spAutoFit/>
          </a:bodyPr>
          <a:lstStyle/>
          <a:p>
            <a:pPr marL="302259" lvl="1">
              <a:lnSpc>
                <a:spcPct val="130000"/>
              </a:lnSpc>
              <a:spcBef>
                <a:spcPct val="0"/>
              </a:spcBef>
            </a:pPr>
            <a:r>
              <a:rPr lang="vi-VN" sz="4400">
                <a:solidFill>
                  <a:srgbClr val="065928"/>
                </a:solidFill>
                <a:latin typeface="Baloo"/>
              </a:rPr>
              <a:t>Kia là những mái nhà đứng sau lũy tre</a:t>
            </a:r>
            <a:endParaRPr lang="en-US" sz="4000" u="none">
              <a:solidFill>
                <a:srgbClr val="065928"/>
              </a:solidFill>
              <a:latin typeface="Baloo"/>
            </a:endParaRP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3737" y="7420696"/>
            <a:ext cx="2785320" cy="2371004"/>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412" y="2111153"/>
            <a:ext cx="1632434" cy="747952"/>
          </a:xfrm>
          <a:prstGeom prst="rect">
            <a:avLst/>
          </a:prstGeom>
        </p:spPr>
      </p:pic>
      <p:sp>
        <p:nvSpPr>
          <p:cNvPr id="34" name="TextBox 14"/>
          <p:cNvSpPr txBox="1"/>
          <p:nvPr/>
        </p:nvSpPr>
        <p:spPr>
          <a:xfrm>
            <a:off x="6019800" y="5351206"/>
            <a:ext cx="5189221" cy="977191"/>
          </a:xfrm>
          <a:prstGeom prst="rect">
            <a:avLst/>
          </a:prstGeom>
        </p:spPr>
        <p:txBody>
          <a:bodyPr wrap="square" lIns="0" tIns="0" rIns="0" bIns="0" rtlCol="0" anchor="t">
            <a:spAutoFit/>
          </a:bodyPr>
          <a:lstStyle/>
          <a:p>
            <a:pPr marL="302259" lvl="1" algn="just">
              <a:lnSpc>
                <a:spcPts val="3639"/>
              </a:lnSpc>
              <a:spcBef>
                <a:spcPct val="0"/>
              </a:spcBef>
            </a:pPr>
            <a:r>
              <a:rPr lang="vi-VN" sz="4400">
                <a:solidFill>
                  <a:srgbClr val="065928"/>
                </a:solidFill>
                <a:latin typeface="Baloo"/>
              </a:rPr>
              <a:t>đây là mái đình cong cong</a:t>
            </a:r>
            <a:endParaRPr lang="en-US" sz="4000" u="none">
              <a:solidFill>
                <a:srgbClr val="065928"/>
              </a:solidFill>
              <a:latin typeface="Baloo"/>
            </a:endParaRPr>
          </a:p>
        </p:txBody>
      </p:sp>
      <p:pic>
        <p:nvPicPr>
          <p:cNvPr id="39"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b="77966"/>
          <a:stretch>
            <a:fillRect/>
          </a:stretch>
        </p:blipFill>
        <p:spPr>
          <a:xfrm flipV="1">
            <a:off x="692673" y="4381917"/>
            <a:ext cx="4624325" cy="61753"/>
          </a:xfrm>
          <a:prstGeom prst="rect">
            <a:avLst/>
          </a:prstGeom>
        </p:spPr>
      </p:pic>
      <p:pic>
        <p:nvPicPr>
          <p:cNvPr id="4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b="77966"/>
          <a:stretch>
            <a:fillRect/>
          </a:stretch>
        </p:blipFill>
        <p:spPr>
          <a:xfrm>
            <a:off x="6324712" y="4426237"/>
            <a:ext cx="4851240" cy="64784"/>
          </a:xfrm>
          <a:prstGeom prst="rect">
            <a:avLst/>
          </a:prstGeom>
        </p:spPr>
      </p:pic>
      <p:sp>
        <p:nvSpPr>
          <p:cNvPr id="41" name="TextBox 23"/>
          <p:cNvSpPr txBox="1"/>
          <p:nvPr/>
        </p:nvSpPr>
        <p:spPr>
          <a:xfrm>
            <a:off x="2209800" y="1104900"/>
            <a:ext cx="14350001" cy="1760482"/>
          </a:xfrm>
          <a:prstGeom prst="rect">
            <a:avLst/>
          </a:prstGeom>
          <a:ln>
            <a:noFill/>
          </a:ln>
        </p:spPr>
        <p:txBody>
          <a:bodyPr wrap="square" lIns="0" tIns="0" rIns="0" bIns="0" rtlCol="0" anchor="t">
            <a:spAutoFit/>
          </a:bodyPr>
          <a:lstStyle/>
          <a:p>
            <a:pPr lvl="0" algn="just">
              <a:lnSpc>
                <a:spcPct val="130000"/>
              </a:lnSpc>
              <a:spcBef>
                <a:spcPct val="0"/>
              </a:spcBef>
            </a:pPr>
            <a:r>
              <a:rPr lang="en-US" sz="4400">
                <a:solidFill>
                  <a:srgbClr val="BB332A"/>
                </a:solidFill>
                <a:latin typeface="Baloo"/>
              </a:rPr>
              <a:t>C . </a:t>
            </a:r>
            <a:r>
              <a:rPr lang="vi-VN" sz="4400">
                <a:solidFill>
                  <a:srgbClr val="BB332A"/>
                </a:solidFill>
                <a:latin typeface="Baloo"/>
              </a:rPr>
              <a:t>Kia là những mái nhà đứng sau lũy tre; đây là mái đình cong cong; kia nữa là sân phơi.</a:t>
            </a:r>
            <a:endParaRPr lang="en-US" sz="4400">
              <a:solidFill>
                <a:srgbClr val="BB332A"/>
              </a:solidFill>
              <a:latin typeface="Baloo"/>
            </a:endParaRPr>
          </a:p>
        </p:txBody>
      </p:sp>
      <p:pic>
        <p:nvPicPr>
          <p:cNvPr id="24"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00208" y="7238161"/>
            <a:ext cx="3061680" cy="3061680"/>
          </a:xfrm>
          <a:prstGeom prst="rect">
            <a:avLst/>
          </a:prstGeom>
        </p:spPr>
      </p:pic>
      <p:grpSp>
        <p:nvGrpSpPr>
          <p:cNvPr id="26" name="Group 6"/>
          <p:cNvGrpSpPr/>
          <p:nvPr/>
        </p:nvGrpSpPr>
        <p:grpSpPr>
          <a:xfrm>
            <a:off x="11738007" y="3341639"/>
            <a:ext cx="5075227" cy="4567556"/>
            <a:chOff x="48914" y="26671"/>
            <a:chExt cx="7687971" cy="4048338"/>
          </a:xfrm>
        </p:grpSpPr>
        <p:sp>
          <p:nvSpPr>
            <p:cNvPr id="2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28" name="TextBox 12"/>
          <p:cNvSpPr txBox="1"/>
          <p:nvPr/>
        </p:nvSpPr>
        <p:spPr>
          <a:xfrm>
            <a:off x="11897084" y="3549622"/>
            <a:ext cx="4428761" cy="862334"/>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3</a:t>
            </a:r>
            <a:endParaRPr lang="en-US" sz="7200" u="none">
              <a:solidFill>
                <a:srgbClr val="D1581F"/>
              </a:solidFill>
              <a:latin typeface="Baloo"/>
            </a:endParaRPr>
          </a:p>
        </p:txBody>
      </p:sp>
      <p:sp>
        <p:nvSpPr>
          <p:cNvPr id="29" name="TextBox 14"/>
          <p:cNvSpPr txBox="1"/>
          <p:nvPr/>
        </p:nvSpPr>
        <p:spPr>
          <a:xfrm>
            <a:off x="11613853" y="5351206"/>
            <a:ext cx="5189221" cy="515526"/>
          </a:xfrm>
          <a:prstGeom prst="rect">
            <a:avLst/>
          </a:prstGeom>
        </p:spPr>
        <p:txBody>
          <a:bodyPr wrap="square" lIns="0" tIns="0" rIns="0" bIns="0" rtlCol="0" anchor="t">
            <a:spAutoFit/>
          </a:bodyPr>
          <a:lstStyle/>
          <a:p>
            <a:pPr marL="302259" lvl="1">
              <a:lnSpc>
                <a:spcPts val="3639"/>
              </a:lnSpc>
              <a:spcBef>
                <a:spcPct val="0"/>
              </a:spcBef>
            </a:pPr>
            <a:r>
              <a:rPr lang="vi-VN" sz="4400">
                <a:solidFill>
                  <a:srgbClr val="065928"/>
                </a:solidFill>
                <a:latin typeface="Baloo"/>
              </a:rPr>
              <a:t>kia nữa là sân phơi</a:t>
            </a:r>
            <a:endParaRPr lang="en-US" sz="4000" u="none">
              <a:solidFill>
                <a:srgbClr val="065928"/>
              </a:solidFill>
              <a:latin typeface="Baloo"/>
            </a:endParaRPr>
          </a:p>
        </p:txBody>
      </p:sp>
      <p:pic>
        <p:nvPicPr>
          <p:cNvPr id="3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b="77966"/>
          <a:stretch>
            <a:fillRect/>
          </a:stretch>
        </p:blipFill>
        <p:spPr>
          <a:xfrm>
            <a:off x="11951834" y="4426237"/>
            <a:ext cx="4851240" cy="64784"/>
          </a:xfrm>
          <a:prstGeom prst="rect">
            <a:avLst/>
          </a:prstGeom>
        </p:spPr>
      </p:pic>
      <p:pic>
        <p:nvPicPr>
          <p:cNvPr id="23"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593701" y="4961496"/>
            <a:ext cx="4094226" cy="5363604"/>
          </a:xfrm>
          <a:prstGeom prst="rect">
            <a:avLst/>
          </a:prstGeom>
        </p:spPr>
      </p:pic>
      <p:pic>
        <p:nvPicPr>
          <p:cNvPr id="25"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706600" y="6652819"/>
            <a:ext cx="3591238" cy="3673901"/>
          </a:xfrm>
          <a:prstGeom prst="rect">
            <a:avLst/>
          </a:prstGeom>
        </p:spPr>
      </p:pic>
      <p:cxnSp>
        <p:nvCxnSpPr>
          <p:cNvPr id="31" name="Straight Connector 30"/>
          <p:cNvCxnSpPr/>
          <p:nvPr/>
        </p:nvCxnSpPr>
        <p:spPr>
          <a:xfrm flipH="1">
            <a:off x="12420600" y="1197992"/>
            <a:ext cx="311219" cy="96021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724400" y="2005024"/>
            <a:ext cx="311219" cy="96021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9593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par>
                                <p:cTn id="32" presetID="6"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par>
                                <p:cTn id="38" presetID="6"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6" presetClass="entr" presetSubtype="16"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ircle(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4" name="TextBox 4"/>
          <p:cNvSpPr txBox="1"/>
          <p:nvPr/>
        </p:nvSpPr>
        <p:spPr>
          <a:xfrm>
            <a:off x="1028700" y="557213"/>
            <a:ext cx="15648430" cy="1760482"/>
          </a:xfrm>
          <a:prstGeom prst="rect">
            <a:avLst/>
          </a:prstGeom>
        </p:spPr>
        <p:txBody>
          <a:bodyPr wrap="square" lIns="0" tIns="0" rIns="0" bIns="0" rtlCol="0" anchor="t">
            <a:spAutoFit/>
          </a:bodyPr>
          <a:lstStyle/>
          <a:p>
            <a:pPr marL="0" lvl="0" indent="0" algn="ctr">
              <a:lnSpc>
                <a:spcPct val="130000"/>
              </a:lnSpc>
              <a:spcBef>
                <a:spcPct val="0"/>
              </a:spcBef>
            </a:pPr>
            <a:r>
              <a:rPr lang="en-US" sz="4400">
                <a:solidFill>
                  <a:srgbClr val="D1581F"/>
                </a:solidFill>
                <a:latin typeface="Baloo"/>
              </a:rPr>
              <a:t>Ranh giới giữa các vế câu  được đánh dấu bằng những từ ngữ hoặc dấu câu nào?</a:t>
            </a:r>
          </a:p>
        </p:txBody>
      </p:sp>
      <p:grpSp>
        <p:nvGrpSpPr>
          <p:cNvPr id="13" name="Group 13"/>
          <p:cNvGrpSpPr/>
          <p:nvPr/>
        </p:nvGrpSpPr>
        <p:grpSpPr>
          <a:xfrm rot="5400000" flipH="1">
            <a:off x="13457947" y="1028981"/>
            <a:ext cx="2497304" cy="5943601"/>
            <a:chOff x="0" y="0"/>
            <a:chExt cx="7741310" cy="4143588"/>
          </a:xfrm>
        </p:grpSpPr>
        <p:sp>
          <p:nvSpPr>
            <p:cNvPr id="14"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6" name="TextBox 16"/>
          <p:cNvSpPr txBox="1"/>
          <p:nvPr/>
        </p:nvSpPr>
        <p:spPr>
          <a:xfrm>
            <a:off x="12507569" y="2688733"/>
            <a:ext cx="4972477" cy="1920526"/>
          </a:xfrm>
          <a:prstGeom prst="rect">
            <a:avLst/>
          </a:prstGeom>
        </p:spPr>
        <p:txBody>
          <a:bodyPr wrap="square" lIns="0" tIns="0" rIns="0" bIns="0" rtlCol="0" anchor="t">
            <a:spAutoFit/>
          </a:bodyPr>
          <a:lstStyle/>
          <a:p>
            <a:pPr marL="0" lvl="0" indent="0" algn="just">
              <a:lnSpc>
                <a:spcPct val="130000"/>
              </a:lnSpc>
            </a:pPr>
            <a:r>
              <a:rPr lang="en-US" sz="3200" u="none">
                <a:solidFill>
                  <a:srgbClr val="FFFFFF"/>
                </a:solidFill>
                <a:latin typeface="Baloo"/>
              </a:rPr>
              <a:t>. Ranh giới giữa 2 vế của câu 1 là từ “thì “.</a:t>
            </a:r>
          </a:p>
          <a:p>
            <a:pPr marL="0" lvl="0" indent="0" algn="just">
              <a:lnSpc>
                <a:spcPct val="130000"/>
              </a:lnSpc>
            </a:pPr>
            <a:endParaRPr lang="en-US" sz="3200" u="none">
              <a:solidFill>
                <a:srgbClr val="FFFFFF"/>
              </a:solidFill>
              <a:latin typeface="Baloo"/>
            </a:endParaRPr>
          </a:p>
        </p:txBody>
      </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480046" y="7557918"/>
            <a:ext cx="1243317" cy="2176484"/>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3040">
            <a:off x="9842944" y="9913367"/>
            <a:ext cx="2247711" cy="35450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35932" y="9532018"/>
            <a:ext cx="905913" cy="680259"/>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77130" y="273718"/>
            <a:ext cx="1610870" cy="2915602"/>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35661" y="6078717"/>
            <a:ext cx="1186079" cy="800064"/>
          </a:xfrm>
          <a:prstGeom prst="rect">
            <a:avLst/>
          </a:prstGeom>
        </p:spPr>
      </p:pic>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396975" y="4837971"/>
            <a:ext cx="951716" cy="666201"/>
          </a:xfrm>
          <a:prstGeom prst="rect">
            <a:avLst/>
          </a:prstGeom>
        </p:spPr>
      </p:pic>
      <p:sp>
        <p:nvSpPr>
          <p:cNvPr id="25" name="TextBox 23"/>
          <p:cNvSpPr txBox="1"/>
          <p:nvPr/>
        </p:nvSpPr>
        <p:spPr>
          <a:xfrm>
            <a:off x="914400" y="2612629"/>
            <a:ext cx="10638693" cy="2880789"/>
          </a:xfrm>
          <a:prstGeom prst="rect">
            <a:avLst/>
          </a:prstGeom>
        </p:spPr>
        <p:txBody>
          <a:bodyPr wrap="square" lIns="0" tIns="0" rIns="0" bIns="0" rtlCol="0" anchor="t">
            <a:spAutoFit/>
          </a:bodyPr>
          <a:lstStyle/>
          <a:p>
            <a:pPr lvl="0" algn="just">
              <a:lnSpc>
                <a:spcPct val="130000"/>
              </a:lnSpc>
              <a:spcBef>
                <a:spcPct val="0"/>
              </a:spcBef>
            </a:pPr>
            <a:r>
              <a:rPr lang="en-US" sz="3600">
                <a:solidFill>
                  <a:srgbClr val="065928"/>
                </a:solidFill>
                <a:latin typeface="Baloo"/>
              </a:rPr>
              <a:t>a. </a:t>
            </a:r>
            <a:r>
              <a:rPr lang="vi-VN" sz="3600">
                <a:solidFill>
                  <a:srgbClr val="065928"/>
                </a:solidFill>
                <a:latin typeface="Baloo"/>
              </a:rPr>
              <a:t>Súng kíp của ta mới bắn một phát thì súng của họ đã bắn được năm, sáu mươi phát.</a:t>
            </a:r>
            <a:r>
              <a:rPr lang="en-US" sz="3600">
                <a:solidFill>
                  <a:srgbClr val="065928"/>
                </a:solidFill>
                <a:latin typeface="Baloo"/>
              </a:rPr>
              <a:t> </a:t>
            </a:r>
            <a:r>
              <a:rPr lang="vi-VN" sz="3600">
                <a:solidFill>
                  <a:srgbClr val="065928"/>
                </a:solidFill>
                <a:latin typeface="Baloo"/>
              </a:rPr>
              <a:t>Quân ta lạy súng thần công bốn lạy rồi mới bắn, trong khi ấy đại bác của họ đã bắn được hai mươi viên.</a:t>
            </a:r>
            <a:endParaRPr lang="en-US" sz="3600">
              <a:solidFill>
                <a:srgbClr val="065928"/>
              </a:solidFill>
              <a:latin typeface="Baloo"/>
            </a:endParaRPr>
          </a:p>
        </p:txBody>
      </p:sp>
      <p:sp>
        <p:nvSpPr>
          <p:cNvPr id="26" name="TextBox 23"/>
          <p:cNvSpPr txBox="1"/>
          <p:nvPr/>
        </p:nvSpPr>
        <p:spPr>
          <a:xfrm>
            <a:off x="914400" y="5958024"/>
            <a:ext cx="10638694" cy="1440394"/>
          </a:xfrm>
          <a:prstGeom prst="rect">
            <a:avLst/>
          </a:prstGeom>
          <a:ln>
            <a:noFill/>
          </a:ln>
        </p:spPr>
        <p:txBody>
          <a:bodyPr wrap="square" lIns="0" tIns="0" rIns="0" bIns="0" rtlCol="0" anchor="t">
            <a:spAutoFit/>
          </a:bodyPr>
          <a:lstStyle/>
          <a:p>
            <a:pPr lvl="0" algn="just">
              <a:lnSpc>
                <a:spcPct val="130000"/>
              </a:lnSpc>
              <a:spcBef>
                <a:spcPct val="0"/>
              </a:spcBef>
            </a:pPr>
            <a:r>
              <a:rPr lang="en-US" sz="3600">
                <a:solidFill>
                  <a:schemeClr val="accent3">
                    <a:lumMod val="50000"/>
                  </a:schemeClr>
                </a:solidFill>
                <a:latin typeface="Baloo"/>
              </a:rPr>
              <a:t>b. Cảnh vật xung quanh tôi đang có sự thay đổi lớn: hôm nay tôi đi học. </a:t>
            </a:r>
          </a:p>
        </p:txBody>
      </p:sp>
      <p:sp>
        <p:nvSpPr>
          <p:cNvPr id="27" name="TextBox 23"/>
          <p:cNvSpPr txBox="1"/>
          <p:nvPr/>
        </p:nvSpPr>
        <p:spPr>
          <a:xfrm>
            <a:off x="914400" y="7779418"/>
            <a:ext cx="10737829" cy="1440394"/>
          </a:xfrm>
          <a:prstGeom prst="rect">
            <a:avLst/>
          </a:prstGeom>
          <a:ln>
            <a:noFill/>
          </a:ln>
        </p:spPr>
        <p:txBody>
          <a:bodyPr wrap="square" lIns="0" tIns="0" rIns="0" bIns="0" rtlCol="0" anchor="t">
            <a:spAutoFit/>
          </a:bodyPr>
          <a:lstStyle/>
          <a:p>
            <a:pPr lvl="0" algn="just">
              <a:lnSpc>
                <a:spcPct val="130000"/>
              </a:lnSpc>
              <a:spcBef>
                <a:spcPct val="0"/>
              </a:spcBef>
            </a:pPr>
            <a:r>
              <a:rPr lang="en-US" sz="3600">
                <a:solidFill>
                  <a:srgbClr val="065928"/>
                </a:solidFill>
                <a:latin typeface="Baloo"/>
              </a:rPr>
              <a:t>c. </a:t>
            </a:r>
            <a:r>
              <a:rPr lang="vi-VN" sz="3600">
                <a:solidFill>
                  <a:srgbClr val="065928"/>
                </a:solidFill>
                <a:latin typeface="Baloo"/>
              </a:rPr>
              <a:t>Kia là những mái nhà đứng sau lũy tre; đây là mái đình cong cong; kia nữa là sân phơi.</a:t>
            </a:r>
            <a:endParaRPr lang="en-US" sz="3600">
              <a:solidFill>
                <a:srgbClr val="065928"/>
              </a:solidFill>
              <a:latin typeface="Baloo"/>
            </a:endParaRPr>
          </a:p>
        </p:txBody>
      </p:sp>
      <p:sp>
        <p:nvSpPr>
          <p:cNvPr id="28" name="Oval 27"/>
          <p:cNvSpPr/>
          <p:nvPr/>
        </p:nvSpPr>
        <p:spPr>
          <a:xfrm>
            <a:off x="8229600" y="2612629"/>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4121818"/>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1366527" y="607871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143998" y="789806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886200" y="8553633"/>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13"/>
          <p:cNvGrpSpPr/>
          <p:nvPr/>
        </p:nvGrpSpPr>
        <p:grpSpPr>
          <a:xfrm rot="5400000" flipH="1">
            <a:off x="13884024" y="3635372"/>
            <a:ext cx="1582491" cy="5943601"/>
            <a:chOff x="0" y="0"/>
            <a:chExt cx="7741310" cy="4143588"/>
          </a:xfrm>
        </p:grpSpPr>
        <p:sp>
          <p:nvSpPr>
            <p:cNvPr id="35"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6" name="TextBox 16"/>
          <p:cNvSpPr txBox="1"/>
          <p:nvPr/>
        </p:nvSpPr>
        <p:spPr>
          <a:xfrm>
            <a:off x="12507568" y="5950618"/>
            <a:ext cx="4972477" cy="1280351"/>
          </a:xfrm>
          <a:prstGeom prst="rect">
            <a:avLst/>
          </a:prstGeom>
        </p:spPr>
        <p:txBody>
          <a:bodyPr wrap="square" lIns="0" tIns="0" rIns="0" bIns="0" rtlCol="0" anchor="t">
            <a:spAutoFit/>
          </a:bodyPr>
          <a:lstStyle/>
          <a:p>
            <a:pPr marL="0" lvl="0" indent="0" algn="just">
              <a:lnSpc>
                <a:spcPct val="130000"/>
              </a:lnSpc>
            </a:pPr>
            <a:r>
              <a:rPr lang="en-US" sz="3200" u="none">
                <a:solidFill>
                  <a:srgbClr val="FFFFFF"/>
                </a:solidFill>
                <a:latin typeface="Baloo"/>
              </a:rPr>
              <a:t>. Ranh giới giữa 2 vế câu  là dấu  hai chấm.</a:t>
            </a:r>
          </a:p>
        </p:txBody>
      </p:sp>
      <p:grpSp>
        <p:nvGrpSpPr>
          <p:cNvPr id="37" name="Group 13"/>
          <p:cNvGrpSpPr/>
          <p:nvPr/>
        </p:nvGrpSpPr>
        <p:grpSpPr>
          <a:xfrm rot="5400000" flipH="1">
            <a:off x="13884463" y="5616038"/>
            <a:ext cx="1582491" cy="5943601"/>
            <a:chOff x="0" y="0"/>
            <a:chExt cx="7741310" cy="4143588"/>
          </a:xfrm>
        </p:grpSpPr>
        <p:sp>
          <p:nvSpPr>
            <p:cNvPr id="38"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9" name="TextBox 16"/>
          <p:cNvSpPr txBox="1"/>
          <p:nvPr/>
        </p:nvSpPr>
        <p:spPr>
          <a:xfrm>
            <a:off x="12508007" y="7931284"/>
            <a:ext cx="4972477" cy="1280351"/>
          </a:xfrm>
          <a:prstGeom prst="rect">
            <a:avLst/>
          </a:prstGeom>
        </p:spPr>
        <p:txBody>
          <a:bodyPr wrap="square" lIns="0" tIns="0" rIns="0" bIns="0" rtlCol="0" anchor="t">
            <a:spAutoFit/>
          </a:bodyPr>
          <a:lstStyle/>
          <a:p>
            <a:pPr marL="0" lvl="0" indent="0" algn="just">
              <a:lnSpc>
                <a:spcPct val="130000"/>
              </a:lnSpc>
            </a:pPr>
            <a:r>
              <a:rPr lang="en-US" sz="3200" u="none">
                <a:solidFill>
                  <a:srgbClr val="FFFFFF"/>
                </a:solidFill>
                <a:latin typeface="Baloo"/>
              </a:rPr>
              <a:t>. Ranh giới giữa 3 vế câu  là dấu  chấm phẩy.</a:t>
            </a:r>
          </a:p>
        </p:txBody>
      </p:sp>
      <p:sp>
        <p:nvSpPr>
          <p:cNvPr id="40" name="TextBox 16"/>
          <p:cNvSpPr txBox="1"/>
          <p:nvPr/>
        </p:nvSpPr>
        <p:spPr>
          <a:xfrm>
            <a:off x="12507567" y="3891125"/>
            <a:ext cx="4972477" cy="1280351"/>
          </a:xfrm>
          <a:prstGeom prst="rect">
            <a:avLst/>
          </a:prstGeom>
        </p:spPr>
        <p:txBody>
          <a:bodyPr wrap="square" lIns="0" tIns="0" rIns="0" bIns="0" rtlCol="0" anchor="t">
            <a:spAutoFit/>
          </a:bodyPr>
          <a:lstStyle/>
          <a:p>
            <a:pPr marL="0" lvl="0" indent="0" algn="just">
              <a:lnSpc>
                <a:spcPct val="130000"/>
              </a:lnSpc>
            </a:pPr>
            <a:r>
              <a:rPr lang="en-US" sz="3200" u="none">
                <a:solidFill>
                  <a:srgbClr val="FFFFFF"/>
                </a:solidFill>
                <a:latin typeface="Baloo"/>
              </a:rPr>
              <a:t>.</a:t>
            </a:r>
            <a:r>
              <a:rPr lang="en-US" sz="3200">
                <a:solidFill>
                  <a:srgbClr val="FFFFFF"/>
                </a:solidFill>
                <a:latin typeface="Baloo"/>
              </a:rPr>
              <a:t> Ranh giới giữa 2 vế của  câu 2 là dấu phẩy.</a:t>
            </a:r>
            <a:endParaRPr lang="en-US" sz="3200" u="none">
              <a:solidFill>
                <a:srgbClr val="FFFFFF"/>
              </a:solidFill>
              <a:latin typeface="Baloo"/>
            </a:endParaRPr>
          </a:p>
        </p:txBody>
      </p:sp>
    </p:spTree>
    <p:extLst>
      <p:ext uri="{BB962C8B-B14F-4D97-AF65-F5344CB8AC3E}">
        <p14:creationId xmlns:p14="http://schemas.microsoft.com/office/powerpoint/2010/main" val="42798908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circle(in)">
                                      <p:cBhvr>
                                        <p:cTn id="72" dur="2000"/>
                                        <p:tgtEl>
                                          <p:spTgt spid="39"/>
                                        </p:tgtEl>
                                      </p:cBhvr>
                                    </p:animEffect>
                                  </p:childTnLst>
                                </p:cTn>
                              </p:par>
                              <p:par>
                                <p:cTn id="73" presetID="6" presetClass="entr" presetSubtype="16"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circle(in)">
                                      <p:cBhvr>
                                        <p:cTn id="7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P spid="27" grpId="0"/>
      <p:bldP spid="28" grpId="0" animBg="1"/>
      <p:bldP spid="29" grpId="0" animBg="1"/>
      <p:bldP spid="31" grpId="0" animBg="1"/>
      <p:bldP spid="32" grpId="0" animBg="1"/>
      <p:bldP spid="33" grpId="0" animBg="1"/>
      <p:bldP spid="36"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823479" y="-2517668"/>
            <a:ext cx="4902765" cy="11892674"/>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82" r="559" b="36052"/>
          <a:stretch>
            <a:fillRect/>
          </a:stretch>
        </p:blipFill>
        <p:spPr>
          <a:xfrm>
            <a:off x="0" y="8935342"/>
            <a:ext cx="18288000" cy="13516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27018" y="5593560"/>
            <a:ext cx="4688713" cy="4284311"/>
          </a:xfrm>
          <a:prstGeom prst="rect">
            <a:avLst/>
          </a:prstGeom>
        </p:spPr>
      </p:pic>
      <p:grpSp>
        <p:nvGrpSpPr>
          <p:cNvPr id="6" name="Group 6"/>
          <p:cNvGrpSpPr>
            <a:grpSpLocks noChangeAspect="1"/>
          </p:cNvGrpSpPr>
          <p:nvPr/>
        </p:nvGrpSpPr>
        <p:grpSpPr>
          <a:xfrm>
            <a:off x="275842" y="4116916"/>
            <a:ext cx="4902765" cy="4902765"/>
            <a:chOff x="0" y="0"/>
            <a:chExt cx="6350000" cy="6350000"/>
          </a:xfrm>
        </p:grpSpPr>
        <p:sp>
          <p:nvSpPr>
            <p:cNvPr id="7" name="Freeform 7"/>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4185" r="-40175" b="-9595"/>
              </a:stretch>
            </a:blipFill>
          </p:spPr>
        </p:sp>
        <p:sp>
          <p:nvSpPr>
            <p:cNvPr id="8" name="Freeform 8"/>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8704" y="364714"/>
            <a:ext cx="1980511" cy="2039136"/>
          </a:xfrm>
          <a:prstGeom prst="rect">
            <a:avLst/>
          </a:prstGeom>
        </p:spPr>
      </p:pic>
      <p:sp>
        <p:nvSpPr>
          <p:cNvPr id="10" name="TextBox 10"/>
          <p:cNvSpPr txBox="1"/>
          <p:nvPr/>
        </p:nvSpPr>
        <p:spPr>
          <a:xfrm>
            <a:off x="6477000" y="1638300"/>
            <a:ext cx="10363200" cy="3600986"/>
          </a:xfrm>
          <a:prstGeom prst="rect">
            <a:avLst/>
          </a:prstGeom>
        </p:spPr>
        <p:txBody>
          <a:bodyPr wrap="square" lIns="0" tIns="0" rIns="0" bIns="0" rtlCol="0" anchor="t">
            <a:spAutoFit/>
          </a:bodyPr>
          <a:lstStyle/>
          <a:p>
            <a:pPr marL="0" lvl="0" indent="0" algn="just">
              <a:lnSpc>
                <a:spcPct val="130000"/>
              </a:lnSpc>
              <a:spcBef>
                <a:spcPct val="0"/>
              </a:spcBef>
            </a:pPr>
            <a:r>
              <a:rPr lang="en-US" sz="3600" u="none">
                <a:solidFill>
                  <a:schemeClr val="accent6">
                    <a:lumMod val="75000"/>
                  </a:schemeClr>
                </a:solidFill>
                <a:latin typeface="Baloo" panose="020B0604020202020204" charset="0"/>
                <a:cs typeface="Baloo" panose="020B0604020202020204" charset="0"/>
              </a:rPr>
              <a:t>Có hai cách nối các vế câu trong câu ghép:</a:t>
            </a:r>
          </a:p>
          <a:p>
            <a:pPr marL="514350" lvl="0" indent="-514350" algn="just">
              <a:lnSpc>
                <a:spcPct val="130000"/>
              </a:lnSpc>
              <a:spcBef>
                <a:spcPct val="0"/>
              </a:spcBef>
              <a:buAutoNum type="arabicPeriod"/>
            </a:pPr>
            <a:r>
              <a:rPr lang="en-US" sz="3600">
                <a:solidFill>
                  <a:srgbClr val="065928"/>
                </a:solidFill>
                <a:latin typeface="Baloo" panose="020B0604020202020204" charset="0"/>
                <a:cs typeface="Baloo" panose="020B0604020202020204" charset="0"/>
              </a:rPr>
              <a:t>nối bằng những từ có tác dụng nối.</a:t>
            </a:r>
          </a:p>
          <a:p>
            <a:pPr marL="514350" lvl="0" indent="-514350" algn="just">
              <a:lnSpc>
                <a:spcPct val="130000"/>
              </a:lnSpc>
              <a:spcBef>
                <a:spcPct val="0"/>
              </a:spcBef>
              <a:buAutoNum type="arabicPeriod"/>
            </a:pPr>
            <a:r>
              <a:rPr lang="en-US" sz="3600" u="none">
                <a:solidFill>
                  <a:srgbClr val="065928"/>
                </a:solidFill>
                <a:latin typeface="Baloo" panose="020B0604020202020204" charset="0"/>
                <a:cs typeface="Baloo" panose="020B0604020202020204" charset="0"/>
              </a:rPr>
              <a:t>Nối trực tiếp (không dùng từ nối). Trong trường hợp này, giữa các vế của câu cần có dấu phẩy, dấu chấm phẩy , hoặc dấu hai chấm.</a:t>
            </a:r>
          </a:p>
        </p:txBody>
      </p:sp>
      <p:sp>
        <p:nvSpPr>
          <p:cNvPr id="11" name="TextBox 11"/>
          <p:cNvSpPr txBox="1"/>
          <p:nvPr/>
        </p:nvSpPr>
        <p:spPr>
          <a:xfrm>
            <a:off x="1848186" y="129990"/>
            <a:ext cx="9589635" cy="1000274"/>
          </a:xfrm>
          <a:prstGeom prst="rect">
            <a:avLst/>
          </a:prstGeom>
        </p:spPr>
        <p:txBody>
          <a:bodyPr lIns="0" tIns="0" rIns="0" bIns="0" rtlCol="0" anchor="t">
            <a:spAutoFit/>
          </a:bodyPr>
          <a:lstStyle/>
          <a:p>
            <a:pPr lvl="0" indent="0">
              <a:lnSpc>
                <a:spcPts val="7840"/>
              </a:lnSpc>
              <a:spcBef>
                <a:spcPct val="0"/>
              </a:spcBef>
            </a:pPr>
            <a:r>
              <a:rPr lang="en-US" sz="5600">
                <a:solidFill>
                  <a:srgbClr val="065928"/>
                </a:solidFill>
                <a:latin typeface="Baloo"/>
              </a:rPr>
              <a:t>II. GHI NHỚ</a:t>
            </a:r>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09969" y="6836362"/>
            <a:ext cx="1090178" cy="121130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397967" y="416635"/>
            <a:ext cx="1722666" cy="120586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111359" y="7237452"/>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93774" y="714926"/>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b="77966"/>
          <a:stretch>
            <a:fillRect/>
          </a:stretch>
        </p:blipFill>
        <p:spPr>
          <a:xfrm>
            <a:off x="5650664" y="5110541"/>
            <a:ext cx="6986672" cy="109159"/>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367154" y="38100"/>
            <a:ext cx="4695311" cy="4114800"/>
          </a:xfrm>
          <a:prstGeom prst="rect">
            <a:avLst/>
          </a:prstGeom>
        </p:spPr>
      </p:pic>
      <p:pic>
        <p:nvPicPr>
          <p:cNvPr id="13" name="Picture 13"/>
          <p:cNvPicPr>
            <a:picLocks noChangeAspect="1"/>
          </p:cNvPicPr>
          <p:nvPr/>
        </p:nvPicPr>
        <p:blipFill>
          <a:blip r:embed="rId17"/>
          <a:srcRect/>
          <a:stretch>
            <a:fillRect/>
          </a:stretch>
        </p:blipFill>
        <p:spPr>
          <a:xfrm>
            <a:off x="11540342" y="7143189"/>
            <a:ext cx="3479602" cy="395971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6748644" y="7863621"/>
            <a:ext cx="3733347" cy="3033344"/>
          </a:xfrm>
          <a:prstGeom prst="rect">
            <a:avLst/>
          </a:prstGeom>
        </p:spPr>
      </p:pic>
      <p:sp>
        <p:nvSpPr>
          <p:cNvPr id="16" name="TextBox 16"/>
          <p:cNvSpPr txBox="1"/>
          <p:nvPr/>
        </p:nvSpPr>
        <p:spPr>
          <a:xfrm>
            <a:off x="5650664" y="4031724"/>
            <a:ext cx="6986672" cy="1057982"/>
          </a:xfrm>
          <a:prstGeom prst="rect">
            <a:avLst/>
          </a:prstGeom>
        </p:spPr>
        <p:txBody>
          <a:bodyPr lIns="0" tIns="0" rIns="0" bIns="0" rtlCol="0" anchor="t">
            <a:spAutoFit/>
          </a:bodyPr>
          <a:lstStyle/>
          <a:p>
            <a:pPr algn="ctr">
              <a:lnSpc>
                <a:spcPts val="7840"/>
              </a:lnSpc>
              <a:spcBef>
                <a:spcPct val="0"/>
              </a:spcBef>
            </a:pPr>
            <a:r>
              <a:rPr lang="en-US" sz="8000">
                <a:solidFill>
                  <a:srgbClr val="065928"/>
                </a:solidFill>
                <a:latin typeface="Baloo"/>
              </a:rPr>
              <a:t>III. LUYỆN TẬP</a:t>
            </a:r>
          </a:p>
        </p:txBody>
      </p:sp>
      <p:pic>
        <p:nvPicPr>
          <p:cNvPr id="17"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4193774" y="5044169"/>
            <a:ext cx="4094226" cy="4114800"/>
          </a:xfrm>
          <a:prstGeom prst="rect">
            <a:avLst/>
          </a:prstGeom>
        </p:spPr>
      </p:pic>
      <p:pic>
        <p:nvPicPr>
          <p:cNvPr id="18"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62343" y="5598295"/>
            <a:ext cx="2200905" cy="3852786"/>
          </a:xfrm>
          <a:prstGeom prst="rect">
            <a:avLst/>
          </a:prstGeom>
        </p:spPr>
      </p:pic>
      <p:pic>
        <p:nvPicPr>
          <p:cNvPr id="20"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15982097" y="1906114"/>
            <a:ext cx="1305524" cy="1462772"/>
          </a:xfrm>
          <a:prstGeom prst="rect">
            <a:avLst/>
          </a:prstGeom>
        </p:spPr>
      </p:pic>
    </p:spTree>
    <p:extLst>
      <p:ext uri="{BB962C8B-B14F-4D97-AF65-F5344CB8AC3E}">
        <p14:creationId xmlns:p14="http://schemas.microsoft.com/office/powerpoint/2010/main" val="1998931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1600438"/>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a. </a:t>
            </a:r>
            <a:r>
              <a:rPr lang="vi-VN" sz="4000">
                <a:solidFill>
                  <a:srgbClr val="065928"/>
                </a:solidFill>
                <a:latin typeface="Baloo"/>
              </a:rPr>
              <a:t>Dân ta có một lòng nồng nàn yêu nước. Đó là một truyền thống quý báu của ta.</a:t>
            </a:r>
            <a:endParaRPr lang="en-US" sz="4000">
              <a:solidFill>
                <a:srgbClr val="065928"/>
              </a:solidFill>
              <a:latin typeface="Baloo"/>
            </a:endParaRPr>
          </a:p>
        </p:txBody>
      </p:sp>
      <p:sp>
        <p:nvSpPr>
          <p:cNvPr id="22" name="TextBox 23"/>
          <p:cNvSpPr txBox="1"/>
          <p:nvPr/>
        </p:nvSpPr>
        <p:spPr>
          <a:xfrm>
            <a:off x="1937147" y="260078"/>
            <a:ext cx="14413701" cy="1920526"/>
          </a:xfrm>
          <a:prstGeom prst="rect">
            <a:avLst/>
          </a:prstGeom>
        </p:spPr>
        <p:txBody>
          <a:bodyPr wrap="square" lIns="0" tIns="0" rIns="0" bIns="0" rtlCol="0" anchor="t">
            <a:spAutoFit/>
          </a:bodyPr>
          <a:lstStyle/>
          <a:p>
            <a:pPr marL="0" lvl="0" indent="0" algn="just">
              <a:lnSpc>
                <a:spcPct val="130000"/>
              </a:lnSpc>
              <a:spcBef>
                <a:spcPct val="0"/>
              </a:spcBef>
            </a:pPr>
            <a:r>
              <a:rPr lang="en-US" sz="4800" u="none">
                <a:solidFill>
                  <a:schemeClr val="accent6">
                    <a:lumMod val="75000"/>
                  </a:schemeClr>
                </a:solidFill>
                <a:latin typeface="Baloo" panose="020B0604020202020204" charset="0"/>
                <a:cs typeface="Baloo" panose="020B0604020202020204" charset="0"/>
              </a:rPr>
              <a:t>1. Trong những câu dưới đây, câu nào là câu ghép ? Các vế câu ghép được nối với nhau bằng cách nào?</a:t>
            </a:r>
          </a:p>
        </p:txBody>
      </p:sp>
      <p:sp>
        <p:nvSpPr>
          <p:cNvPr id="19" name="TextBox 10"/>
          <p:cNvSpPr txBox="1"/>
          <p:nvPr/>
        </p:nvSpPr>
        <p:spPr>
          <a:xfrm>
            <a:off x="1338444" y="3895309"/>
            <a:ext cx="15958956" cy="4001095"/>
          </a:xfrm>
          <a:prstGeom prst="rect">
            <a:avLst/>
          </a:prstGeom>
        </p:spPr>
        <p:txBody>
          <a:bodyPr wrap="square" lIns="0" tIns="0" rIns="0" bIns="0" rtlCol="0" anchor="t">
            <a:spAutoFit/>
          </a:bodyPr>
          <a:lstStyle/>
          <a:p>
            <a:pPr algn="just">
              <a:lnSpc>
                <a:spcPct val="130000"/>
              </a:lnSpc>
              <a:spcBef>
                <a:spcPct val="0"/>
              </a:spcBef>
            </a:pPr>
            <a:r>
              <a:rPr lang="en-US" sz="4000">
                <a:solidFill>
                  <a:schemeClr val="accent6">
                    <a:lumMod val="50000"/>
                  </a:schemeClr>
                </a:solidFill>
                <a:latin typeface="Baloo"/>
              </a:rPr>
              <a:t>                         </a:t>
            </a:r>
            <a:r>
              <a:rPr lang="vi-VN" sz="4000">
                <a:solidFill>
                  <a:srgbClr val="065928"/>
                </a:solidFill>
                <a:latin typeface="Baloo"/>
              </a:rPr>
              <a:t> Từ 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000">
              <a:solidFill>
                <a:srgbClr val="065928"/>
              </a:solidFill>
              <a:latin typeface="Baloo"/>
            </a:endParaRPr>
          </a:p>
          <a:p>
            <a:pPr lvl="0" algn="just">
              <a:lnSpc>
                <a:spcPct val="130000"/>
              </a:lnSpc>
              <a:spcBef>
                <a:spcPct val="0"/>
              </a:spcBef>
            </a:pPr>
            <a:endParaRPr lang="en-US" sz="4000">
              <a:solidFill>
                <a:srgbClr val="065928"/>
              </a:solidFill>
              <a:latin typeface="Baloo"/>
            </a:endParaRPr>
          </a:p>
        </p:txBody>
      </p:sp>
      <p:cxnSp>
        <p:nvCxnSpPr>
          <p:cNvPr id="23" name="Straight Connector 22"/>
          <p:cNvCxnSpPr/>
          <p:nvPr/>
        </p:nvCxnSpPr>
        <p:spPr>
          <a:xfrm flipH="1">
            <a:off x="4253085" y="468817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76525" y="468817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0472445" y="5495747"/>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1066801" y="7505700"/>
            <a:ext cx="14407406" cy="1646605"/>
          </a:xfrm>
          <a:prstGeom prst="rect">
            <a:avLst/>
          </a:prstGeom>
        </p:spPr>
        <p:txBody>
          <a:bodyPr wrap="square" lIns="0" tIns="0" rIns="0" bIns="0" rtlCol="0" anchor="t">
            <a:spAutoFit/>
          </a:bodyPr>
          <a:lstStyle/>
          <a:p>
            <a:pPr lvl="0" algn="ctr">
              <a:lnSpc>
                <a:spcPct val="130000"/>
              </a:lnSpc>
              <a:spcBef>
                <a:spcPct val="0"/>
              </a:spcBef>
            </a:pPr>
            <a:r>
              <a:rPr lang="en-US" sz="4000">
                <a:solidFill>
                  <a:srgbClr val="BB332A"/>
                </a:solidFill>
                <a:latin typeface="Baloo"/>
              </a:rPr>
              <a:t>4 vế câu nối với nhau trực tiếp, giữa các vế có dấu phẩy. </a:t>
            </a:r>
          </a:p>
          <a:p>
            <a:pPr lvl="0" algn="ctr">
              <a:lnSpc>
                <a:spcPct val="150000"/>
              </a:lnSpc>
              <a:spcBef>
                <a:spcPct val="0"/>
              </a:spcBef>
            </a:pPr>
            <a:r>
              <a:rPr lang="en-US" sz="4000">
                <a:solidFill>
                  <a:srgbClr val="BB332A"/>
                </a:solidFill>
                <a:latin typeface="Baloo"/>
              </a:rPr>
              <a:t>(Từ thì nối trạng ngữ với các vế câu.)</a:t>
            </a:r>
          </a:p>
        </p:txBody>
      </p:sp>
    </p:spTree>
    <p:extLst>
      <p:ext uri="{BB962C8B-B14F-4D97-AF65-F5344CB8AC3E}">
        <p14:creationId xmlns:p14="http://schemas.microsoft.com/office/powerpoint/2010/main" val="29025725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in)">
                                      <p:cBhvr>
                                        <p:cTn id="7" dur="2000"/>
                                        <p:tgtEl>
                                          <p:spTgt spid="19">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build="allAtOnce"/>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23631" b="16083"/>
          <a:stretch>
            <a:fillRect/>
          </a:stretch>
        </p:blipFill>
        <p:spPr>
          <a:xfrm rot="-5400000">
            <a:off x="-829747" y="-1735203"/>
            <a:ext cx="2637500" cy="441628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2400657"/>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b. </a:t>
            </a:r>
            <a:r>
              <a:rPr lang="vi-VN" sz="4000">
                <a:solidFill>
                  <a:srgbClr val="065928"/>
                </a:solidFill>
                <a:latin typeface="Baloo"/>
              </a:rPr>
              <a:t>Anh bắt lấy thỏi thép hồng như bắt lấy một con cá sống. Dưới những nhát búa hăm hở của anh, con cá lửa ấy vùng vẫy, quằn quại, giãy lên đành đạch. </a:t>
            </a:r>
            <a:endParaRPr lang="en-US" sz="4000">
              <a:solidFill>
                <a:srgbClr val="065928"/>
              </a:solidFill>
              <a:latin typeface="Baloo"/>
            </a:endParaRPr>
          </a:p>
        </p:txBody>
      </p:sp>
      <p:sp>
        <p:nvSpPr>
          <p:cNvPr id="22" name="TextBox 23"/>
          <p:cNvSpPr txBox="1"/>
          <p:nvPr/>
        </p:nvSpPr>
        <p:spPr>
          <a:xfrm>
            <a:off x="1937147" y="260078"/>
            <a:ext cx="14413701" cy="1920526"/>
          </a:xfrm>
          <a:prstGeom prst="rect">
            <a:avLst/>
          </a:prstGeom>
        </p:spPr>
        <p:txBody>
          <a:bodyPr wrap="square" lIns="0" tIns="0" rIns="0" bIns="0" rtlCol="0" anchor="t">
            <a:spAutoFit/>
          </a:bodyPr>
          <a:lstStyle/>
          <a:p>
            <a:pPr marL="0" lvl="0" indent="0" algn="just">
              <a:lnSpc>
                <a:spcPct val="130000"/>
              </a:lnSpc>
              <a:spcBef>
                <a:spcPct val="0"/>
              </a:spcBef>
            </a:pPr>
            <a:r>
              <a:rPr lang="en-US" sz="4800" u="none">
                <a:solidFill>
                  <a:schemeClr val="accent6">
                    <a:lumMod val="75000"/>
                  </a:schemeClr>
                </a:solidFill>
                <a:latin typeface="Baloo" panose="020B0604020202020204" charset="0"/>
                <a:cs typeface="Baloo" panose="020B0604020202020204" charset="0"/>
              </a:rPr>
              <a:t>1. Trong những câu dưới đây, câu nào là câu ghép ? Các vế câu ghép được nối với nhau bằng cách nào?</a:t>
            </a:r>
          </a:p>
        </p:txBody>
      </p:sp>
      <p:sp>
        <p:nvSpPr>
          <p:cNvPr id="19" name="TextBox 10"/>
          <p:cNvSpPr txBox="1"/>
          <p:nvPr/>
        </p:nvSpPr>
        <p:spPr>
          <a:xfrm>
            <a:off x="1338444" y="4686300"/>
            <a:ext cx="15958956" cy="2400657"/>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                                              </a:t>
            </a:r>
            <a:r>
              <a:rPr lang="vi-VN" sz="4000">
                <a:solidFill>
                  <a:srgbClr val="065928"/>
                </a:solidFill>
                <a:latin typeface="Baloo"/>
              </a:rPr>
              <a:t>Nó nghiến răng ken két, nó cưỡng lại anh, nó không chịu khuất phục.</a:t>
            </a:r>
            <a:endParaRPr lang="en-US" sz="4000">
              <a:solidFill>
                <a:srgbClr val="065928"/>
              </a:solidFill>
              <a:latin typeface="Baloo"/>
            </a:endParaRPr>
          </a:p>
          <a:p>
            <a:pPr lvl="0" algn="just">
              <a:lnSpc>
                <a:spcPct val="130000"/>
              </a:lnSpc>
              <a:spcBef>
                <a:spcPct val="0"/>
              </a:spcBef>
            </a:pPr>
            <a:endParaRPr lang="en-US" sz="4000">
              <a:solidFill>
                <a:srgbClr val="065928"/>
              </a:solidFill>
              <a:latin typeface="Baloo"/>
            </a:endParaRPr>
          </a:p>
        </p:txBody>
      </p:sp>
      <p:cxnSp>
        <p:nvCxnSpPr>
          <p:cNvPr id="23" name="Straight Connector 22"/>
          <p:cNvCxnSpPr/>
          <p:nvPr/>
        </p:nvCxnSpPr>
        <p:spPr>
          <a:xfrm flipH="1">
            <a:off x="11876945" y="471424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76525" y="468817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1518394" y="7505700"/>
            <a:ext cx="14407406" cy="800219"/>
          </a:xfrm>
          <a:prstGeom prst="rect">
            <a:avLst/>
          </a:prstGeom>
        </p:spPr>
        <p:txBody>
          <a:bodyPr wrap="square" lIns="0" tIns="0" rIns="0" bIns="0" rtlCol="0" anchor="t">
            <a:spAutoFit/>
          </a:bodyPr>
          <a:lstStyle/>
          <a:p>
            <a:pPr lvl="0" algn="ctr">
              <a:lnSpc>
                <a:spcPct val="130000"/>
              </a:lnSpc>
              <a:spcBef>
                <a:spcPct val="0"/>
              </a:spcBef>
            </a:pPr>
            <a:r>
              <a:rPr lang="en-US" sz="4000">
                <a:solidFill>
                  <a:srgbClr val="BB332A"/>
                </a:solidFill>
                <a:latin typeface="Baloo"/>
              </a:rPr>
              <a:t>3 vế câu nối với nhau trực tiếp, giữa các vế có dấu phẩy.</a:t>
            </a:r>
          </a:p>
        </p:txBody>
      </p:sp>
      <p:pic>
        <p:nvPicPr>
          <p:cNvPr id="17"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3737" y="6770683"/>
            <a:ext cx="3140489" cy="3156270"/>
          </a:xfrm>
          <a:prstGeom prst="rect">
            <a:avLst/>
          </a:prstGeom>
        </p:spPr>
      </p:pic>
      <p:pic>
        <p:nvPicPr>
          <p:cNvPr id="18"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683127" y="6482902"/>
            <a:ext cx="4063365" cy="4114800"/>
          </a:xfrm>
          <a:prstGeom prst="rect">
            <a:avLst/>
          </a:prstGeom>
        </p:spPr>
      </p:pic>
    </p:spTree>
    <p:extLst>
      <p:ext uri="{BB962C8B-B14F-4D97-AF65-F5344CB8AC3E}">
        <p14:creationId xmlns:p14="http://schemas.microsoft.com/office/powerpoint/2010/main" val="2773014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heel(1)">
                                      <p:cBhvr>
                                        <p:cTn id="7" dur="2000"/>
                                        <p:tgtEl>
                                          <p:spTgt spid="19">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1" build="allAtOnce"/>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640750" y="8175452"/>
            <a:ext cx="1740919" cy="1481957"/>
          </a:xfrm>
          <a:prstGeom prst="rect">
            <a:avLst/>
          </a:prstGeom>
        </p:spPr>
      </p:pic>
      <p:sp>
        <p:nvSpPr>
          <p:cNvPr id="7" name="TextBox 7"/>
          <p:cNvSpPr txBox="1"/>
          <p:nvPr/>
        </p:nvSpPr>
        <p:spPr>
          <a:xfrm>
            <a:off x="2943225" y="840543"/>
            <a:ext cx="12401550"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D1581F"/>
                </a:solidFill>
                <a:latin typeface="Baloo" panose="020B0604020202020204" charset="0"/>
                <a:cs typeface="Baloo" panose="020B0604020202020204" charset="0"/>
              </a:rPr>
              <a:t>Mục tiêu bài học</a:t>
            </a:r>
          </a:p>
        </p:txBody>
      </p:sp>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81669" y="4732221"/>
            <a:ext cx="1124198" cy="1124198"/>
          </a:xfrm>
          <a:prstGeom prst="rect">
            <a:avLst/>
          </a:prstGeom>
        </p:spPr>
      </p:pic>
      <p:grpSp>
        <p:nvGrpSpPr>
          <p:cNvPr id="13" name="Group 13"/>
          <p:cNvGrpSpPr/>
          <p:nvPr/>
        </p:nvGrpSpPr>
        <p:grpSpPr>
          <a:xfrm>
            <a:off x="7974863" y="4732221"/>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5" name="TextBox 15"/>
          <p:cNvSpPr txBox="1"/>
          <p:nvPr/>
        </p:nvSpPr>
        <p:spPr>
          <a:xfrm>
            <a:off x="8742376" y="4901176"/>
            <a:ext cx="10079024" cy="615553"/>
          </a:xfrm>
          <a:prstGeom prst="rect">
            <a:avLst/>
          </a:prstGeom>
        </p:spPr>
        <p:txBody>
          <a:bodyPr wrap="square" lIns="0" tIns="0" rIns="0" bIns="0" rtlCol="0" anchor="t">
            <a:spAutoFit/>
          </a:bodyPr>
          <a:lstStyle/>
          <a:p>
            <a:pPr marL="0" lvl="0" indent="0">
              <a:lnSpc>
                <a:spcPts val="4800"/>
              </a:lnSpc>
              <a:spcBef>
                <a:spcPct val="0"/>
              </a:spcBef>
            </a:pPr>
            <a:r>
              <a:rPr lang="en-US" sz="4800" u="none">
                <a:solidFill>
                  <a:srgbClr val="065928"/>
                </a:solidFill>
                <a:latin typeface="Baloo" panose="020B0604020202020204" charset="0"/>
                <a:cs typeface="Baloo" panose="020B0604020202020204" charset="0"/>
              </a:rPr>
              <a:t>Phân tích được cấu tạo câu ghép.</a:t>
            </a:r>
          </a:p>
        </p:txBody>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381669" y="6242662"/>
            <a:ext cx="1124198" cy="1124198"/>
          </a:xfrm>
          <a:prstGeom prst="rect">
            <a:avLst/>
          </a:prstGeom>
        </p:spPr>
      </p:pic>
      <p:grpSp>
        <p:nvGrpSpPr>
          <p:cNvPr id="17" name="Group 17"/>
          <p:cNvGrpSpPr/>
          <p:nvPr/>
        </p:nvGrpSpPr>
        <p:grpSpPr>
          <a:xfrm>
            <a:off x="7974863" y="6242662"/>
            <a:ext cx="8960587" cy="1124198"/>
            <a:chOff x="0" y="0"/>
            <a:chExt cx="39579840" cy="4965700"/>
          </a:xfrm>
        </p:grpSpPr>
        <p:sp>
          <p:nvSpPr>
            <p:cNvPr id="18" name="Freeform 18"/>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9" name="TextBox 19"/>
          <p:cNvSpPr txBox="1"/>
          <p:nvPr/>
        </p:nvSpPr>
        <p:spPr>
          <a:xfrm>
            <a:off x="8742376" y="6411616"/>
            <a:ext cx="9545624" cy="615553"/>
          </a:xfrm>
          <a:prstGeom prst="rect">
            <a:avLst/>
          </a:prstGeom>
        </p:spPr>
        <p:txBody>
          <a:bodyPr wrap="square" lIns="0" tIns="0" rIns="0" bIns="0" rtlCol="0" anchor="t">
            <a:spAutoFit/>
          </a:bodyPr>
          <a:lstStyle/>
          <a:p>
            <a:pPr marL="0" lvl="0" indent="0">
              <a:lnSpc>
                <a:spcPts val="4800"/>
              </a:lnSpc>
              <a:spcBef>
                <a:spcPct val="0"/>
              </a:spcBef>
            </a:pPr>
            <a:r>
              <a:rPr lang="en-US" sz="4800">
                <a:solidFill>
                  <a:srgbClr val="065928"/>
                </a:solidFill>
                <a:latin typeface="Baloo" panose="020B0604020202020204" charset="0"/>
                <a:cs typeface="Baloo" panose="020B0604020202020204" charset="0"/>
              </a:rPr>
              <a:t>Đặt được câu ghép theo yêu cầu.  </a:t>
            </a:r>
            <a:endParaRPr lang="en-US" sz="4800" u="none">
              <a:solidFill>
                <a:srgbClr val="065928"/>
              </a:solidFill>
              <a:latin typeface="Baloo" panose="020B0604020202020204" charset="0"/>
              <a:cs typeface="Baloo" panose="020B0604020202020204" charset="0"/>
            </a:endParaRP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381669" y="3221780"/>
            <a:ext cx="1124198" cy="1124198"/>
          </a:xfrm>
          <a:prstGeom prst="rect">
            <a:avLst/>
          </a:prstGeom>
        </p:spPr>
      </p:pic>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3" name="TextBox 23"/>
          <p:cNvSpPr txBox="1"/>
          <p:nvPr/>
        </p:nvSpPr>
        <p:spPr>
          <a:xfrm>
            <a:off x="8742376" y="3390735"/>
            <a:ext cx="8193074" cy="615553"/>
          </a:xfrm>
          <a:prstGeom prst="rect">
            <a:avLst/>
          </a:prstGeom>
        </p:spPr>
        <p:txBody>
          <a:bodyPr lIns="0" tIns="0" rIns="0" bIns="0" rtlCol="0" anchor="t">
            <a:spAutoFit/>
          </a:bodyPr>
          <a:lstStyle/>
          <a:p>
            <a:pPr marL="0" lvl="0" indent="0">
              <a:lnSpc>
                <a:spcPts val="4800"/>
              </a:lnSpc>
              <a:spcBef>
                <a:spcPct val="0"/>
              </a:spcBef>
            </a:pPr>
            <a:r>
              <a:rPr lang="en-US" sz="4800" u="none">
                <a:solidFill>
                  <a:srgbClr val="065928"/>
                </a:solidFill>
                <a:latin typeface="Baloo" panose="020B0604020202020204" charset="0"/>
                <a:cs typeface="Baloo" panose="020B0604020202020204" charset="0"/>
              </a:rPr>
              <a:t>Biết cách nối các về câu ghép.</a:t>
            </a:r>
          </a:p>
        </p:txBody>
      </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l="26329"/>
          <a:stretch>
            <a:fillRect/>
          </a:stretch>
        </p:blipFill>
        <p:spPr>
          <a:xfrm>
            <a:off x="0" y="707633"/>
            <a:ext cx="1779256" cy="1629124"/>
          </a:xfrm>
          <a:prstGeom prst="rect">
            <a:avLst/>
          </a:prstGeom>
        </p:spPr>
      </p:pic>
      <p:pic>
        <p:nvPicPr>
          <p:cNvPr id="28" name="Picture 2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2158366013"/>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2400657"/>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C. </a:t>
            </a:r>
            <a:r>
              <a:rPr lang="vi-VN" sz="4000">
                <a:solidFill>
                  <a:srgbClr val="065928"/>
                </a:solidFill>
                <a:latin typeface="Baloo"/>
              </a:rPr>
              <a:t>Tôi ngắt một chiếc lá sòi đỏ thẫm thả xuống dòng nước. Một chú nhái bén tí xíu như đã phục sẵn từ bao giờ nhảy phóc lên ngồi chiễm chệ trên đó. </a:t>
            </a:r>
            <a:endParaRPr lang="en-US" sz="4000">
              <a:solidFill>
                <a:srgbClr val="065928"/>
              </a:solidFill>
              <a:latin typeface="Baloo"/>
            </a:endParaRPr>
          </a:p>
        </p:txBody>
      </p:sp>
      <p:sp>
        <p:nvSpPr>
          <p:cNvPr id="22" name="TextBox 23"/>
          <p:cNvSpPr txBox="1"/>
          <p:nvPr/>
        </p:nvSpPr>
        <p:spPr>
          <a:xfrm>
            <a:off x="1937147" y="260078"/>
            <a:ext cx="14413701" cy="1920526"/>
          </a:xfrm>
          <a:prstGeom prst="rect">
            <a:avLst/>
          </a:prstGeom>
        </p:spPr>
        <p:txBody>
          <a:bodyPr wrap="square" lIns="0" tIns="0" rIns="0" bIns="0" rtlCol="0" anchor="t">
            <a:spAutoFit/>
          </a:bodyPr>
          <a:lstStyle/>
          <a:p>
            <a:pPr marL="0" lvl="0" indent="0" algn="just">
              <a:lnSpc>
                <a:spcPct val="130000"/>
              </a:lnSpc>
              <a:spcBef>
                <a:spcPct val="0"/>
              </a:spcBef>
            </a:pPr>
            <a:r>
              <a:rPr lang="en-US" sz="4800" u="none">
                <a:solidFill>
                  <a:schemeClr val="accent6">
                    <a:lumMod val="75000"/>
                  </a:schemeClr>
                </a:solidFill>
                <a:latin typeface="Baloo" panose="020B0604020202020204" charset="0"/>
                <a:cs typeface="Baloo" panose="020B0604020202020204" charset="0"/>
              </a:rPr>
              <a:t>1. Trong những câu dưới đây, câu nào là câu ghép ? Các vế câu ghép được nối với nhau bằng cách nào?</a:t>
            </a:r>
          </a:p>
        </p:txBody>
      </p:sp>
      <p:sp>
        <p:nvSpPr>
          <p:cNvPr id="19" name="TextBox 10"/>
          <p:cNvSpPr txBox="1"/>
          <p:nvPr/>
        </p:nvSpPr>
        <p:spPr>
          <a:xfrm>
            <a:off x="1338444" y="4685824"/>
            <a:ext cx="15958956" cy="3200876"/>
          </a:xfrm>
          <a:prstGeom prst="rect">
            <a:avLst/>
          </a:prstGeom>
        </p:spPr>
        <p:txBody>
          <a:bodyPr wrap="square" lIns="0" tIns="0" rIns="0" bIns="0" rtlCol="0" anchor="t">
            <a:spAutoFit/>
          </a:bodyPr>
          <a:lstStyle/>
          <a:p>
            <a:pPr algn="just">
              <a:lnSpc>
                <a:spcPct val="130000"/>
              </a:lnSpc>
              <a:spcBef>
                <a:spcPct val="0"/>
              </a:spcBef>
            </a:pPr>
            <a:r>
              <a:rPr lang="en-US" sz="4000">
                <a:solidFill>
                  <a:srgbClr val="065928"/>
                </a:solidFill>
                <a:latin typeface="Baloo"/>
              </a:rPr>
              <a:t>                             </a:t>
            </a:r>
            <a:r>
              <a:rPr lang="vi-VN" sz="4000">
                <a:solidFill>
                  <a:srgbClr val="065928"/>
                </a:solidFill>
                <a:latin typeface="Baloo"/>
              </a:rPr>
              <a:t>Chiếc lá thoáng tròng trành, chú nhái bén loay hoay cố giữ thăng bằng rồi chiếc thuyền đỏ thắm lặng lẽ xuôi dòng.</a:t>
            </a:r>
            <a:endParaRPr lang="en-US" sz="4000">
              <a:solidFill>
                <a:srgbClr val="065928"/>
              </a:solidFill>
              <a:latin typeface="Baloo"/>
            </a:endParaRPr>
          </a:p>
          <a:p>
            <a:pPr lvl="0" algn="just">
              <a:lnSpc>
                <a:spcPct val="130000"/>
              </a:lnSpc>
              <a:spcBef>
                <a:spcPct val="0"/>
              </a:spcBef>
            </a:pPr>
            <a:endParaRPr lang="en-US" sz="4000">
              <a:solidFill>
                <a:srgbClr val="065928"/>
              </a:solidFill>
              <a:latin typeface="Baloo"/>
            </a:endParaRPr>
          </a:p>
          <a:p>
            <a:pPr lvl="0" algn="just">
              <a:lnSpc>
                <a:spcPct val="130000"/>
              </a:lnSpc>
              <a:spcBef>
                <a:spcPct val="0"/>
              </a:spcBef>
            </a:pPr>
            <a:endParaRPr lang="en-US" sz="4000">
              <a:solidFill>
                <a:srgbClr val="065928"/>
              </a:solidFill>
              <a:latin typeface="Baloo"/>
            </a:endParaRPr>
          </a:p>
        </p:txBody>
      </p:sp>
      <p:cxnSp>
        <p:nvCxnSpPr>
          <p:cNvPr id="23" name="Straight Connector 22"/>
          <p:cNvCxnSpPr/>
          <p:nvPr/>
        </p:nvCxnSpPr>
        <p:spPr>
          <a:xfrm flipH="1">
            <a:off x="10820400" y="471424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765195" y="547717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204194" y="7277100"/>
            <a:ext cx="14407406" cy="1600438"/>
          </a:xfrm>
          <a:prstGeom prst="rect">
            <a:avLst/>
          </a:prstGeom>
        </p:spPr>
        <p:txBody>
          <a:bodyPr wrap="square" lIns="0" tIns="0" rIns="0" bIns="0" rtlCol="0" anchor="t">
            <a:spAutoFit/>
          </a:bodyPr>
          <a:lstStyle/>
          <a:p>
            <a:pPr lvl="0">
              <a:lnSpc>
                <a:spcPct val="130000"/>
              </a:lnSpc>
              <a:spcBef>
                <a:spcPct val="0"/>
              </a:spcBef>
            </a:pPr>
            <a:r>
              <a:rPr lang="en-US" sz="4000">
                <a:solidFill>
                  <a:srgbClr val="BB332A"/>
                </a:solidFill>
                <a:latin typeface="Baloo"/>
              </a:rPr>
              <a:t>Vế 1 và 2 nối với nhau trực tiếp, giữa các vế có dấu phẩy. </a:t>
            </a:r>
          </a:p>
          <a:p>
            <a:pPr lvl="0">
              <a:lnSpc>
                <a:spcPct val="130000"/>
              </a:lnSpc>
              <a:spcBef>
                <a:spcPct val="0"/>
              </a:spcBef>
            </a:pPr>
            <a:r>
              <a:rPr lang="en-US" sz="4000">
                <a:solidFill>
                  <a:srgbClr val="BB332A"/>
                </a:solidFill>
                <a:latin typeface="Baloo"/>
              </a:rPr>
              <a:t>Vế 2 nối với vế 3 bằng quan hệ từ “rồi”.</a:t>
            </a:r>
          </a:p>
        </p:txBody>
      </p:sp>
      <p:sp>
        <p:nvSpPr>
          <p:cNvPr id="16" name="Oval 15"/>
          <p:cNvSpPr/>
          <p:nvPr/>
        </p:nvSpPr>
        <p:spPr>
          <a:xfrm>
            <a:off x="4925884" y="5571930"/>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3"/>
          <p:cNvPicPr>
            <a:picLocks noChangeAspect="1"/>
          </p:cNvPicPr>
          <p:nvPr/>
        </p:nvPicPr>
        <p:blipFill>
          <a:blip r:embed="rId13"/>
          <a:srcRect/>
          <a:stretch>
            <a:fillRect/>
          </a:stretch>
        </p:blipFill>
        <p:spPr>
          <a:xfrm>
            <a:off x="13085789" y="8519734"/>
            <a:ext cx="1955543" cy="2225369"/>
          </a:xfrm>
          <a:prstGeom prst="rect">
            <a:avLst/>
          </a:prstGeom>
        </p:spPr>
      </p:pic>
      <p:pic>
        <p:nvPicPr>
          <p:cNvPr id="18"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314504" y="9043213"/>
            <a:ext cx="2557191" cy="2077717"/>
          </a:xfrm>
          <a:prstGeom prst="rect">
            <a:avLst/>
          </a:prstGeom>
        </p:spPr>
      </p:pic>
      <p:pic>
        <p:nvPicPr>
          <p:cNvPr id="25"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00354" y="6125178"/>
            <a:ext cx="2200905" cy="3852786"/>
          </a:xfrm>
          <a:prstGeom prst="rect">
            <a:avLst/>
          </a:prstGeom>
        </p:spPr>
      </p:pic>
    </p:spTree>
    <p:extLst>
      <p:ext uri="{BB962C8B-B14F-4D97-AF65-F5344CB8AC3E}">
        <p14:creationId xmlns:p14="http://schemas.microsoft.com/office/powerpoint/2010/main" val="252327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2" build="allAtOnce"/>
      <p:bldP spid="28"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82" r="559" b="36052"/>
          <a:stretch>
            <a:fillRect/>
          </a:stretch>
        </p:blipFill>
        <p:spPr>
          <a:xfrm>
            <a:off x="0" y="8935342"/>
            <a:ext cx="18288000" cy="1351658"/>
          </a:xfrm>
          <a:prstGeom prst="rect">
            <a:avLst/>
          </a:prstGeom>
        </p:spPr>
      </p:pic>
      <p:pic>
        <p:nvPicPr>
          <p:cNvPr id="3" name="Picture 3"/>
          <p:cNvPicPr>
            <a:picLocks noChangeAspect="1"/>
          </p:cNvPicPr>
          <p:nvPr/>
        </p:nvPicPr>
        <p:blipFill>
          <a:blip r:embed="rId4"/>
          <a:srcRect/>
          <a:stretch>
            <a:fillRect/>
          </a:stretch>
        </p:blipFill>
        <p:spPr>
          <a:xfrm>
            <a:off x="527228" y="190501"/>
            <a:ext cx="17109887" cy="8939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29622">
            <a:off x="15797802" y="57988"/>
            <a:ext cx="2957276" cy="554056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996367" y="8075832"/>
            <a:ext cx="2647342" cy="183328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348721" y="6870256"/>
            <a:ext cx="535071" cy="4982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950728" y="7482840"/>
            <a:ext cx="331393" cy="30861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b="3848"/>
          <a:stretch>
            <a:fillRect/>
          </a:stretch>
        </p:blipFill>
        <p:spPr>
          <a:xfrm>
            <a:off x="527228" y="7297623"/>
            <a:ext cx="2289031" cy="2989377"/>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263929">
            <a:off x="2156703" y="4689691"/>
            <a:ext cx="766808" cy="1022410"/>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71743" y="1028700"/>
            <a:ext cx="1018242" cy="581671"/>
          </a:xfrm>
          <a:prstGeom prst="rect">
            <a:avLst/>
          </a:prstGeom>
        </p:spPr>
      </p:pic>
      <p:sp>
        <p:nvSpPr>
          <p:cNvPr id="12" name="TextBox 23"/>
          <p:cNvSpPr txBox="1"/>
          <p:nvPr/>
        </p:nvSpPr>
        <p:spPr>
          <a:xfrm>
            <a:off x="3528137" y="2681526"/>
            <a:ext cx="11231724" cy="4801314"/>
          </a:xfrm>
          <a:prstGeom prst="rect">
            <a:avLst/>
          </a:prstGeom>
        </p:spPr>
        <p:txBody>
          <a:bodyPr wrap="square" lIns="0" tIns="0" rIns="0" bIns="0" rtlCol="0" anchor="t">
            <a:spAutoFit/>
          </a:bodyPr>
          <a:lstStyle/>
          <a:p>
            <a:pPr lvl="0" algn="just">
              <a:lnSpc>
                <a:spcPct val="130000"/>
              </a:lnSpc>
              <a:spcBef>
                <a:spcPct val="0"/>
              </a:spcBef>
            </a:pPr>
            <a:r>
              <a:rPr lang="en-US" sz="4800">
                <a:solidFill>
                  <a:schemeClr val="accent6">
                    <a:lumMod val="75000"/>
                  </a:schemeClr>
                </a:solidFill>
                <a:latin typeface="Baloo" panose="020B0604020202020204" charset="0"/>
                <a:cs typeface="Baloo" panose="020B0604020202020204" charset="0"/>
              </a:rPr>
              <a:t>2</a:t>
            </a:r>
            <a:r>
              <a:rPr lang="en-US" sz="4800" u="none">
                <a:solidFill>
                  <a:schemeClr val="accent6">
                    <a:lumMod val="75000"/>
                  </a:schemeClr>
                </a:solidFill>
                <a:latin typeface="Baloo" panose="020B0604020202020204" charset="0"/>
                <a:cs typeface="Baloo" panose="020B0604020202020204" charset="0"/>
              </a:rPr>
              <a:t>. </a:t>
            </a:r>
            <a:r>
              <a:rPr lang="vi-VN" sz="4800">
                <a:solidFill>
                  <a:schemeClr val="accent6">
                    <a:lumMod val="75000"/>
                  </a:schemeClr>
                </a:solidFill>
                <a:latin typeface="Baloo" panose="020B0604020202020204" charset="0"/>
                <a:cs typeface="Baloo" panose="020B0604020202020204" charset="0"/>
              </a:rPr>
              <a:t>Viết đoạn văn từ 3 đến 5 câu tả ngoại hình một người bạn của em, trong đoạn văn có ít nhất một câu ghép. Cho biết các vế câu trong câu ghép được nối với nhau bằng cách nào.</a:t>
            </a:r>
            <a:endParaRPr lang="en-US" sz="4800">
              <a:solidFill>
                <a:schemeClr val="accent6">
                  <a:lumMod val="75000"/>
                </a:schemeClr>
              </a:solidFill>
              <a:latin typeface="Baloo" panose="020B0604020202020204" charset="0"/>
              <a:cs typeface="Baloo" panose="020B0604020202020204" charset="0"/>
            </a:endParaRPr>
          </a:p>
        </p:txBody>
      </p:sp>
    </p:spTree>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2401703" y="2452366"/>
            <a:ext cx="13580751" cy="5636898"/>
            <a:chOff x="0" y="0"/>
            <a:chExt cx="4861865" cy="2017991"/>
          </a:xfrm>
        </p:grpSpPr>
        <p:sp>
          <p:nvSpPr>
            <p:cNvPr id="3" name="Freeform 3"/>
            <p:cNvSpPr/>
            <p:nvPr/>
          </p:nvSpPr>
          <p:spPr>
            <a:xfrm>
              <a:off x="0" y="0"/>
              <a:ext cx="4861865" cy="2017991"/>
            </a:xfrm>
            <a:custGeom>
              <a:avLst/>
              <a:gdLst/>
              <a:ahLst/>
              <a:cxnLst/>
              <a:rect l="l" t="t" r="r" b="b"/>
              <a:pathLst>
                <a:path w="4861865" h="2017991">
                  <a:moveTo>
                    <a:pt x="0" y="0"/>
                  </a:moveTo>
                  <a:lnTo>
                    <a:pt x="4861865" y="0"/>
                  </a:lnTo>
                  <a:lnTo>
                    <a:pt x="4861865" y="2017991"/>
                  </a:lnTo>
                  <a:lnTo>
                    <a:pt x="0" y="2017991"/>
                  </a:lnTo>
                  <a:close/>
                </a:path>
              </a:pathLst>
            </a:custGeom>
            <a:solidFill>
              <a:srgbClr val="FFFFFF"/>
            </a:solidFill>
          </p:spPr>
        </p:sp>
      </p:grpSp>
      <p:grpSp>
        <p:nvGrpSpPr>
          <p:cNvPr id="4" name="Group 4"/>
          <p:cNvGrpSpPr/>
          <p:nvPr/>
        </p:nvGrpSpPr>
        <p:grpSpPr>
          <a:xfrm>
            <a:off x="2353624" y="866775"/>
            <a:ext cx="13580751" cy="2011553"/>
            <a:chOff x="0" y="0"/>
            <a:chExt cx="7533409" cy="1115833"/>
          </a:xfrm>
        </p:grpSpPr>
        <p:sp>
          <p:nvSpPr>
            <p:cNvPr id="5" name="Freeform 5"/>
            <p:cNvSpPr/>
            <p:nvPr/>
          </p:nvSpPr>
          <p:spPr>
            <a:xfrm>
              <a:off x="26670" y="26670"/>
              <a:ext cx="7480069" cy="1020583"/>
            </a:xfrm>
            <a:custGeom>
              <a:avLst/>
              <a:gdLst/>
              <a:ahLst/>
              <a:cxnLst/>
              <a:rect l="l" t="t" r="r" b="b"/>
              <a:pathLst>
                <a:path w="7480069" h="1020583">
                  <a:moveTo>
                    <a:pt x="0" y="0"/>
                  </a:moveTo>
                  <a:lnTo>
                    <a:pt x="0" y="107950"/>
                  </a:lnTo>
                  <a:lnTo>
                    <a:pt x="0" y="148590"/>
                  </a:lnTo>
                  <a:lnTo>
                    <a:pt x="0" y="574813"/>
                  </a:lnTo>
                  <a:lnTo>
                    <a:pt x="0" y="649743"/>
                  </a:lnTo>
                  <a:lnTo>
                    <a:pt x="0" y="734833"/>
                  </a:lnTo>
                  <a:lnTo>
                    <a:pt x="3641090" y="734833"/>
                  </a:lnTo>
                  <a:lnTo>
                    <a:pt x="3759200" y="1020583"/>
                  </a:lnTo>
                  <a:lnTo>
                    <a:pt x="3877310" y="734833"/>
                  </a:lnTo>
                  <a:lnTo>
                    <a:pt x="7480069" y="734833"/>
                  </a:lnTo>
                  <a:lnTo>
                    <a:pt x="7480069" y="649743"/>
                  </a:lnTo>
                  <a:lnTo>
                    <a:pt x="7480069" y="574813"/>
                  </a:lnTo>
                  <a:lnTo>
                    <a:pt x="7480069" y="148590"/>
                  </a:lnTo>
                  <a:lnTo>
                    <a:pt x="7480069" y="107950"/>
                  </a:lnTo>
                  <a:lnTo>
                    <a:pt x="7480069" y="0"/>
                  </a:lnTo>
                  <a:lnTo>
                    <a:pt x="0" y="0"/>
                  </a:lnTo>
                  <a:close/>
                </a:path>
              </a:pathLst>
            </a:custGeom>
            <a:solidFill>
              <a:srgbClr val="6A9221"/>
            </a:solidFill>
          </p:spPr>
        </p:sp>
      </p:grpSp>
      <p:grpSp>
        <p:nvGrpSpPr>
          <p:cNvPr id="6" name="Group 6"/>
          <p:cNvGrpSpPr/>
          <p:nvPr/>
        </p:nvGrpSpPr>
        <p:grpSpPr>
          <a:xfrm>
            <a:off x="-408340" y="8935481"/>
            <a:ext cx="19104680" cy="229312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333" b="3053"/>
          <a:stretch>
            <a:fillRect/>
          </a:stretch>
        </p:blipFill>
        <p:spPr>
          <a:xfrm>
            <a:off x="14767097" y="8473984"/>
            <a:ext cx="3520903" cy="181301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1185">
            <a:off x="5136878" y="9495278"/>
            <a:ext cx="1829867" cy="288603"/>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333" b="3053"/>
          <a:stretch>
            <a:fillRect/>
          </a:stretch>
        </p:blipFill>
        <p:spPr>
          <a:xfrm>
            <a:off x="0" y="8473984"/>
            <a:ext cx="3520903" cy="18130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35583" y="9299450"/>
            <a:ext cx="905913" cy="68025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18384" t="9330"/>
          <a:stretch>
            <a:fillRect/>
          </a:stretch>
        </p:blipFill>
        <p:spPr>
          <a:xfrm>
            <a:off x="0" y="0"/>
            <a:ext cx="2559192" cy="403275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18384" t="9330"/>
          <a:stretch>
            <a:fillRect/>
          </a:stretch>
        </p:blipFill>
        <p:spPr>
          <a:xfrm rot="-10800000" flipV="1">
            <a:off x="15728808" y="0"/>
            <a:ext cx="2559192" cy="4032758"/>
          </a:xfrm>
          <a:prstGeom prst="rect">
            <a:avLst/>
          </a:prstGeom>
        </p:spPr>
      </p:pic>
      <p:sp>
        <p:nvSpPr>
          <p:cNvPr id="14" name="TextBox 14"/>
          <p:cNvSpPr txBox="1"/>
          <p:nvPr/>
        </p:nvSpPr>
        <p:spPr>
          <a:xfrm>
            <a:off x="4404668" y="2849753"/>
            <a:ext cx="9478664" cy="1104148"/>
          </a:xfrm>
          <a:prstGeom prst="rect">
            <a:avLst/>
          </a:prstGeom>
        </p:spPr>
        <p:txBody>
          <a:bodyPr lIns="0" tIns="0" rIns="0" bIns="0" rtlCol="0" anchor="t">
            <a:spAutoFit/>
          </a:bodyPr>
          <a:lstStyle/>
          <a:p>
            <a:pPr marL="0" lvl="0" indent="0" algn="ctr">
              <a:lnSpc>
                <a:spcPts val="4200"/>
              </a:lnSpc>
              <a:spcBef>
                <a:spcPct val="0"/>
              </a:spcBef>
            </a:pPr>
            <a:r>
              <a:rPr lang="en-US" sz="4200" spc="-84">
                <a:solidFill>
                  <a:schemeClr val="accent6">
                    <a:lumMod val="75000"/>
                  </a:schemeClr>
                </a:solidFill>
                <a:latin typeface="Baloo" panose="020B0604020202020204" charset="0"/>
                <a:cs typeface="Baloo" panose="020B0604020202020204" charset="0"/>
              </a:rPr>
              <a:t>Tả những đặc điểm ngoại hình nổi bật: </a:t>
            </a:r>
          </a:p>
          <a:p>
            <a:pPr marL="0" lvl="0" indent="0" algn="ctr">
              <a:lnSpc>
                <a:spcPts val="4200"/>
              </a:lnSpc>
              <a:spcBef>
                <a:spcPct val="0"/>
              </a:spcBef>
            </a:pPr>
            <a:endParaRPr lang="en-US" sz="4200" spc="-84">
              <a:solidFill>
                <a:srgbClr val="065928"/>
              </a:solidFill>
              <a:latin typeface="Baloo" panose="020B0604020202020204" charset="0"/>
              <a:cs typeface="Baloo" panose="020B0604020202020204" charset="0"/>
            </a:endParaRPr>
          </a:p>
        </p:txBody>
      </p:sp>
      <p:sp>
        <p:nvSpPr>
          <p:cNvPr id="15" name="TextBox 15"/>
          <p:cNvSpPr txBox="1"/>
          <p:nvPr/>
        </p:nvSpPr>
        <p:spPr>
          <a:xfrm>
            <a:off x="4237327" y="1181100"/>
            <a:ext cx="9813347"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panose="020B0604020202020204" charset="0"/>
                <a:cs typeface="Baloo" panose="020B0604020202020204" charset="0"/>
              </a:rPr>
              <a:t>GỢI Ý</a:t>
            </a:r>
          </a:p>
        </p:txBody>
      </p:sp>
      <p:grpSp>
        <p:nvGrpSpPr>
          <p:cNvPr id="16" name="Group 16"/>
          <p:cNvGrpSpPr/>
          <p:nvPr/>
        </p:nvGrpSpPr>
        <p:grpSpPr>
          <a:xfrm>
            <a:off x="2788485" y="4669940"/>
            <a:ext cx="12961105" cy="3178980"/>
            <a:chOff x="0" y="0"/>
            <a:chExt cx="3290570" cy="3295650"/>
          </a:xfrm>
        </p:grpSpPr>
        <p:sp>
          <p:nvSpPr>
            <p:cNvPr id="17" name="Freeform 17"/>
            <p:cNvSpPr/>
            <p:nvPr/>
          </p:nvSpPr>
          <p:spPr>
            <a:xfrm>
              <a:off x="0" y="0"/>
              <a:ext cx="5213493" cy="1123005"/>
            </a:xfrm>
            <a:custGeom>
              <a:avLst/>
              <a:gdLst/>
              <a:ahLst/>
              <a:cxnLst/>
              <a:rect l="l" t="t" r="r" b="b"/>
              <a:pathLst>
                <a:path w="5213493" h="1123005">
                  <a:moveTo>
                    <a:pt x="5213493" y="3942"/>
                  </a:moveTo>
                  <a:lnTo>
                    <a:pt x="0" y="3942"/>
                  </a:lnTo>
                  <a:lnTo>
                    <a:pt x="0" y="0"/>
                  </a:lnTo>
                  <a:lnTo>
                    <a:pt x="5213493" y="0"/>
                  </a:lnTo>
                  <a:lnTo>
                    <a:pt x="5213493" y="3942"/>
                  </a:lnTo>
                  <a:close/>
                  <a:moveTo>
                    <a:pt x="5213493" y="159655"/>
                  </a:moveTo>
                  <a:lnTo>
                    <a:pt x="0" y="159655"/>
                  </a:lnTo>
                  <a:lnTo>
                    <a:pt x="0" y="163597"/>
                  </a:lnTo>
                  <a:lnTo>
                    <a:pt x="5213493" y="163597"/>
                  </a:lnTo>
                  <a:lnTo>
                    <a:pt x="5213493" y="159655"/>
                  </a:lnTo>
                  <a:close/>
                  <a:moveTo>
                    <a:pt x="5213493" y="319803"/>
                  </a:moveTo>
                  <a:lnTo>
                    <a:pt x="0" y="319803"/>
                  </a:lnTo>
                  <a:lnTo>
                    <a:pt x="0" y="323745"/>
                  </a:lnTo>
                  <a:lnTo>
                    <a:pt x="5213493" y="323745"/>
                  </a:lnTo>
                  <a:lnTo>
                    <a:pt x="5213493" y="319803"/>
                  </a:lnTo>
                  <a:close/>
                  <a:moveTo>
                    <a:pt x="5213493" y="479458"/>
                  </a:moveTo>
                  <a:lnTo>
                    <a:pt x="0" y="479458"/>
                  </a:lnTo>
                  <a:lnTo>
                    <a:pt x="0" y="483400"/>
                  </a:lnTo>
                  <a:lnTo>
                    <a:pt x="5213493" y="483400"/>
                  </a:lnTo>
                  <a:lnTo>
                    <a:pt x="5213493" y="479458"/>
                  </a:lnTo>
                  <a:close/>
                  <a:moveTo>
                    <a:pt x="5213493" y="639112"/>
                  </a:moveTo>
                  <a:lnTo>
                    <a:pt x="0" y="639112"/>
                  </a:lnTo>
                  <a:lnTo>
                    <a:pt x="0" y="643054"/>
                  </a:lnTo>
                  <a:lnTo>
                    <a:pt x="5213493" y="643054"/>
                  </a:lnTo>
                  <a:lnTo>
                    <a:pt x="5213493" y="639112"/>
                  </a:lnTo>
                  <a:close/>
                  <a:moveTo>
                    <a:pt x="5213493" y="799260"/>
                  </a:moveTo>
                  <a:lnTo>
                    <a:pt x="0" y="799260"/>
                  </a:lnTo>
                  <a:lnTo>
                    <a:pt x="0" y="803202"/>
                  </a:lnTo>
                  <a:lnTo>
                    <a:pt x="5213493" y="803202"/>
                  </a:lnTo>
                  <a:lnTo>
                    <a:pt x="5213493" y="799260"/>
                  </a:lnTo>
                  <a:close/>
                  <a:moveTo>
                    <a:pt x="5213493" y="958915"/>
                  </a:moveTo>
                  <a:lnTo>
                    <a:pt x="0" y="958915"/>
                  </a:lnTo>
                  <a:lnTo>
                    <a:pt x="0" y="962857"/>
                  </a:lnTo>
                  <a:lnTo>
                    <a:pt x="5213493" y="962857"/>
                  </a:lnTo>
                  <a:lnTo>
                    <a:pt x="5213493" y="958915"/>
                  </a:lnTo>
                  <a:close/>
                  <a:moveTo>
                    <a:pt x="5213493" y="1119063"/>
                  </a:moveTo>
                  <a:lnTo>
                    <a:pt x="0" y="1119063"/>
                  </a:lnTo>
                  <a:lnTo>
                    <a:pt x="0" y="1123005"/>
                  </a:lnTo>
                  <a:lnTo>
                    <a:pt x="5213493" y="1123005"/>
                  </a:lnTo>
                  <a:lnTo>
                    <a:pt x="5213493" y="1119063"/>
                  </a:lnTo>
                  <a:close/>
                </a:path>
              </a:pathLst>
            </a:custGeom>
            <a:solidFill>
              <a:srgbClr val="FFBD5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114310" y="7243046"/>
            <a:ext cx="2059380" cy="27052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51502">
            <a:off x="1639307" y="3940711"/>
            <a:ext cx="1239799" cy="1310223"/>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671081">
            <a:off x="15138162" y="3960350"/>
            <a:ext cx="1592428" cy="1415271"/>
          </a:xfrm>
          <a:prstGeom prst="rect">
            <a:avLst/>
          </a:prstGeom>
        </p:spPr>
      </p:pic>
      <p:sp>
        <p:nvSpPr>
          <p:cNvPr id="21" name="TextBox 14"/>
          <p:cNvSpPr txBox="1"/>
          <p:nvPr/>
        </p:nvSpPr>
        <p:spPr>
          <a:xfrm>
            <a:off x="4038600" y="3314700"/>
            <a:ext cx="10820400" cy="6874240"/>
          </a:xfrm>
          <a:prstGeom prst="rect">
            <a:avLst/>
          </a:prstGeom>
        </p:spPr>
        <p:txBody>
          <a:bodyPr wrap="square" lIns="0" tIns="0" rIns="0" bIns="0" rtlCol="0" anchor="t">
            <a:spAutoFit/>
          </a:bodyPr>
          <a:lstStyle/>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Vóc dáng: cao/ thấp/ gầy/ béo…</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Khuôn mặt: tròn trịa/ bầu bĩnh/ trái xoan…</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Mái tóc: dài/ ngắn/ đen nhánh/ vàng hoe/ …</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Làn da: ngăm ngăm/ trắng hồng/</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Đôi mắt: ti hí/ to tròn/…</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a:t>
            </a:r>
          </a:p>
          <a:p>
            <a:pPr marL="571500" lvl="0" indent="-571500">
              <a:lnSpc>
                <a:spcPct val="130000"/>
              </a:lnSpc>
              <a:spcBef>
                <a:spcPct val="0"/>
              </a:spcBef>
              <a:buFont typeface="Arial" panose="020B0604020202020204" pitchFamily="34" charset="0"/>
              <a:buChar char="•"/>
            </a:pPr>
            <a:endParaRPr lang="en-US" sz="4200" spc="-84">
              <a:solidFill>
                <a:srgbClr val="065928"/>
              </a:solidFill>
              <a:latin typeface="Baloo" panose="020B0604020202020204" charset="0"/>
              <a:cs typeface="Baloo" panose="020B0604020202020204" charset="0"/>
            </a:endParaRPr>
          </a:p>
          <a:p>
            <a:pPr marL="0" lvl="0" indent="0" algn="ctr">
              <a:lnSpc>
                <a:spcPct val="130000"/>
              </a:lnSpc>
              <a:spcBef>
                <a:spcPct val="0"/>
              </a:spcBef>
            </a:pPr>
            <a:endParaRPr lang="en-US" sz="4200" spc="-84">
              <a:solidFill>
                <a:srgbClr val="065928"/>
              </a:solidFill>
              <a:latin typeface="Baloo" panose="020B0604020202020204" charset="0"/>
              <a:cs typeface="Balo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3" name="TextBox 3"/>
          <p:cNvSpPr txBox="1"/>
          <p:nvPr/>
        </p:nvSpPr>
        <p:spPr>
          <a:xfrm>
            <a:off x="990600" y="2705100"/>
            <a:ext cx="15273856"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  trông rất đáng yêu. Mái tóc của bạn đen nhánh, mượt mà và lúc nào cũng được buộc lên gọn gàng.  Làn da bạn ………………… , đôi mắt …………………… và  đôi môi luôn nở nụ cười . Đặc biệt , vầng trán cao của bạn khiến bạn trông có vẻ bướng bỉnh.</a:t>
            </a:r>
          </a:p>
        </p:txBody>
      </p:sp>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185">
            <a:off x="3231878" y="9597613"/>
            <a:ext cx="1829867" cy="28860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1043" y="9267114"/>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68089" y="7722096"/>
            <a:ext cx="1153822" cy="201982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89711" y="7311763"/>
            <a:ext cx="1388224" cy="243015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39048" flipH="1">
            <a:off x="-743965" y="123921"/>
            <a:ext cx="1487929" cy="108804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37667" y="7395745"/>
            <a:ext cx="1632434" cy="747952"/>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40077"/>
          <a:stretch>
            <a:fillRect/>
          </a:stretch>
        </p:blipFill>
        <p:spPr>
          <a:xfrm>
            <a:off x="16623645" y="512812"/>
            <a:ext cx="1438664" cy="172563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71201" y="7684514"/>
            <a:ext cx="3905319" cy="4114800"/>
          </a:xfrm>
          <a:prstGeom prst="rect">
            <a:avLst/>
          </a:prstGeom>
        </p:spPr>
      </p:pic>
      <p:pic>
        <p:nvPicPr>
          <p:cNvPr id="19"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598362" y="5515867"/>
            <a:ext cx="2715768" cy="4114800"/>
          </a:xfrm>
          <a:prstGeom prst="rect">
            <a:avLst/>
          </a:prstGeom>
        </p:spPr>
      </p:pic>
      <p:sp>
        <p:nvSpPr>
          <p:cNvPr id="21" name="Rectangle 20"/>
          <p:cNvSpPr/>
          <p:nvPr/>
        </p:nvSpPr>
        <p:spPr>
          <a:xfrm>
            <a:off x="528120" y="340224"/>
            <a:ext cx="16149816" cy="2252924"/>
          </a:xfrm>
          <a:prstGeom prst="rect">
            <a:avLst/>
          </a:prstGeom>
        </p:spPr>
        <p:txBody>
          <a:bodyPr wrap="square">
            <a:spAutoFit/>
          </a:bodyPr>
          <a:lstStyle/>
          <a:p>
            <a:pPr lvl="0" algn="just">
              <a:lnSpc>
                <a:spcPct val="130000"/>
              </a:lnSpc>
              <a:spcBef>
                <a:spcPct val="0"/>
              </a:spcBef>
            </a:pPr>
            <a:r>
              <a:rPr lang="en-US" sz="3600">
                <a:solidFill>
                  <a:schemeClr val="accent6">
                    <a:lumMod val="75000"/>
                  </a:schemeClr>
                </a:solidFill>
                <a:latin typeface="Baloo" panose="020B0604020202020204" charset="0"/>
                <a:cs typeface="Baloo" panose="020B0604020202020204" charset="0"/>
              </a:rPr>
              <a:t>2. </a:t>
            </a:r>
            <a:r>
              <a:rPr lang="vi-VN" sz="3600">
                <a:solidFill>
                  <a:schemeClr val="accent6">
                    <a:lumMod val="75000"/>
                  </a:schemeClr>
                </a:solidFill>
                <a:latin typeface="Baloo" panose="020B0604020202020204" charset="0"/>
                <a:cs typeface="Baloo" panose="020B0604020202020204" charset="0"/>
              </a:rPr>
              <a:t>Viết đoạn văn từ 3 đến 5 câu tả ngoại hình một người bạn của em, trong đoạn văn có ít nhất một câu ghép. Cho biết các vế câu trong câu ghép được nối với nhau bằng cách nào.</a:t>
            </a:r>
            <a:endParaRPr lang="en-US" sz="3600">
              <a:solidFill>
                <a:schemeClr val="accent6">
                  <a:lumMod val="75000"/>
                </a:schemeClr>
              </a:solidFill>
              <a:latin typeface="Baloo" panose="020B0604020202020204" charset="0"/>
              <a:cs typeface="Baloo" panose="020B0604020202020204" charset="0"/>
            </a:endParaRPr>
          </a:p>
        </p:txBody>
      </p:sp>
      <p:sp>
        <p:nvSpPr>
          <p:cNvPr id="22" name="TextBox 16"/>
          <p:cNvSpPr txBox="1"/>
          <p:nvPr/>
        </p:nvSpPr>
        <p:spPr>
          <a:xfrm>
            <a:off x="5581807" y="7711683"/>
            <a:ext cx="2236250" cy="888705"/>
          </a:xfrm>
          <a:prstGeom prst="rect">
            <a:avLst/>
          </a:prstGeom>
        </p:spPr>
        <p:txBody>
          <a:bodyPr wrap="square" lIns="0" tIns="0" rIns="0" bIns="0" rtlCol="0" anchor="t">
            <a:spAutoFit/>
          </a:bodyPr>
          <a:lstStyle/>
          <a:p>
            <a:pPr algn="ctr">
              <a:lnSpc>
                <a:spcPts val="7840"/>
              </a:lnSpc>
              <a:spcBef>
                <a:spcPct val="0"/>
              </a:spcBef>
            </a:pPr>
            <a:r>
              <a:rPr lang="en-US" sz="3600">
                <a:solidFill>
                  <a:srgbClr val="7030A0"/>
                </a:solidFill>
                <a:latin typeface="Baloo"/>
              </a:rPr>
              <a:t>tròn trịa</a:t>
            </a:r>
          </a:p>
        </p:txBody>
      </p:sp>
      <p:sp>
        <p:nvSpPr>
          <p:cNvPr id="23" name="TextBox 16"/>
          <p:cNvSpPr txBox="1"/>
          <p:nvPr/>
        </p:nvSpPr>
        <p:spPr>
          <a:xfrm>
            <a:off x="11391027" y="7726449"/>
            <a:ext cx="2705973" cy="888705"/>
          </a:xfrm>
          <a:prstGeom prst="rect">
            <a:avLst/>
          </a:prstGeom>
        </p:spPr>
        <p:txBody>
          <a:bodyPr wrap="square" lIns="0" tIns="0" rIns="0" bIns="0" rtlCol="0" anchor="t">
            <a:spAutoFit/>
          </a:bodyPr>
          <a:lstStyle/>
          <a:p>
            <a:pPr algn="ctr">
              <a:lnSpc>
                <a:spcPts val="7840"/>
              </a:lnSpc>
              <a:spcBef>
                <a:spcPct val="0"/>
              </a:spcBef>
            </a:pPr>
            <a:r>
              <a:rPr lang="en-US" sz="3600">
                <a:solidFill>
                  <a:schemeClr val="tx2">
                    <a:lumMod val="60000"/>
                    <a:lumOff val="40000"/>
                  </a:schemeClr>
                </a:solidFill>
                <a:latin typeface="Baloo"/>
              </a:rPr>
              <a:t>tinh anh</a:t>
            </a:r>
          </a:p>
        </p:txBody>
      </p:sp>
      <p:sp>
        <p:nvSpPr>
          <p:cNvPr id="24" name="TextBox 16"/>
          <p:cNvSpPr txBox="1"/>
          <p:nvPr/>
        </p:nvSpPr>
        <p:spPr>
          <a:xfrm>
            <a:off x="8495426" y="7836914"/>
            <a:ext cx="2705973" cy="888705"/>
          </a:xfrm>
          <a:prstGeom prst="rect">
            <a:avLst/>
          </a:prstGeom>
        </p:spPr>
        <p:txBody>
          <a:bodyPr wrap="square" lIns="0" tIns="0" rIns="0" bIns="0" rtlCol="0" anchor="t">
            <a:spAutoFit/>
          </a:bodyPr>
          <a:lstStyle/>
          <a:p>
            <a:pPr algn="ctr">
              <a:lnSpc>
                <a:spcPts val="7840"/>
              </a:lnSpc>
              <a:spcBef>
                <a:spcPct val="0"/>
              </a:spcBef>
            </a:pPr>
            <a:r>
              <a:rPr lang="en-US" sz="3600">
                <a:solidFill>
                  <a:schemeClr val="accent2">
                    <a:lumMod val="75000"/>
                  </a:schemeClr>
                </a:solidFill>
                <a:latin typeface="Baloo"/>
              </a:rPr>
              <a:t>trắng hồng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5.55556E-7 -0.0108 L 0.00382 -0.43364 " pathEditMode="relative" rAng="0" ptsTypes="AA">
                                      <p:cBhvr>
                                        <p:cTn id="11" dur="2000" fill="hold"/>
                                        <p:tgtEl>
                                          <p:spTgt spid="22"/>
                                        </p:tgtEl>
                                        <p:attrNameLst>
                                          <p:attrName>ppt_x</p:attrName>
                                          <p:attrName>ppt_y</p:attrName>
                                        </p:attrNameLst>
                                      </p:cBhvr>
                                      <p:rCtr x="191" y="-21142"/>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0" nodeType="clickEffect">
                                  <p:stCondLst>
                                    <p:cond delay="0"/>
                                  </p:stCondLst>
                                  <p:childTnLst>
                                    <p:animMotion origin="layout" path="M -0.04557 -0.00263 L -0.41736 -0.28534 " pathEditMode="relative" rAng="0" ptsTypes="AA">
                                      <p:cBhvr>
                                        <p:cTn id="15" dur="2000" fill="hold"/>
                                        <p:tgtEl>
                                          <p:spTgt spid="24"/>
                                        </p:tgtEl>
                                        <p:attrNameLst>
                                          <p:attrName>ppt_x</p:attrName>
                                          <p:attrName>ppt_y</p:attrName>
                                        </p:attrNameLst>
                                      </p:cBhvr>
                                      <p:rCtr x="-18594" y="-14136"/>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0" nodeType="clickEffect">
                                  <p:stCondLst>
                                    <p:cond delay="0"/>
                                  </p:stCondLst>
                                  <p:childTnLst>
                                    <p:animMotion origin="layout" path="M 1.80556E-6 -0.0054 L -0.31962 -0.27948 " pathEditMode="relative" rAng="0" ptsTypes="AA">
                                      <p:cBhvr>
                                        <p:cTn id="19" dur="2000" fill="hold"/>
                                        <p:tgtEl>
                                          <p:spTgt spid="23"/>
                                        </p:tgtEl>
                                        <p:attrNameLst>
                                          <p:attrName>ppt_x</p:attrName>
                                          <p:attrName>ppt_y</p:attrName>
                                        </p:attrNameLst>
                                      </p:cBhvr>
                                      <p:rCtr x="-15981"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649570" y="-3097874"/>
            <a:ext cx="4781302" cy="16514358"/>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sp>
        <p:nvSpPr>
          <p:cNvPr id="8" name="TextBox 8"/>
          <p:cNvSpPr txBox="1"/>
          <p:nvPr/>
        </p:nvSpPr>
        <p:spPr>
          <a:xfrm>
            <a:off x="2522253" y="266694"/>
            <a:ext cx="13243493" cy="2160591"/>
          </a:xfrm>
          <a:prstGeom prst="rect">
            <a:avLst/>
          </a:prstGeom>
        </p:spPr>
        <p:txBody>
          <a:bodyPr wrap="square" lIns="0" tIns="0" rIns="0" bIns="0" rtlCol="0" anchor="t">
            <a:spAutoFit/>
          </a:bodyPr>
          <a:lstStyle/>
          <a:p>
            <a:pPr lvl="0" algn="just">
              <a:lnSpc>
                <a:spcPct val="130000"/>
              </a:lnSpc>
              <a:spcBef>
                <a:spcPct val="0"/>
              </a:spcBef>
            </a:pPr>
            <a:r>
              <a:rPr lang="en-US" sz="3600">
                <a:solidFill>
                  <a:schemeClr val="accent6">
                    <a:lumMod val="75000"/>
                  </a:schemeClr>
                </a:solidFill>
                <a:latin typeface="Baloo" panose="020B0604020202020204" charset="0"/>
                <a:cs typeface="Baloo" panose="020B0604020202020204" charset="0"/>
              </a:rPr>
              <a:t>2. </a:t>
            </a:r>
            <a:r>
              <a:rPr lang="vi-VN" sz="3600">
                <a:solidFill>
                  <a:schemeClr val="accent6">
                    <a:lumMod val="75000"/>
                  </a:schemeClr>
                </a:solidFill>
                <a:latin typeface="Baloo" panose="020B0604020202020204" charset="0"/>
                <a:cs typeface="Baloo" panose="020B0604020202020204" charset="0"/>
              </a:rPr>
              <a:t>Viết đoạn văn từ 3 đến 5 câu tả ngoại hình một người bạn của em, trong đoạn văn có ít nhất một câu ghép. Cho biết các vế câu trong câu ghép được nối với nhau bằng cách nào.</a:t>
            </a:r>
            <a:endParaRPr lang="en-US" sz="3600">
              <a:solidFill>
                <a:schemeClr val="accent6">
                  <a:lumMod val="75000"/>
                </a:schemeClr>
              </a:solidFill>
              <a:latin typeface="Baloo" panose="020B0604020202020204" charset="0"/>
              <a:cs typeface="Baloo" panose="020B0604020202020204" charset="0"/>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82" r="559" b="36052"/>
          <a:stretch>
            <a:fillRect/>
          </a:stretch>
        </p:blipFill>
        <p:spPr>
          <a:xfrm>
            <a:off x="-124157" y="8966200"/>
            <a:ext cx="18288000" cy="13516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564"/>
          <a:stretch>
            <a:fillRect/>
          </a:stretch>
        </p:blipFill>
        <p:spPr>
          <a:xfrm>
            <a:off x="-730155" y="7998484"/>
            <a:ext cx="2268578" cy="22504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96825" y="5877186"/>
            <a:ext cx="2587364" cy="24224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817066">
            <a:off x="-798572" y="634034"/>
            <a:ext cx="2405413" cy="276484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77401" flipH="1">
            <a:off x="16670278" y="656844"/>
            <a:ext cx="2405413" cy="2764842"/>
          </a:xfrm>
          <a:prstGeom prst="rect">
            <a:avLst/>
          </a:prstGeom>
        </p:spPr>
      </p:pic>
      <p:sp>
        <p:nvSpPr>
          <p:cNvPr id="14" name="TextBox 3"/>
          <p:cNvSpPr txBox="1"/>
          <p:nvPr/>
        </p:nvSpPr>
        <p:spPr>
          <a:xfrm>
            <a:off x="990600" y="3045916"/>
            <a:ext cx="15621000"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tròn trịa  trông rất đáng yêu. Mái tóc của bạn đen nhánh, mượt mà và lúc nào cũng được buộc lên gọn gàng. Làn da bạn trắng hồng, đôi mắt tinh anh và đôi môi luôn nở nụ cười. Đặc biệt, vầng trán cao của bạn khiến bạn trông có vẻ bướng bỉnh.</a:t>
            </a:r>
          </a:p>
        </p:txBody>
      </p:sp>
      <p:sp>
        <p:nvSpPr>
          <p:cNvPr id="15" name="TextBox 3"/>
          <p:cNvSpPr txBox="1"/>
          <p:nvPr/>
        </p:nvSpPr>
        <p:spPr>
          <a:xfrm>
            <a:off x="1371600" y="8046303"/>
            <a:ext cx="16193694"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C00000"/>
                </a:solidFill>
                <a:latin typeface="Baloo" panose="020B0604020202020204" charset="0"/>
                <a:cs typeface="Baloo" panose="020B0604020202020204" charset="0"/>
              </a:rPr>
              <a:t>Câu ghép: </a:t>
            </a:r>
            <a:r>
              <a:rPr lang="en-US" sz="3600" u="none">
                <a:solidFill>
                  <a:srgbClr val="002060"/>
                </a:solidFill>
                <a:latin typeface="Baloo" panose="020B0604020202020204" charset="0"/>
                <a:cs typeface="Baloo" panose="020B0604020202020204" charset="0"/>
              </a:rPr>
              <a:t>Làn da bạn trắng hồng, đôi mắt tinh anh và đôi môi luôn nở nụ cười.</a:t>
            </a:r>
          </a:p>
        </p:txBody>
      </p:sp>
      <p:sp>
        <p:nvSpPr>
          <p:cNvPr id="19" name="TextBox 3"/>
          <p:cNvSpPr txBox="1"/>
          <p:nvPr/>
        </p:nvSpPr>
        <p:spPr>
          <a:xfrm>
            <a:off x="1538423" y="5295900"/>
            <a:ext cx="1619369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C00000"/>
                </a:solidFill>
                <a:latin typeface="Baloo" panose="020B0604020202020204" charset="0"/>
                <a:cs typeface="Baloo" panose="020B0604020202020204" charset="0"/>
              </a:rPr>
              <a:t>Vế 1 được nối trực tiếp với vế 2 bằng dấu phẩy. </a:t>
            </a:r>
          </a:p>
          <a:p>
            <a:pPr marL="0" lvl="0" indent="0" algn="just">
              <a:lnSpc>
                <a:spcPct val="150000"/>
              </a:lnSpc>
              <a:spcBef>
                <a:spcPct val="0"/>
              </a:spcBef>
            </a:pPr>
            <a:r>
              <a:rPr lang="en-US" sz="3600" u="none">
                <a:solidFill>
                  <a:srgbClr val="C00000"/>
                </a:solidFill>
                <a:latin typeface="Baloo" panose="020B0604020202020204" charset="0"/>
                <a:cs typeface="Baloo" panose="020B0604020202020204" charset="0"/>
              </a:rPr>
              <a:t>Vế 2 được nối với vế 3 bằng từ “và”.</a:t>
            </a:r>
            <a:endParaRPr lang="en-US" sz="3600" u="none">
              <a:solidFill>
                <a:srgbClr val="002060"/>
              </a:solidFill>
              <a:latin typeface="Baloo" panose="020B0604020202020204" charset="0"/>
              <a:cs typeface="Balo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par>
                                <p:cTn id="23" presetID="64" presetClass="path" presetSubtype="0" accel="50000" decel="50000" fill="hold" grpId="1" nodeType="withEffect">
                                  <p:stCondLst>
                                    <p:cond delay="0"/>
                                  </p:stCondLst>
                                  <p:childTnLst>
                                    <p:animMotion origin="layout" path="M 1.66667E-6 -8.64198E-7 L -0.01771 -0.40401 " pathEditMode="relative" rAng="0" ptsTypes="AA">
                                      <p:cBhvr>
                                        <p:cTn id="24" dur="2000" fill="hold"/>
                                        <p:tgtEl>
                                          <p:spTgt spid="15"/>
                                        </p:tgtEl>
                                        <p:attrNameLst>
                                          <p:attrName>ppt_x</p:attrName>
                                          <p:attrName>ppt_y</p:attrName>
                                        </p:attrNameLst>
                                      </p:cBhvr>
                                      <p:rCtr x="-885" y="-20201"/>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2" name="TextBox 2"/>
          <p:cNvSpPr txBox="1"/>
          <p:nvPr/>
        </p:nvSpPr>
        <p:spPr>
          <a:xfrm>
            <a:off x="1662325" y="2226424"/>
            <a:ext cx="14963350"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D1581F"/>
                </a:solidFill>
                <a:latin typeface="Baloo" panose="020B0604020202020204" charset="0"/>
                <a:cs typeface="Baloo" panose="020B0604020202020204" charset="0"/>
              </a:rPr>
              <a:t>Dặn dò</a:t>
            </a:r>
          </a:p>
        </p:txBody>
      </p:sp>
      <p:grpSp>
        <p:nvGrpSpPr>
          <p:cNvPr id="3" name="Group 3"/>
          <p:cNvGrpSpPr/>
          <p:nvPr/>
        </p:nvGrpSpPr>
        <p:grpSpPr>
          <a:xfrm rot="5400000">
            <a:off x="12051824" y="3524587"/>
            <a:ext cx="4902765" cy="5512187"/>
            <a:chOff x="0" y="0"/>
            <a:chExt cx="7533409" cy="8469825"/>
          </a:xfrm>
        </p:grpSpPr>
        <p:sp>
          <p:nvSpPr>
            <p:cNvPr id="4" name="Freeform 4"/>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sp>
        <p:nvSpPr>
          <p:cNvPr id="5" name="TextBox 5"/>
          <p:cNvSpPr txBox="1"/>
          <p:nvPr/>
        </p:nvSpPr>
        <p:spPr>
          <a:xfrm>
            <a:off x="12039601" y="4879134"/>
            <a:ext cx="5202342" cy="2423740"/>
          </a:xfrm>
          <a:prstGeom prst="rect">
            <a:avLst/>
          </a:prstGeom>
        </p:spPr>
        <p:txBody>
          <a:bodyPr wrap="square" lIns="0" tIns="0" rIns="0" bIns="0" rtlCol="0" anchor="t">
            <a:spAutoFit/>
          </a:bodyPr>
          <a:lstStyle/>
          <a:p>
            <a:pPr marL="0" lvl="0" indent="0" algn="ctr">
              <a:lnSpc>
                <a:spcPct val="150000"/>
              </a:lnSpc>
              <a:spcBef>
                <a:spcPct val="0"/>
              </a:spcBef>
            </a:pPr>
            <a:r>
              <a:rPr lang="en-US" sz="3600">
                <a:solidFill>
                  <a:srgbClr val="065928"/>
                </a:solidFill>
                <a:latin typeface="Baloo" panose="020B0604020202020204" charset="0"/>
                <a:cs typeface="Baloo" panose="020B0604020202020204" charset="0"/>
              </a:rPr>
              <a:t>- Tự đặt thêm các câu ghép với các cách nối trực tiếp và nối bằng từ.</a:t>
            </a:r>
            <a:endParaRPr lang="en-US" sz="3600" u="none">
              <a:solidFill>
                <a:srgbClr val="065928"/>
              </a:solidFill>
              <a:latin typeface="Baloo" panose="020B0604020202020204" charset="0"/>
              <a:cs typeface="Baloo" panose="020B060402020202020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82" r="559" b="36052"/>
          <a:stretch>
            <a:fillRect/>
          </a:stretch>
        </p:blipFill>
        <p:spPr>
          <a:xfrm>
            <a:off x="0" y="8935342"/>
            <a:ext cx="18288000" cy="1351658"/>
          </a:xfrm>
          <a:prstGeom prst="rect">
            <a:avLst/>
          </a:prstGeom>
        </p:spPr>
      </p:pic>
      <p:grpSp>
        <p:nvGrpSpPr>
          <p:cNvPr id="7" name="Group 7"/>
          <p:cNvGrpSpPr/>
          <p:nvPr/>
        </p:nvGrpSpPr>
        <p:grpSpPr>
          <a:xfrm rot="-5400000">
            <a:off x="1333411" y="3524587"/>
            <a:ext cx="4902765" cy="5512187"/>
            <a:chOff x="0" y="0"/>
            <a:chExt cx="7533409" cy="8469825"/>
          </a:xfrm>
        </p:grpSpPr>
        <p:sp>
          <p:nvSpPr>
            <p:cNvPr id="8" name="Freeform 8"/>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grpSp>
        <p:nvGrpSpPr>
          <p:cNvPr id="9" name="Group 9"/>
          <p:cNvGrpSpPr>
            <a:grpSpLocks noChangeAspect="1"/>
          </p:cNvGrpSpPr>
          <p:nvPr/>
        </p:nvGrpSpPr>
        <p:grpSpPr>
          <a:xfrm>
            <a:off x="6692617" y="3829298"/>
            <a:ext cx="4902765" cy="4902765"/>
            <a:chOff x="0" y="0"/>
            <a:chExt cx="6350000" cy="6350000"/>
          </a:xfrm>
        </p:grpSpPr>
        <p:sp>
          <p:nvSpPr>
            <p:cNvPr id="10" name="Freeform 10"/>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44044" r="-10899" b="-3446"/>
              </a:stretch>
            </a:blipFill>
          </p:spPr>
        </p:sp>
        <p:sp>
          <p:nvSpPr>
            <p:cNvPr id="11" name="Freeform 11"/>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id="12" name="TextBox 12"/>
          <p:cNvSpPr txBox="1"/>
          <p:nvPr/>
        </p:nvSpPr>
        <p:spPr>
          <a:xfrm>
            <a:off x="1224990" y="5478028"/>
            <a:ext cx="4603363" cy="1592744"/>
          </a:xfrm>
          <a:prstGeom prst="rect">
            <a:avLst/>
          </a:prstGeom>
        </p:spPr>
        <p:txBody>
          <a:bodyPr wrap="square" lIns="0" tIns="0" rIns="0" bIns="0" rtlCol="0" anchor="t">
            <a:spAutoFit/>
          </a:bodyPr>
          <a:lstStyle/>
          <a:p>
            <a:pPr marL="0" lvl="0" indent="0" algn="ctr">
              <a:lnSpc>
                <a:spcPct val="150000"/>
              </a:lnSpc>
              <a:spcBef>
                <a:spcPct val="0"/>
              </a:spcBef>
            </a:pPr>
            <a:r>
              <a:rPr lang="en-US" sz="3600" u="none">
                <a:solidFill>
                  <a:srgbClr val="065928"/>
                </a:solidFill>
                <a:latin typeface="Baloo" panose="020B0604020202020204" charset="0"/>
                <a:cs typeface="Baloo" panose="020B0604020202020204" charset="0"/>
              </a:rPr>
              <a:t>- Về nhà viết lại bài văn ở bài tập 2.</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95945" flipH="1">
            <a:off x="5182663" y="168655"/>
            <a:ext cx="1932077" cy="150943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566440" y="8053600"/>
            <a:ext cx="1719885" cy="1991184"/>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15852"/>
          <a:stretch>
            <a:fillRect/>
          </a:stretch>
        </p:blipFill>
        <p:spPr>
          <a:xfrm rot="-6571224" flipH="1">
            <a:off x="15403630" y="677901"/>
            <a:ext cx="3355240" cy="238243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1743" y="723900"/>
            <a:ext cx="14944513" cy="78085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7084" y="5588679"/>
            <a:ext cx="2263713" cy="3962736"/>
          </a:xfrm>
          <a:prstGeom prst="rect">
            <a:avLst/>
          </a:prstGeom>
        </p:spPr>
      </p:pic>
      <p:sp>
        <p:nvSpPr>
          <p:cNvPr id="4" name="TextBox 4"/>
          <p:cNvSpPr txBox="1"/>
          <p:nvPr/>
        </p:nvSpPr>
        <p:spPr>
          <a:xfrm>
            <a:off x="2676861" y="2319126"/>
            <a:ext cx="12934279" cy="3077766"/>
          </a:xfrm>
          <a:prstGeom prst="rect">
            <a:avLst/>
          </a:prstGeom>
        </p:spPr>
        <p:txBody>
          <a:bodyPr lIns="0" tIns="0" rIns="0" bIns="0" rtlCol="0" anchor="t">
            <a:spAutoFit/>
          </a:bodyPr>
          <a:lstStyle/>
          <a:p>
            <a:pPr marL="0" lvl="0" indent="0" algn="ctr">
              <a:lnSpc>
                <a:spcPts val="12000"/>
              </a:lnSpc>
              <a:spcBef>
                <a:spcPct val="0"/>
              </a:spcBef>
            </a:pPr>
            <a:r>
              <a:rPr lang="en-US" sz="10000">
                <a:solidFill>
                  <a:srgbClr val="BB332A"/>
                </a:solidFill>
                <a:latin typeface="#9Slide03 SFU Futura_05" panose="00000800000000000000" pitchFamily="2" charset="0"/>
              </a:rPr>
              <a:t>Tạm biệt</a:t>
            </a:r>
          </a:p>
          <a:p>
            <a:pPr marL="0" lvl="0" indent="0" algn="ctr">
              <a:lnSpc>
                <a:spcPts val="12000"/>
              </a:lnSpc>
              <a:spcBef>
                <a:spcPct val="0"/>
              </a:spcBef>
            </a:pPr>
            <a:r>
              <a:rPr lang="en-US" sz="10000" u="none">
                <a:solidFill>
                  <a:srgbClr val="BB332A"/>
                </a:solidFill>
                <a:latin typeface="#9Slide03 SFU Futura_05" panose="00000800000000000000" pitchFamily="2" charset="0"/>
              </a:rPr>
              <a:t>H</a:t>
            </a:r>
            <a:r>
              <a:rPr lang="en-US" sz="10000">
                <a:solidFill>
                  <a:srgbClr val="BB332A"/>
                </a:solidFill>
                <a:latin typeface="#9Slide03 SFU Futura_05" panose="00000800000000000000" pitchFamily="2" charset="0"/>
              </a:rPr>
              <a:t>ẹn gặp lại!</a:t>
            </a:r>
            <a:endParaRPr lang="en-US" sz="10000" u="none">
              <a:solidFill>
                <a:srgbClr val="BB332A"/>
              </a:solidFill>
              <a:latin typeface="#9Slide03 SFU Futura_05" panose="00000800000000000000" pitchFamily="2" charset="0"/>
            </a:endParaRPr>
          </a:p>
        </p:txBody>
      </p:sp>
      <p:grpSp>
        <p:nvGrpSpPr>
          <p:cNvPr id="5" name="Group 5"/>
          <p:cNvGrpSpPr/>
          <p:nvPr/>
        </p:nvGrpSpPr>
        <p:grpSpPr>
          <a:xfrm>
            <a:off x="-408340" y="8935481"/>
            <a:ext cx="19104680" cy="229312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549970" y="6612048"/>
            <a:ext cx="3188059" cy="346999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2333" b="3053"/>
          <a:stretch>
            <a:fillRect/>
          </a:stretch>
        </p:blipFill>
        <p:spPr>
          <a:xfrm>
            <a:off x="14497719" y="8335273"/>
            <a:ext cx="3790281" cy="195172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333" b="3053"/>
          <a:stretch>
            <a:fillRect/>
          </a:stretch>
        </p:blipFill>
        <p:spPr>
          <a:xfrm>
            <a:off x="0" y="8335273"/>
            <a:ext cx="3790281" cy="195172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79543" y="723900"/>
            <a:ext cx="2273427" cy="41148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175012">
            <a:off x="2530367" y="836740"/>
            <a:ext cx="840859" cy="1121145"/>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b="77966"/>
          <a:stretch>
            <a:fillRect/>
          </a:stretch>
        </p:blipFill>
        <p:spPr>
          <a:xfrm>
            <a:off x="5650664" y="5918901"/>
            <a:ext cx="6986672" cy="1091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FA2652-CA45-4A4F-901E-5CBE41A2E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740" y="1894115"/>
            <a:ext cx="4874079" cy="6498771"/>
          </a:xfrm>
          <a:prstGeom prst="rect">
            <a:avLst/>
          </a:prstGeom>
        </p:spPr>
      </p:pic>
      <p:pic>
        <p:nvPicPr>
          <p:cNvPr id="6" name="Picture 5">
            <a:extLst>
              <a:ext uri="{FF2B5EF4-FFF2-40B4-BE49-F238E27FC236}">
                <a16:creationId xmlns:a16="http://schemas.microsoft.com/office/drawing/2014/main" xmlns="" id="{9E6E1755-6DCA-4C3F-9893-F446F700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630" y="3155515"/>
            <a:ext cx="4668051" cy="4261757"/>
          </a:xfrm>
          <a:prstGeom prst="rect">
            <a:avLst/>
          </a:prstGeom>
        </p:spPr>
      </p:pic>
      <p:sp>
        <p:nvSpPr>
          <p:cNvPr id="8" name="Rectangle 7">
            <a:extLst>
              <a:ext uri="{FF2B5EF4-FFF2-40B4-BE49-F238E27FC236}">
                <a16:creationId xmlns:a16="http://schemas.microsoft.com/office/drawing/2014/main" xmlns="" id="{DFE24B5A-86C6-4A28-86F1-B2F22548750A}"/>
              </a:ext>
            </a:extLst>
          </p:cNvPr>
          <p:cNvSpPr/>
          <p:nvPr/>
        </p:nvSpPr>
        <p:spPr>
          <a:xfrm>
            <a:off x="1828800" y="375177"/>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CORONA</a:t>
            </a:r>
          </a:p>
        </p:txBody>
      </p:sp>
      <p:pic>
        <p:nvPicPr>
          <p:cNvPr id="38" name="Picture 37">
            <a:extLst>
              <a:ext uri="{FF2B5EF4-FFF2-40B4-BE49-F238E27FC236}">
                <a16:creationId xmlns:a16="http://schemas.microsoft.com/office/drawing/2014/main" xmlns="" id="{34A51B6B-17CB-4CA6-9934-376086987B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12758192" y="3609653"/>
            <a:ext cx="1995989" cy="4968590"/>
          </a:xfrm>
          <a:prstGeom prst="rect">
            <a:avLst/>
          </a:prstGeom>
        </p:spPr>
      </p:pic>
      <p:pic>
        <p:nvPicPr>
          <p:cNvPr id="39" name="Picture 38">
            <a:extLst>
              <a:ext uri="{FF2B5EF4-FFF2-40B4-BE49-F238E27FC236}">
                <a16:creationId xmlns:a16="http://schemas.microsoft.com/office/drawing/2014/main" xmlns="" id="{22532792-FA33-4593-9EE4-F454E827E5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10755989" y="3609653"/>
            <a:ext cx="1995989" cy="4968590"/>
          </a:xfrm>
          <a:prstGeom prst="rect">
            <a:avLst/>
          </a:prstGeom>
        </p:spPr>
      </p:pic>
      <p:pic>
        <p:nvPicPr>
          <p:cNvPr id="17" name="Picture 16">
            <a:extLst>
              <a:ext uri="{FF2B5EF4-FFF2-40B4-BE49-F238E27FC236}">
                <a16:creationId xmlns:a16="http://schemas.microsoft.com/office/drawing/2014/main" xmlns="" id="{19E22309-963D-422D-A90B-EA37AB45F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791" y="5290462"/>
            <a:ext cx="1047462" cy="558128"/>
          </a:xfrm>
          <a:prstGeom prst="rect">
            <a:avLst/>
          </a:prstGeom>
        </p:spPr>
      </p:pic>
      <p:pic>
        <p:nvPicPr>
          <p:cNvPr id="42" name="Picture 41">
            <a:extLst>
              <a:ext uri="{FF2B5EF4-FFF2-40B4-BE49-F238E27FC236}">
                <a16:creationId xmlns:a16="http://schemas.microsoft.com/office/drawing/2014/main" xmlns="" id="{51CB4689-4874-4E06-984E-572747AD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6877" y="5620418"/>
            <a:ext cx="1047462" cy="558128"/>
          </a:xfrm>
          <a:prstGeom prst="rect">
            <a:avLst/>
          </a:prstGeom>
        </p:spPr>
      </p:pic>
      <p:sp>
        <p:nvSpPr>
          <p:cNvPr id="19" name="Rectangle 18">
            <a:hlinkClick r:id="rId6" action="ppaction://hlinksldjump"/>
            <a:extLst>
              <a:ext uri="{FF2B5EF4-FFF2-40B4-BE49-F238E27FC236}">
                <a16:creationId xmlns:a16="http://schemas.microsoft.com/office/drawing/2014/main" xmlns="" id="{61CEC918-1744-46D1-B576-A6CAC9F65B11}"/>
              </a:ext>
            </a:extLst>
          </p:cNvPr>
          <p:cNvSpPr/>
          <p:nvPr/>
        </p:nvSpPr>
        <p:spPr>
          <a:xfrm>
            <a:off x="7489022" y="8124930"/>
            <a:ext cx="2354747" cy="1384995"/>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FF"/>
                </a:solidFill>
                <a:effectLst>
                  <a:outerShdw dist="38100" dir="2700000" algn="tl" rotWithShape="0">
                    <a:srgbClr val="ED7D31"/>
                  </a:outerShdw>
                </a:effectLst>
              </a:rPr>
              <a:t>PLAY</a:t>
            </a:r>
          </a:p>
        </p:txBody>
      </p:sp>
      <p:sp>
        <p:nvSpPr>
          <p:cNvPr id="11" name="Rectangle 10">
            <a:extLst>
              <a:ext uri="{FF2B5EF4-FFF2-40B4-BE49-F238E27FC236}">
                <a16:creationId xmlns:a16="http://schemas.microsoft.com/office/drawing/2014/main" xmlns="" id="{CDD1DDFF-B474-437B-8E61-8382FEA54B29}"/>
              </a:ext>
            </a:extLst>
          </p:cNvPr>
          <p:cNvSpPr/>
          <p:nvPr/>
        </p:nvSpPr>
        <p:spPr>
          <a:xfrm>
            <a:off x="1761893" y="205433"/>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CORONA</a:t>
            </a:r>
          </a:p>
        </p:txBody>
      </p:sp>
    </p:spTree>
    <p:extLst>
      <p:ext uri="{BB962C8B-B14F-4D97-AF65-F5344CB8AC3E}">
        <p14:creationId xmlns:p14="http://schemas.microsoft.com/office/powerpoint/2010/main" val="342230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xmlns="" id="{B46D6E17-AE03-4206-BD4A-DA77FF052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74" t="4786" r="-13343" b="-4786"/>
          <a:stretch/>
        </p:blipFill>
        <p:spPr>
          <a:xfrm>
            <a:off x="11122886" y="4266743"/>
            <a:ext cx="1602075" cy="3729912"/>
          </a:xfrm>
          <a:prstGeom prst="rect">
            <a:avLst/>
          </a:prstGeom>
        </p:spPr>
      </p:pic>
      <p:pic>
        <p:nvPicPr>
          <p:cNvPr id="44" name="Picture 43">
            <a:extLst>
              <a:ext uri="{FF2B5EF4-FFF2-40B4-BE49-F238E27FC236}">
                <a16:creationId xmlns:a16="http://schemas.microsoft.com/office/drawing/2014/main" xmlns="" id="{BB81C29F-B0BF-4B72-B9B8-56E8ABF46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4697951" y="3083587"/>
            <a:ext cx="1557926" cy="3878123"/>
          </a:xfrm>
          <a:prstGeom prst="rect">
            <a:avLst/>
          </a:prstGeom>
        </p:spPr>
      </p:pic>
      <p:pic>
        <p:nvPicPr>
          <p:cNvPr id="5" name="Picture 4">
            <a:extLst>
              <a:ext uri="{FF2B5EF4-FFF2-40B4-BE49-F238E27FC236}">
                <a16:creationId xmlns:a16="http://schemas.microsoft.com/office/drawing/2014/main" xmlns="" id="{27EFDE0F-F056-4A2C-B154-53C63A80F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3216598" y="3083594"/>
            <a:ext cx="1557926" cy="3878123"/>
          </a:xfrm>
          <a:prstGeom prst="rect">
            <a:avLst/>
          </a:prstGeom>
        </p:spPr>
      </p:pic>
      <p:pic>
        <p:nvPicPr>
          <p:cNvPr id="9" name="Picture 8">
            <a:extLst>
              <a:ext uri="{FF2B5EF4-FFF2-40B4-BE49-F238E27FC236}">
                <a16:creationId xmlns:a16="http://schemas.microsoft.com/office/drawing/2014/main" xmlns="" id="{200A7FEE-D16C-4D21-A85A-E3C3B1048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53" t="28687" r="28347" b="13627"/>
          <a:stretch/>
        </p:blipFill>
        <p:spPr>
          <a:xfrm>
            <a:off x="6619606" y="6044301"/>
            <a:ext cx="1484372" cy="3166659"/>
          </a:xfrm>
          <a:prstGeom prst="rect">
            <a:avLst/>
          </a:prstGeom>
        </p:spPr>
      </p:pic>
      <p:pic>
        <p:nvPicPr>
          <p:cNvPr id="12" name="Picture 11">
            <a:extLst>
              <a:ext uri="{FF2B5EF4-FFF2-40B4-BE49-F238E27FC236}">
                <a16:creationId xmlns:a16="http://schemas.microsoft.com/office/drawing/2014/main" xmlns="" id="{56A4272D-7EDA-4F77-B008-483712B1E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516" y="5477954"/>
            <a:ext cx="908406" cy="484032"/>
          </a:xfrm>
          <a:prstGeom prst="rect">
            <a:avLst/>
          </a:prstGeom>
        </p:spPr>
      </p:pic>
      <p:pic>
        <p:nvPicPr>
          <p:cNvPr id="13" name="Picture 12">
            <a:extLst>
              <a:ext uri="{FF2B5EF4-FFF2-40B4-BE49-F238E27FC236}">
                <a16:creationId xmlns:a16="http://schemas.microsoft.com/office/drawing/2014/main" xmlns="" id="{35ACA9E9-3273-4AD1-BF41-E522DD13D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3773" y="4563433"/>
            <a:ext cx="861843" cy="459221"/>
          </a:xfrm>
          <a:prstGeom prst="rect">
            <a:avLst/>
          </a:prstGeom>
        </p:spPr>
      </p:pic>
      <p:pic>
        <p:nvPicPr>
          <p:cNvPr id="14" name="Picture 13">
            <a:extLst>
              <a:ext uri="{FF2B5EF4-FFF2-40B4-BE49-F238E27FC236}">
                <a16:creationId xmlns:a16="http://schemas.microsoft.com/office/drawing/2014/main" xmlns=""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117" y="4327973"/>
            <a:ext cx="908406" cy="484032"/>
          </a:xfrm>
          <a:prstGeom prst="rect">
            <a:avLst/>
          </a:prstGeom>
        </p:spPr>
      </p:pic>
      <p:pic>
        <p:nvPicPr>
          <p:cNvPr id="15" name="Picture 14">
            <a:extLst>
              <a:ext uri="{FF2B5EF4-FFF2-40B4-BE49-F238E27FC236}">
                <a16:creationId xmlns:a16="http://schemas.microsoft.com/office/drawing/2014/main" xmlns="" id="{D2198587-C16C-4350-9B4E-1984C68DED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24" t="2" r="16692" b="-1996"/>
          <a:stretch/>
        </p:blipFill>
        <p:spPr>
          <a:xfrm rot="354455">
            <a:off x="7168574" y="6487215"/>
            <a:ext cx="359895" cy="300516"/>
          </a:xfrm>
          <a:prstGeom prst="rect">
            <a:avLst/>
          </a:prstGeom>
        </p:spPr>
      </p:pic>
      <p:pic>
        <p:nvPicPr>
          <p:cNvPr id="16" name="Picture 15">
            <a:extLst>
              <a:ext uri="{FF2B5EF4-FFF2-40B4-BE49-F238E27FC236}">
                <a16:creationId xmlns:a16="http://schemas.microsoft.com/office/drawing/2014/main" xmlns="" id="{E36645EF-9226-4756-A1C3-DF0340F9F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13097651" y="5624573"/>
            <a:ext cx="1771791" cy="3586010"/>
          </a:xfrm>
          <a:prstGeom prst="rect">
            <a:avLst/>
          </a:prstGeom>
        </p:spPr>
      </p:pic>
      <p:pic>
        <p:nvPicPr>
          <p:cNvPr id="18" name="Picture 17">
            <a:extLst>
              <a:ext uri="{FF2B5EF4-FFF2-40B4-BE49-F238E27FC236}">
                <a16:creationId xmlns:a16="http://schemas.microsoft.com/office/drawing/2014/main" xmlns="" id="{9881E25C-6123-49AA-85F6-0DA93CD116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2483" y="7029419"/>
            <a:ext cx="1120521" cy="597056"/>
          </a:xfrm>
          <a:prstGeom prst="rect">
            <a:avLst/>
          </a:prstGeom>
        </p:spPr>
      </p:pic>
      <p:pic>
        <p:nvPicPr>
          <p:cNvPr id="20" name="Picture 19">
            <a:extLst>
              <a:ext uri="{FF2B5EF4-FFF2-40B4-BE49-F238E27FC236}">
                <a16:creationId xmlns:a16="http://schemas.microsoft.com/office/drawing/2014/main" xmlns="" id="{D3009DBE-80D2-468B-BC5D-8587D5637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852" y="616382"/>
            <a:ext cx="1466282" cy="1955042"/>
          </a:xfrm>
          <a:prstGeom prst="rect">
            <a:avLst/>
          </a:prstGeom>
        </p:spPr>
      </p:pic>
      <p:pic>
        <p:nvPicPr>
          <p:cNvPr id="22" name="Picture 21">
            <a:extLst>
              <a:ext uri="{FF2B5EF4-FFF2-40B4-BE49-F238E27FC236}">
                <a16:creationId xmlns:a16="http://schemas.microsoft.com/office/drawing/2014/main" xmlns="" id="{920A851A-287E-43FC-A873-CC7411E0FF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5216" y="4266745"/>
            <a:ext cx="1466282" cy="1955042"/>
          </a:xfrm>
          <a:prstGeom prst="rect">
            <a:avLst/>
          </a:prstGeom>
        </p:spPr>
      </p:pic>
      <p:pic>
        <p:nvPicPr>
          <p:cNvPr id="23" name="Picture 22">
            <a:extLst>
              <a:ext uri="{FF2B5EF4-FFF2-40B4-BE49-F238E27FC236}">
                <a16:creationId xmlns:a16="http://schemas.microsoft.com/office/drawing/2014/main" xmlns="" id="{80D7FA37-AE91-4F3E-B4CC-33C10A7E09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8720" y="1738310"/>
            <a:ext cx="1466282" cy="1955042"/>
          </a:xfrm>
          <a:prstGeom prst="rect">
            <a:avLst/>
          </a:prstGeom>
        </p:spPr>
      </p:pic>
      <p:pic>
        <p:nvPicPr>
          <p:cNvPr id="24" name="Picture 23">
            <a:extLst>
              <a:ext uri="{FF2B5EF4-FFF2-40B4-BE49-F238E27FC236}">
                <a16:creationId xmlns:a16="http://schemas.microsoft.com/office/drawing/2014/main" xmlns="" id="{841A2193-5A3F-4485-B0A3-45311249E6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6522" y="3916429"/>
            <a:ext cx="1466282" cy="1955042"/>
          </a:xfrm>
          <a:prstGeom prst="rect">
            <a:avLst/>
          </a:prstGeom>
        </p:spPr>
      </p:pic>
      <p:sp>
        <p:nvSpPr>
          <p:cNvPr id="25" name="Oval 24">
            <a:hlinkClick r:id="rId12" action="ppaction://hlinksldjump"/>
            <a:extLst>
              <a:ext uri="{FF2B5EF4-FFF2-40B4-BE49-F238E27FC236}">
                <a16:creationId xmlns:a16="http://schemas.microsoft.com/office/drawing/2014/main" xmlns="" id="{7EFDE4D0-9DA6-46CD-A60A-AB8DA304415D}"/>
              </a:ext>
            </a:extLst>
          </p:cNvPr>
          <p:cNvSpPr/>
          <p:nvPr/>
        </p:nvSpPr>
        <p:spPr>
          <a:xfrm>
            <a:off x="3883281" y="2397788"/>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3" action="ppaction://hlinksldjump"/>
            <a:extLst>
              <a:ext uri="{FF2B5EF4-FFF2-40B4-BE49-F238E27FC236}">
                <a16:creationId xmlns:a16="http://schemas.microsoft.com/office/drawing/2014/main" xmlns="" id="{BA77418A-DDA1-47D0-A644-3689608C60FD}"/>
              </a:ext>
            </a:extLst>
          </p:cNvPr>
          <p:cNvSpPr/>
          <p:nvPr/>
        </p:nvSpPr>
        <p:spPr>
          <a:xfrm>
            <a:off x="5138574" y="2439132"/>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Times New Roman" panose="02020603050405020304" pitchFamily="18" charset="0"/>
                <a:cs typeface="Times New Roman" panose="02020603050405020304" pitchFamily="18" charset="0"/>
              </a:rPr>
              <a:t>2</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27" name="Oval 26">
            <a:hlinkClick r:id="rId14" action="ppaction://hlinksldjump"/>
            <a:extLst>
              <a:ext uri="{FF2B5EF4-FFF2-40B4-BE49-F238E27FC236}">
                <a16:creationId xmlns:a16="http://schemas.microsoft.com/office/drawing/2014/main" xmlns="" id="{7D118569-2E87-4F71-BFBF-B05A580B20AF}"/>
              </a:ext>
            </a:extLst>
          </p:cNvPr>
          <p:cNvSpPr/>
          <p:nvPr/>
        </p:nvSpPr>
        <p:spPr>
          <a:xfrm>
            <a:off x="7140596" y="5177951"/>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5" action="ppaction://hlinksldjump"/>
            <a:extLst>
              <a:ext uri="{FF2B5EF4-FFF2-40B4-BE49-F238E27FC236}">
                <a16:creationId xmlns:a16="http://schemas.microsoft.com/office/drawing/2014/main" xmlns="" id="{185F8862-5309-451A-BE0F-4E6EFCC0A6B5}"/>
              </a:ext>
            </a:extLst>
          </p:cNvPr>
          <p:cNvSpPr/>
          <p:nvPr/>
        </p:nvSpPr>
        <p:spPr>
          <a:xfrm>
            <a:off x="10300304" y="3397059"/>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4</a:t>
            </a:r>
          </a:p>
        </p:txBody>
      </p:sp>
      <p:pic>
        <p:nvPicPr>
          <p:cNvPr id="32" name="Picture 31">
            <a:extLst>
              <a:ext uri="{FF2B5EF4-FFF2-40B4-BE49-F238E27FC236}">
                <a16:creationId xmlns:a16="http://schemas.microsoft.com/office/drawing/2014/main" xmlns="" id="{84C144AF-8F9D-4EE2-8AC8-ABCD0339CE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2735402" y="2794270"/>
            <a:ext cx="926895" cy="1156997"/>
          </a:xfrm>
          <a:prstGeom prst="rect">
            <a:avLst/>
          </a:prstGeom>
        </p:spPr>
      </p:pic>
      <p:pic>
        <p:nvPicPr>
          <p:cNvPr id="37" name="Picture 36">
            <a:extLst>
              <a:ext uri="{FF2B5EF4-FFF2-40B4-BE49-F238E27FC236}">
                <a16:creationId xmlns:a16="http://schemas.microsoft.com/office/drawing/2014/main" xmlns="" id="{DF7EDBD0-54D7-40E5-83C6-CA8C59D42A3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10114868" y="2032633"/>
            <a:ext cx="926895" cy="1156997"/>
          </a:xfrm>
          <a:prstGeom prst="rect">
            <a:avLst/>
          </a:prstGeom>
        </p:spPr>
      </p:pic>
      <p:pic>
        <p:nvPicPr>
          <p:cNvPr id="46" name="Picture 45">
            <a:extLst>
              <a:ext uri="{FF2B5EF4-FFF2-40B4-BE49-F238E27FC236}">
                <a16:creationId xmlns:a16="http://schemas.microsoft.com/office/drawing/2014/main" xmlns="" id="{4855FE77-97C4-47F1-A1BA-F7DD8019B30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50280" y="4512122"/>
            <a:ext cx="1778933" cy="1624100"/>
          </a:xfrm>
          <a:prstGeom prst="rect">
            <a:avLst/>
          </a:prstGeom>
        </p:spPr>
      </p:pic>
      <p:pic>
        <p:nvPicPr>
          <p:cNvPr id="47" name="Picture 46">
            <a:extLst>
              <a:ext uri="{FF2B5EF4-FFF2-40B4-BE49-F238E27FC236}">
                <a16:creationId xmlns:a16="http://schemas.microsoft.com/office/drawing/2014/main" xmlns="" id="{D737B5ED-7538-434E-950A-34EE2E2CAE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6944" y="4560811"/>
            <a:ext cx="1778933" cy="1624100"/>
          </a:xfrm>
          <a:prstGeom prst="rect">
            <a:avLst/>
          </a:prstGeom>
        </p:spPr>
      </p:pic>
      <p:pic>
        <p:nvPicPr>
          <p:cNvPr id="48" name="Picture 47">
            <a:extLst>
              <a:ext uri="{FF2B5EF4-FFF2-40B4-BE49-F238E27FC236}">
                <a16:creationId xmlns:a16="http://schemas.microsoft.com/office/drawing/2014/main" xmlns="" id="{2513FD76-F008-45B0-9091-BB668BCFFF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1959" y="6673237"/>
            <a:ext cx="1778933" cy="1624100"/>
          </a:xfrm>
          <a:prstGeom prst="rect">
            <a:avLst/>
          </a:prstGeom>
        </p:spPr>
      </p:pic>
      <p:pic>
        <p:nvPicPr>
          <p:cNvPr id="7" name="Picture 6">
            <a:extLst>
              <a:ext uri="{FF2B5EF4-FFF2-40B4-BE49-F238E27FC236}">
                <a16:creationId xmlns:a16="http://schemas.microsoft.com/office/drawing/2014/main" xmlns="" id="{2C5ECE36-6DC9-480D-A987-A9528562A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467"/>
          <a:stretch/>
        </p:blipFill>
        <p:spPr>
          <a:xfrm>
            <a:off x="9554247" y="4097030"/>
            <a:ext cx="1581468" cy="3729912"/>
          </a:xfrm>
          <a:prstGeom prst="rect">
            <a:avLst/>
          </a:prstGeom>
        </p:spPr>
      </p:pic>
      <p:pic>
        <p:nvPicPr>
          <p:cNvPr id="11" name="Picture 10">
            <a:extLst>
              <a:ext uri="{FF2B5EF4-FFF2-40B4-BE49-F238E27FC236}">
                <a16:creationId xmlns:a16="http://schemas.microsoft.com/office/drawing/2014/main" xmlns="" id="{90D71198-8A5B-47CD-BE88-C98495729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5023" y="5668898"/>
            <a:ext cx="908406" cy="484032"/>
          </a:xfrm>
          <a:prstGeom prst="rect">
            <a:avLst/>
          </a:prstGeom>
        </p:spPr>
      </p:pic>
      <p:pic>
        <p:nvPicPr>
          <p:cNvPr id="50" name="Picture 49">
            <a:extLst>
              <a:ext uri="{FF2B5EF4-FFF2-40B4-BE49-F238E27FC236}">
                <a16:creationId xmlns:a16="http://schemas.microsoft.com/office/drawing/2014/main" xmlns="" id="{0E464AD7-2464-431B-AE3E-859C7618A7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15778" y="5770600"/>
            <a:ext cx="1144080" cy="1044503"/>
          </a:xfrm>
          <a:prstGeom prst="rect">
            <a:avLst/>
          </a:prstGeom>
        </p:spPr>
      </p:pic>
      <p:sp>
        <p:nvSpPr>
          <p:cNvPr id="2" name="Freeform: Shape 1">
            <a:extLst>
              <a:ext uri="{FF2B5EF4-FFF2-40B4-BE49-F238E27FC236}">
                <a16:creationId xmlns:a16="http://schemas.microsoft.com/office/drawing/2014/main" xmlns="" id="{D03BEC4E-2143-47AA-91BF-21459A421249}"/>
              </a:ext>
            </a:extLst>
          </p:cNvPr>
          <p:cNvSpPr/>
          <p:nvPr/>
        </p:nvSpPr>
        <p:spPr>
          <a:xfrm>
            <a:off x="3695120" y="4070050"/>
            <a:ext cx="829259" cy="297413"/>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Freeform: Shape 9">
            <a:extLst>
              <a:ext uri="{FF2B5EF4-FFF2-40B4-BE49-F238E27FC236}">
                <a16:creationId xmlns:a16="http://schemas.microsoft.com/office/drawing/2014/main" xmlns="" id="{F548D29D-1E52-42FD-B7C9-74D1BF67D532}"/>
              </a:ext>
            </a:extLst>
          </p:cNvPr>
          <p:cNvSpPr/>
          <p:nvPr/>
        </p:nvSpPr>
        <p:spPr>
          <a:xfrm>
            <a:off x="4852589" y="4308170"/>
            <a:ext cx="748113" cy="319248"/>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7" name="Freeform: Shape 16">
            <a:extLst>
              <a:ext uri="{FF2B5EF4-FFF2-40B4-BE49-F238E27FC236}">
                <a16:creationId xmlns:a16="http://schemas.microsoft.com/office/drawing/2014/main" xmlns="" id="{1E3918D1-80D2-4056-9058-F604CB53DE25}"/>
              </a:ext>
            </a:extLst>
          </p:cNvPr>
          <p:cNvSpPr/>
          <p:nvPr/>
        </p:nvSpPr>
        <p:spPr>
          <a:xfrm>
            <a:off x="10235048" y="5361710"/>
            <a:ext cx="820883"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1" name="Freeform: Shape 40">
            <a:extLst>
              <a:ext uri="{FF2B5EF4-FFF2-40B4-BE49-F238E27FC236}">
                <a16:creationId xmlns:a16="http://schemas.microsoft.com/office/drawing/2014/main" xmlns="" id="{C7E420E2-E4A6-40D1-92CD-AE5DA9B1C745}"/>
              </a:ext>
            </a:extLst>
          </p:cNvPr>
          <p:cNvSpPr/>
          <p:nvPr/>
        </p:nvSpPr>
        <p:spPr>
          <a:xfrm>
            <a:off x="11114132" y="5257997"/>
            <a:ext cx="762288"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Freeform: Shape 29">
            <a:extLst>
              <a:ext uri="{FF2B5EF4-FFF2-40B4-BE49-F238E27FC236}">
                <a16:creationId xmlns:a16="http://schemas.microsoft.com/office/drawing/2014/main" xmlns="" id="{F93CB23A-D95A-403E-BFFD-3F90ADFC500D}"/>
              </a:ext>
            </a:extLst>
          </p:cNvPr>
          <p:cNvSpPr/>
          <p:nvPr/>
        </p:nvSpPr>
        <p:spPr>
          <a:xfrm rot="21303368">
            <a:off x="13621802" y="6329277"/>
            <a:ext cx="1106466" cy="519684"/>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5" name="Freeform: Shape 44">
            <a:extLst>
              <a:ext uri="{FF2B5EF4-FFF2-40B4-BE49-F238E27FC236}">
                <a16:creationId xmlns:a16="http://schemas.microsoft.com/office/drawing/2014/main" xmlns="" id="{94659890-8FAF-48D7-8B28-8FF8DB03103F}"/>
              </a:ext>
            </a:extLst>
          </p:cNvPr>
          <p:cNvSpPr/>
          <p:nvPr/>
        </p:nvSpPr>
        <p:spPr>
          <a:xfrm>
            <a:off x="7195580" y="6346487"/>
            <a:ext cx="381182" cy="160824"/>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42878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dissolve">
                                      <p:cBhvr>
                                        <p:cTn id="64" dur="500"/>
                                        <p:tgtEl>
                                          <p:spTgt spid="14"/>
                                        </p:tgtEl>
                                      </p:cBhvr>
                                    </p:animEffec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2.22222E-6 L 3.54167E-6 0.00023 L 0.04023 0.0868 " pathEditMode="relative" rAng="0" ptsTypes="AAA">
                                      <p:cBhvr>
                                        <p:cTn id="72" dur="2000" fill="hold"/>
                                        <p:tgtEl>
                                          <p:spTgt spid="32"/>
                                        </p:tgtEl>
                                        <p:attrNameLst>
                                          <p:attrName>ppt_x</p:attrName>
                                          <p:attrName>ppt_y</p:attrName>
                                        </p:attrNameLst>
                                      </p:cBhvr>
                                      <p:rCtr x="2005" y="4329"/>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3.54167E-6 -1.11111E-6 L -0.06757 0.19005 " pathEditMode="relative" rAng="0" ptsTypes="AA">
                                      <p:cBhvr>
                                        <p:cTn id="94" dur="2000" fill="hold"/>
                                        <p:tgtEl>
                                          <p:spTgt spid="20"/>
                                        </p:tgtEl>
                                        <p:attrNameLst>
                                          <p:attrName>ppt_x</p:attrName>
                                          <p:attrName>ppt_y</p:attrName>
                                        </p:attrNameLst>
                                      </p:cBhvr>
                                      <p:rCtr x="-3385" y="9491"/>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9"/>
                    </p:tgtEl>
                  </p:cond>
                </p:stCondLst>
                <p:endSync evt="end" delay="0">
                  <p:rtn val="all"/>
                </p:endSync>
                <p:childTnLst>
                  <p:par>
                    <p:cTn id="104" fill="hold">
                      <p:stCondLst>
                        <p:cond delay="0"/>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dissolve">
                                      <p:cBhvr>
                                        <p:cTn id="108" dur="500"/>
                                        <p:tgtEl>
                                          <p:spTgt spid="15"/>
                                        </p:tgtEl>
                                      </p:cBhvr>
                                    </p:animEffect>
                                  </p:childTnLst>
                                </p:cTn>
                              </p:par>
                              <p:par>
                                <p:cTn id="109" presetID="10" presetClass="exit" presetSubtype="0" fill="hold"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16" dur="2000" fill="hold"/>
                                        <p:tgtEl>
                                          <p:spTgt spid="22"/>
                                        </p:tgtEl>
                                        <p:attrNameLst>
                                          <p:attrName>ppt_x</p:attrName>
                                          <p:attrName>ppt_y</p:attrName>
                                        </p:attrNameLst>
                                      </p:cBhvr>
                                      <p:rCtr x="-2773" y="6412"/>
                                    </p:animMotion>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53" presetClass="entr" presetSubtype="16"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 calcmode="lin" valueType="num">
                                      <p:cBhvr>
                                        <p:cTn id="122" dur="500" fill="hold"/>
                                        <p:tgtEl>
                                          <p:spTgt spid="48"/>
                                        </p:tgtEl>
                                        <p:attrNameLst>
                                          <p:attrName>ppt_w</p:attrName>
                                        </p:attrNameLst>
                                      </p:cBhvr>
                                      <p:tavLst>
                                        <p:tav tm="0">
                                          <p:val>
                                            <p:fltVal val="0"/>
                                          </p:val>
                                        </p:tav>
                                        <p:tav tm="100000">
                                          <p:val>
                                            <p:strVal val="#ppt_w"/>
                                          </p:val>
                                        </p:tav>
                                      </p:tavLst>
                                    </p:anim>
                                    <p:anim calcmode="lin" valueType="num">
                                      <p:cBhvr>
                                        <p:cTn id="123" dur="500" fill="hold"/>
                                        <p:tgtEl>
                                          <p:spTgt spid="48"/>
                                        </p:tgtEl>
                                        <p:attrNameLst>
                                          <p:attrName>ppt_h</p:attrName>
                                        </p:attrNameLst>
                                      </p:cBhvr>
                                      <p:tavLst>
                                        <p:tav tm="0">
                                          <p:val>
                                            <p:fltVal val="0"/>
                                          </p:val>
                                        </p:tav>
                                        <p:tav tm="100000">
                                          <p:val>
                                            <p:strVal val="#ppt_h"/>
                                          </p:val>
                                        </p:tav>
                                      </p:tavLst>
                                    </p:anim>
                                    <p:animEffect transition="in" filter="fade">
                                      <p:cBhvr>
                                        <p:cTn id="124" dur="500"/>
                                        <p:tgtEl>
                                          <p:spTgt spid="48"/>
                                        </p:tgtEl>
                                      </p:cBhvr>
                                    </p:animEffect>
                                  </p:childTnLst>
                                </p:cTn>
                              </p:par>
                            </p:childTnLst>
                          </p:cTn>
                        </p:par>
                      </p:childTnLst>
                    </p:cTn>
                  </p:par>
                </p:childTnLst>
              </p:cTn>
              <p:nextCondLst>
                <p:cond evt="onClick" delay="0">
                  <p:tgtEl>
                    <p:spTgt spid="22"/>
                  </p:tgtEl>
                </p:cond>
              </p:nextCondLst>
            </p:seq>
            <p:seq concurrent="1" nextAc="seek">
              <p:cTn id="125" restart="whenNotActive" fill="hold" evtFilter="cancelBubble" nodeType="interactiveSeq">
                <p:stCondLst>
                  <p:cond evt="onClick" delay="0">
                    <p:tgtEl>
                      <p:spTgt spid="7"/>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dissolve">
                                      <p:cBhvr>
                                        <p:cTn id="130" dur="500"/>
                                        <p:tgtEl>
                                          <p:spTgt spid="11"/>
                                        </p:tgtEl>
                                      </p:cBhvr>
                                    </p:animEffect>
                                  </p:childTnLst>
                                </p:cTn>
                              </p:par>
                              <p:par>
                                <p:cTn id="131" presetID="10" presetClass="exit" presetSubtype="0" fill="hold" nodeType="withEffect">
                                  <p:stCondLst>
                                    <p:cond delay="0"/>
                                  </p:stCondLst>
                                  <p:childTnLst>
                                    <p:animEffect transition="out" filter="fade">
                                      <p:cBhvr>
                                        <p:cTn id="132" dur="500"/>
                                        <p:tgtEl>
                                          <p:spTgt spid="37"/>
                                        </p:tgtEl>
                                      </p:cBhvr>
                                    </p:animEffect>
                                    <p:set>
                                      <p:cBhvr>
                                        <p:cTn id="13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4" restart="whenNotActive" fill="hold" evtFilter="cancelBubble" nodeType="interactiveSeq">
                <p:stCondLst>
                  <p:cond evt="onClick" delay="0">
                    <p:tgtEl>
                      <p:spTgt spid="37"/>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7"/>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par>
                                <p:cTn id="142" presetID="53" presetClass="entr" presetSubtype="16" fill="hold" nodeType="with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p:cTn id="144" dur="500" fill="hold"/>
                                        <p:tgtEl>
                                          <p:spTgt spid="50"/>
                                        </p:tgtEl>
                                        <p:attrNameLst>
                                          <p:attrName>ppt_w</p:attrName>
                                        </p:attrNameLst>
                                      </p:cBhvr>
                                      <p:tavLst>
                                        <p:tav tm="0">
                                          <p:val>
                                            <p:fltVal val="0"/>
                                          </p:val>
                                        </p:tav>
                                        <p:tav tm="100000">
                                          <p:val>
                                            <p:strVal val="#ppt_w"/>
                                          </p:val>
                                        </p:tav>
                                      </p:tavLst>
                                    </p:anim>
                                    <p:anim calcmode="lin" valueType="num">
                                      <p:cBhvr>
                                        <p:cTn id="145" dur="500" fill="hold"/>
                                        <p:tgtEl>
                                          <p:spTgt spid="50"/>
                                        </p:tgtEl>
                                        <p:attrNameLst>
                                          <p:attrName>ppt_h</p:attrName>
                                        </p:attrNameLst>
                                      </p:cBhvr>
                                      <p:tavLst>
                                        <p:tav tm="0">
                                          <p:val>
                                            <p:fltVal val="0"/>
                                          </p:val>
                                        </p:tav>
                                        <p:tav tm="100000">
                                          <p:val>
                                            <p:strVal val="#ppt_h"/>
                                          </p:val>
                                        </p:tav>
                                      </p:tavLst>
                                    </p:anim>
                                    <p:animEffect transition="in" filter="fade">
                                      <p:cBhvr>
                                        <p:cTn id="146" dur="500"/>
                                        <p:tgtEl>
                                          <p:spTgt spid="50"/>
                                        </p:tgtEl>
                                      </p:cBhvr>
                                    </p:animEffect>
                                  </p:childTnLst>
                                </p:cTn>
                              </p:par>
                            </p:childTnLst>
                          </p:cTn>
                        </p:par>
                      </p:childTnLst>
                    </p:cTn>
                  </p:par>
                </p:childTnLst>
              </p:cTn>
              <p:nextCondLst>
                <p:cond evt="onClick" delay="0">
                  <p:tgtEl>
                    <p:spTgt spid="37"/>
                  </p:tgtEl>
                </p:cond>
              </p:nextCondLst>
            </p:seq>
            <p:seq concurrent="1" nextAc="seek">
              <p:cTn id="147" restart="whenNotActive" fill="hold" evtFilter="cancelBubble" nodeType="interactiveSeq">
                <p:stCondLst>
                  <p:cond evt="onClick" delay="0">
                    <p:tgtEl>
                      <p:spTgt spid="49"/>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3" restart="whenNotActive" fill="hold" evtFilter="cancelBubble" nodeType="interactiveSeq">
                <p:stCondLst>
                  <p:cond evt="onClick" delay="0">
                    <p:tgtEl>
                      <p:spTgt spid="23"/>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57" dur="2000" fill="hold"/>
                                        <p:tgtEl>
                                          <p:spTgt spid="23"/>
                                        </p:tgtEl>
                                        <p:attrNameLst>
                                          <p:attrName>ppt_x</p:attrName>
                                          <p:attrName>ppt_y</p:attrName>
                                        </p:attrNameLst>
                                      </p:cBhvr>
                                      <p:rCtr x="-1458" y="9282"/>
                                    </p:animMotion>
                                  </p:childTnLst>
                                </p:cTn>
                              </p:par>
                              <p:par>
                                <p:cTn id="158" presetID="10" presetClass="entr" presetSubtype="0" fill="hold" grpId="0" nodeType="with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500"/>
                                        <p:tgtEl>
                                          <p:spTgt spid="41"/>
                                        </p:tgtEl>
                                      </p:cBhvr>
                                    </p:animEffect>
                                  </p:childTnLst>
                                </p:cTn>
                              </p:par>
                            </p:childTnLst>
                          </p:cTn>
                        </p:par>
                      </p:childTnLst>
                    </p:cTn>
                  </p:par>
                </p:childTnLst>
              </p:cTn>
              <p:nextCondLst>
                <p:cond evt="onClick" delay="0">
                  <p:tgtEl>
                    <p:spTgt spid="23"/>
                  </p:tgtEl>
                </p:cond>
              </p:nextCondLst>
            </p:seq>
            <p:seq concurrent="1" nextAc="seek">
              <p:cTn id="161" restart="whenNotActive" fill="hold" evtFilter="cancelBubble" nodeType="interactiveSeq">
                <p:stCondLst>
                  <p:cond evt="onClick" delay="0">
                    <p:tgtEl>
                      <p:spTgt spid="16"/>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7" restart="whenNotActive" fill="hold" evtFilter="cancelBubble" nodeType="interactiveSeq">
                <p:stCondLst>
                  <p:cond evt="onClick" delay="0">
                    <p:tgtEl>
                      <p:spTgt spid="24"/>
                    </p:tgtEl>
                  </p:cond>
                </p:stCondLst>
                <p:endSync evt="end" delay="0">
                  <p:rtn val="all"/>
                </p:endSync>
                <p:childTnLst>
                  <p:par>
                    <p:cTn id="168" fill="hold">
                      <p:stCondLst>
                        <p:cond delay="0"/>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1.45833E-6 -4.07407E-6 L -0.05 0.15278 " pathEditMode="relative" rAng="0" ptsTypes="AA">
                                      <p:cBhvr>
                                        <p:cTn id="171" dur="2000" fill="hold"/>
                                        <p:tgtEl>
                                          <p:spTgt spid="24"/>
                                        </p:tgtEl>
                                        <p:attrNameLst>
                                          <p:attrName>ppt_x</p:attrName>
                                          <p:attrName>ppt_y</p:attrName>
                                        </p:attrNameLst>
                                      </p:cBhvr>
                                      <p:rCtr x="-2591" y="8032"/>
                                    </p:animMotion>
                                  </p:childTnLst>
                                </p:cTn>
                              </p:par>
                              <p:par>
                                <p:cTn id="172" presetID="10" presetClass="entr" presetSubtype="0" fill="hold" grpId="0" nodeType="with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500"/>
                                        <p:tgtEl>
                                          <p:spTgt spid="30"/>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 grpId="0" animBg="1"/>
      <p:bldP spid="10" grpId="0" animBg="1"/>
      <p:bldP spid="17" grpId="0" animBg="1"/>
      <p:bldP spid="41" grpId="0" animBg="1"/>
      <p:bldP spid="30"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12FFDAC-CCE0-4DB3-8CCC-886317431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550" y="-592297"/>
            <a:ext cx="12220988" cy="7498893"/>
          </a:xfrm>
          <a:prstGeom prst="rect">
            <a:avLst/>
          </a:prstGeom>
        </p:spPr>
      </p:pic>
      <p:sp>
        <p:nvSpPr>
          <p:cNvPr id="6" name="Rectangle 5">
            <a:extLst>
              <a:ext uri="{FF2B5EF4-FFF2-40B4-BE49-F238E27FC236}">
                <a16:creationId xmlns:a16="http://schemas.microsoft.com/office/drawing/2014/main" xmlns="" id="{CE6368BA-91F3-464D-B0E1-636070DBB6BB}"/>
              </a:ext>
            </a:extLst>
          </p:cNvPr>
          <p:cNvSpPr/>
          <p:nvPr/>
        </p:nvSpPr>
        <p:spPr>
          <a:xfrm>
            <a:off x="3651296" y="6935945"/>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9Slide03 AllRoundGothic" panose="020B0703020202020104" pitchFamily="34" charset="0"/>
                <a:cs typeface="Times New Roman" pitchFamily="18" charset="0"/>
              </a:rPr>
              <a:t>A</a:t>
            </a:r>
            <a:r>
              <a:rPr lang="vi-VN" sz="4000">
                <a:solidFill>
                  <a:prstClr val="black"/>
                </a:solidFill>
                <a:latin typeface="#9Slide03 AllRoundGothic" panose="020B0703020202020104" pitchFamily="34" charset="0"/>
                <a:cs typeface="Times New Roman" pitchFamily="18" charset="0"/>
              </a:rPr>
              <a:t>. </a:t>
            </a:r>
            <a:r>
              <a:rPr lang="en-US" sz="4000">
                <a:solidFill>
                  <a:prstClr val="black"/>
                </a:solidFill>
                <a:latin typeface="#9Slide03 AllRoundGothic" panose="020B0703020202020104" pitchFamily="34" charset="0"/>
                <a:cs typeface="Times New Roman" pitchFamily="18" charset="0"/>
              </a:rPr>
              <a:t>hai từ ghép lại</a:t>
            </a:r>
            <a:endParaRPr lang="vi-VN" sz="4000" dirty="0">
              <a:solidFill>
                <a:prstClr val="black"/>
              </a:solidFill>
              <a:latin typeface="#9Slide03 AllRoundGothic" panose="020B0703020202020104" pitchFamily="34" charset="0"/>
              <a:cs typeface="Times New Roman" pitchFamily="18" charset="0"/>
            </a:endParaRPr>
          </a:p>
        </p:txBody>
      </p:sp>
      <p:sp>
        <p:nvSpPr>
          <p:cNvPr id="7" name="Rectangle 6">
            <a:extLst>
              <a:ext uri="{FF2B5EF4-FFF2-40B4-BE49-F238E27FC236}">
                <a16:creationId xmlns:a16="http://schemas.microsoft.com/office/drawing/2014/main" xmlns="" id="{57129CBA-AB00-46D9-BA65-557E4E278E95}"/>
              </a:ext>
            </a:extLst>
          </p:cNvPr>
          <p:cNvSpPr/>
          <p:nvPr/>
        </p:nvSpPr>
        <p:spPr>
          <a:xfrm>
            <a:off x="9299240" y="6942228"/>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9Slide03 AllRoundGothic" panose="020B0703020202020104" pitchFamily="34" charset="0"/>
                <a:cs typeface="Times New Roman" pitchFamily="18" charset="0"/>
              </a:rPr>
              <a:t>B</a:t>
            </a:r>
            <a:r>
              <a:rPr lang="vi-VN" sz="4000">
                <a:solidFill>
                  <a:prstClr val="black"/>
                </a:solidFill>
                <a:latin typeface="#9Slide03 AllRoundGothic" panose="020B0703020202020104" pitchFamily="34" charset="0"/>
                <a:cs typeface="Times New Roman" pitchFamily="18" charset="0"/>
              </a:rPr>
              <a:t>. </a:t>
            </a:r>
            <a:r>
              <a:rPr lang="en-US" sz="4000">
                <a:solidFill>
                  <a:prstClr val="black"/>
                </a:solidFill>
                <a:latin typeface="#9Slide03 AllRoundGothic" panose="020B0703020202020104" pitchFamily="34" charset="0"/>
                <a:cs typeface="Times New Roman" pitchFamily="18" charset="0"/>
              </a:rPr>
              <a:t>hai cụm chủ vị trở lên ghép lại</a:t>
            </a:r>
            <a:endParaRPr lang="vi-VN" sz="4000" dirty="0">
              <a:solidFill>
                <a:prstClr val="black"/>
              </a:solidFill>
              <a:latin typeface="#9Slide03 AllRoundGothic" panose="020B0703020202020104" pitchFamily="34" charset="0"/>
              <a:cs typeface="Times New Roman" pitchFamily="18" charset="0"/>
            </a:endParaRPr>
          </a:p>
        </p:txBody>
      </p:sp>
      <p:sp>
        <p:nvSpPr>
          <p:cNvPr id="8" name="Rectangle 7">
            <a:extLst>
              <a:ext uri="{FF2B5EF4-FFF2-40B4-BE49-F238E27FC236}">
                <a16:creationId xmlns:a16="http://schemas.microsoft.com/office/drawing/2014/main" xmlns="" id="{6ABCEE7A-EA91-4D1A-99A8-B825AF6CD9ED}"/>
              </a:ext>
            </a:extLst>
          </p:cNvPr>
          <p:cNvSpPr/>
          <p:nvPr/>
        </p:nvSpPr>
        <p:spPr>
          <a:xfrm>
            <a:off x="3651296" y="8350800"/>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9Slide03 AllRoundGothic" panose="020B0703020202020104" pitchFamily="34" charset="0"/>
                <a:cs typeface="Times New Roman" pitchFamily="18" charset="0"/>
              </a:rPr>
              <a:t>C.</a:t>
            </a:r>
            <a:r>
              <a:rPr lang="en-US" sz="4000">
                <a:solidFill>
                  <a:prstClr val="black"/>
                </a:solidFill>
                <a:latin typeface="#9Slide03 AllRoundGothic" panose="020B0703020202020104" pitchFamily="34" charset="0"/>
                <a:cs typeface="Times New Roman" pitchFamily="18" charset="0"/>
              </a:rPr>
              <a:t> hai câu ghép lại</a:t>
            </a:r>
            <a:endParaRPr lang="vi-VN" sz="4000" dirty="0">
              <a:solidFill>
                <a:prstClr val="black"/>
              </a:solidFill>
              <a:latin typeface="#9Slide03 AllRoundGothic" panose="020B0703020202020104" pitchFamily="34" charset="0"/>
              <a:cs typeface="Times New Roman" pitchFamily="18" charset="0"/>
            </a:endParaRPr>
          </a:p>
        </p:txBody>
      </p:sp>
      <p:sp>
        <p:nvSpPr>
          <p:cNvPr id="9" name="Rectangle 8">
            <a:extLst>
              <a:ext uri="{FF2B5EF4-FFF2-40B4-BE49-F238E27FC236}">
                <a16:creationId xmlns:a16="http://schemas.microsoft.com/office/drawing/2014/main" xmlns="" id="{8565BC8A-4762-432C-A0A3-39D72E6C2A3C}"/>
              </a:ext>
            </a:extLst>
          </p:cNvPr>
          <p:cNvSpPr/>
          <p:nvPr/>
        </p:nvSpPr>
        <p:spPr>
          <a:xfrm>
            <a:off x="9299240" y="835708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9Slide03 AllRoundGothic" panose="020B0703020202020104" pitchFamily="34" charset="0"/>
                <a:cs typeface="Times New Roman" pitchFamily="18" charset="0"/>
              </a:rPr>
              <a:t>D.</a:t>
            </a:r>
            <a:r>
              <a:rPr lang="en-US" sz="4000">
                <a:solidFill>
                  <a:prstClr val="black"/>
                </a:solidFill>
                <a:latin typeface="#9Slide03 AllRoundGothic" panose="020B0703020202020104" pitchFamily="34" charset="0"/>
                <a:cs typeface="Times New Roman" pitchFamily="18" charset="0"/>
              </a:rPr>
              <a:t> các từ ghép </a:t>
            </a:r>
            <a:endParaRPr lang="vi-VN" sz="4000" dirty="0">
              <a:solidFill>
                <a:prstClr val="black"/>
              </a:solidFill>
              <a:latin typeface="#9Slide03 AllRoundGothic" panose="020B0703020202020104" pitchFamily="34" charset="0"/>
              <a:cs typeface="Times New Roman" pitchFamily="18" charset="0"/>
            </a:endParaRPr>
          </a:p>
        </p:txBody>
      </p:sp>
      <p:pic>
        <p:nvPicPr>
          <p:cNvPr id="10" name="Picture 9">
            <a:extLst>
              <a:ext uri="{FF2B5EF4-FFF2-40B4-BE49-F238E27FC236}">
                <a16:creationId xmlns:a16="http://schemas.microsoft.com/office/drawing/2014/main" xmlns=""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5006" y="6974162"/>
            <a:ext cx="906438" cy="1062089"/>
          </a:xfrm>
          <a:prstGeom prst="rect">
            <a:avLst/>
          </a:prstGeom>
        </p:spPr>
      </p:pic>
      <p:pic>
        <p:nvPicPr>
          <p:cNvPr id="11" name="Picture 10">
            <a:extLst>
              <a:ext uri="{FF2B5EF4-FFF2-40B4-BE49-F238E27FC236}">
                <a16:creationId xmlns:a16="http://schemas.microsoft.com/office/drawing/2014/main" xmlns=""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053" y="8418247"/>
            <a:ext cx="905336" cy="1060796"/>
          </a:xfrm>
          <a:prstGeom prst="rect">
            <a:avLst/>
          </a:prstGeom>
        </p:spPr>
      </p:pic>
      <p:pic>
        <p:nvPicPr>
          <p:cNvPr id="12" name="Picture 11">
            <a:extLst>
              <a:ext uri="{FF2B5EF4-FFF2-40B4-BE49-F238E27FC236}">
                <a16:creationId xmlns:a16="http://schemas.microsoft.com/office/drawing/2014/main" xmlns=""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4053" y="7132768"/>
            <a:ext cx="905336" cy="965690"/>
          </a:xfrm>
          <a:prstGeom prst="rect">
            <a:avLst/>
          </a:prstGeom>
        </p:spPr>
      </p:pic>
      <p:pic>
        <p:nvPicPr>
          <p:cNvPr id="13" name="Picture 12">
            <a:extLst>
              <a:ext uri="{FF2B5EF4-FFF2-40B4-BE49-F238E27FC236}">
                <a16:creationId xmlns:a16="http://schemas.microsoft.com/office/drawing/2014/main" xmlns=""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5035" y="8398519"/>
            <a:ext cx="905336" cy="1060796"/>
          </a:xfrm>
          <a:prstGeom prst="rect">
            <a:avLst/>
          </a:prstGeom>
        </p:spPr>
      </p:pic>
      <p:sp>
        <p:nvSpPr>
          <p:cNvPr id="14" name="Arrow: Right 13">
            <a:hlinkClick r:id="rId9" action="ppaction://hlinksldjump"/>
            <a:extLst>
              <a:ext uri="{FF2B5EF4-FFF2-40B4-BE49-F238E27FC236}">
                <a16:creationId xmlns:a16="http://schemas.microsoft.com/office/drawing/2014/main" xmlns="" id="{7F210FEF-4F32-4DC7-9B9F-A7ABF004CDD0}"/>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9Slide03 AllRoundGothic" panose="020B0703020202020104" pitchFamily="34" charset="0"/>
            </a:endParaRPr>
          </a:p>
        </p:txBody>
      </p:sp>
      <p:sp>
        <p:nvSpPr>
          <p:cNvPr id="15" name="TextBox 14"/>
          <p:cNvSpPr txBox="1"/>
          <p:nvPr/>
        </p:nvSpPr>
        <p:spPr>
          <a:xfrm>
            <a:off x="4232035" y="1567378"/>
            <a:ext cx="10134410" cy="1938992"/>
          </a:xfrm>
          <a:prstGeom prst="rect">
            <a:avLst/>
          </a:prstGeom>
          <a:noFill/>
        </p:spPr>
        <p:txBody>
          <a:bodyPr wrap="square" rtlCol="0">
            <a:spAutoFit/>
          </a:bodyPr>
          <a:lstStyle/>
          <a:p>
            <a:pPr algn="ctr">
              <a:defRPr/>
            </a:pPr>
            <a:r>
              <a:rPr lang="vi-VN" sz="4000" b="1" kern="0" dirty="0">
                <a:solidFill>
                  <a:srgbClr val="FFFF00"/>
                </a:solidFill>
                <a:latin typeface="#9Slide03 AllRoundGothic" panose="020B0703020202020104" pitchFamily="34" charset="0"/>
              </a:rPr>
              <a:t>Câu 1</a:t>
            </a:r>
            <a:r>
              <a:rPr lang="vi-VN" sz="4000" b="1" kern="0">
                <a:solidFill>
                  <a:srgbClr val="FFFF00"/>
                </a:solidFill>
                <a:latin typeface="#9Slide03 AllRoundGothic" panose="020B0703020202020104" pitchFamily="34" charset="0"/>
              </a:rPr>
              <a:t>: </a:t>
            </a:r>
            <a:r>
              <a:rPr lang="en-US" sz="4000" b="1" kern="0">
                <a:solidFill>
                  <a:srgbClr val="FFFF00"/>
                </a:solidFill>
                <a:latin typeface="#9Slide03 AllRoundGothic" panose="020B0703020202020104" pitchFamily="34" charset="0"/>
              </a:rPr>
              <a:t>Chọn đáp án điền vào chỗ trống để được phát biểu hoàn chỉnh</a:t>
            </a:r>
            <a:r>
              <a:rPr lang="vi-VN" sz="4000" b="1" kern="0">
                <a:solidFill>
                  <a:srgbClr val="FFFF00"/>
                </a:solidFill>
                <a:latin typeface="#9Slide03 AllRoundGothic" panose="020B0703020202020104" pitchFamily="34" charset="0"/>
              </a:rPr>
              <a:t>:</a:t>
            </a:r>
            <a:endParaRPr lang="en-US" sz="4000" b="1" kern="0" dirty="0">
              <a:solidFill>
                <a:srgbClr val="FFFF00"/>
              </a:solidFill>
              <a:latin typeface="#9Slide03 AllRoundGothic" panose="020B0703020202020104" pitchFamily="34" charset="0"/>
            </a:endParaRPr>
          </a:p>
          <a:p>
            <a:pPr>
              <a:defRPr/>
            </a:pPr>
            <a:endParaRPr lang="en-US" sz="4000" kern="0" dirty="0">
              <a:solidFill>
                <a:srgbClr val="FFFF00"/>
              </a:solidFill>
              <a:latin typeface="#9Slide03 AllRoundGothic" panose="020B0703020202020104" pitchFamily="34" charset="0"/>
            </a:endParaRPr>
          </a:p>
        </p:txBody>
      </p:sp>
      <p:sp>
        <p:nvSpPr>
          <p:cNvPr id="23" name="TextBox 22"/>
          <p:cNvSpPr txBox="1"/>
          <p:nvPr/>
        </p:nvSpPr>
        <p:spPr>
          <a:xfrm>
            <a:off x="4988330" y="3265513"/>
            <a:ext cx="9076928" cy="707886"/>
          </a:xfrm>
          <a:prstGeom prst="rect">
            <a:avLst/>
          </a:prstGeom>
          <a:noFill/>
        </p:spPr>
        <p:txBody>
          <a:bodyPr wrap="square" rtlCol="0">
            <a:spAutoFit/>
          </a:bodyPr>
          <a:lstStyle/>
          <a:p>
            <a:pPr>
              <a:defRPr/>
            </a:pPr>
            <a:r>
              <a:rPr lang="en-US" sz="4000" b="1" kern="0">
                <a:solidFill>
                  <a:schemeClr val="bg1"/>
                </a:solidFill>
                <a:latin typeface="#9Slide03 AllRoundGothic" panose="020B0703020202020104" pitchFamily="34" charset="0"/>
              </a:rPr>
              <a:t>Câu ghép là câu do ….... tạo thành.</a:t>
            </a:r>
            <a:endParaRPr lang="en-US" sz="4000" kern="0" dirty="0">
              <a:solidFill>
                <a:srgbClr val="FFFF00"/>
              </a:solidFill>
              <a:latin typeface="#9Slide03 AllRoundGothic" panose="020B0703020202020104" pitchFamily="34" charset="0"/>
            </a:endParaRPr>
          </a:p>
        </p:txBody>
      </p:sp>
    </p:spTree>
    <p:extLst>
      <p:ext uri="{BB962C8B-B14F-4D97-AF65-F5344CB8AC3E}">
        <p14:creationId xmlns:p14="http://schemas.microsoft.com/office/powerpoint/2010/main" val="33618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strVal val="4*#ppt_w"/>
                                          </p:val>
                                        </p:tav>
                                        <p:tav tm="100000">
                                          <p:val>
                                            <p:strVal val="#ppt_w"/>
                                          </p:val>
                                        </p:tav>
                                      </p:tavLst>
                                    </p:anim>
                                    <p:anim calcmode="lin" valueType="num">
                                      <p:cBhvr>
                                        <p:cTn id="5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250" fill="hold"/>
                                        <p:tgtEl>
                                          <p:spTgt spid="11"/>
                                        </p:tgtEl>
                                        <p:attrNameLst>
                                          <p:attrName>ppt_w</p:attrName>
                                        </p:attrNameLst>
                                      </p:cBhvr>
                                      <p:tavLst>
                                        <p:tav tm="0">
                                          <p:val>
                                            <p:strVal val="4*#ppt_w"/>
                                          </p:val>
                                        </p:tav>
                                        <p:tav tm="100000">
                                          <p:val>
                                            <p:strVal val="#ppt_w"/>
                                          </p:val>
                                        </p:tav>
                                      </p:tavLst>
                                    </p:anim>
                                    <p:anim calcmode="lin" valueType="num">
                                      <p:cBhvr>
                                        <p:cTn id="8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CF8E18-12B2-4D28-B056-C61B514E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1442033"/>
            <a:ext cx="10394129" cy="8541569"/>
          </a:xfrm>
          <a:prstGeom prst="rect">
            <a:avLst/>
          </a:prstGeom>
        </p:spPr>
      </p:pic>
      <p:sp>
        <p:nvSpPr>
          <p:cNvPr id="6" name="Rectangle 5">
            <a:extLst>
              <a:ext uri="{FF2B5EF4-FFF2-40B4-BE49-F238E27FC236}">
                <a16:creationId xmlns:a16="http://schemas.microsoft.com/office/drawing/2014/main" xmlns="" id="{13B92D8D-3F72-436A-99AB-56DACF40B753}"/>
              </a:ext>
            </a:extLst>
          </p:cNvPr>
          <p:cNvSpPr/>
          <p:nvPr/>
        </p:nvSpPr>
        <p:spPr>
          <a:xfrm>
            <a:off x="3124200" y="6896100"/>
            <a:ext cx="6089295" cy="1448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9Slide03 AllRoundGothic" panose="020B0703020202020104" pitchFamily="34" charset="0"/>
                <a:cs typeface="Times New Roman" pitchFamily="18" charset="0"/>
              </a:rPr>
              <a:t>A</a:t>
            </a:r>
            <a:r>
              <a:rPr lang="vi-VN" sz="4400">
                <a:solidFill>
                  <a:prstClr val="black"/>
                </a:solidFill>
                <a:latin typeface="#9Slide03 AllRoundGothic" panose="020B0703020202020104" pitchFamily="34" charset="0"/>
                <a:cs typeface="Times New Roman" pitchFamily="18" charset="0"/>
              </a:rPr>
              <a:t>. </a:t>
            </a:r>
            <a:r>
              <a:rPr lang="en-US" sz="4400">
                <a:solidFill>
                  <a:prstClr val="black"/>
                </a:solidFill>
                <a:latin typeface="#9Slide03 AllRoundGothic" panose="020B0703020202020104" pitchFamily="34" charset="0"/>
                <a:cs typeface="Times New Roman" pitchFamily="18" charset="0"/>
              </a:rPr>
              <a:t>Có mối quan hệ về nội dung.</a:t>
            </a:r>
            <a:endParaRPr lang="vi-VN" sz="4400" dirty="0">
              <a:solidFill>
                <a:prstClr val="black"/>
              </a:solidFill>
              <a:latin typeface="#9Slide03 AllRoundGothic" panose="020B0703020202020104" pitchFamily="34" charset="0"/>
              <a:cs typeface="Times New Roman" pitchFamily="18" charset="0"/>
            </a:endParaRPr>
          </a:p>
        </p:txBody>
      </p:sp>
      <p:sp>
        <p:nvSpPr>
          <p:cNvPr id="7" name="Rectangle 6">
            <a:extLst>
              <a:ext uri="{FF2B5EF4-FFF2-40B4-BE49-F238E27FC236}">
                <a16:creationId xmlns:a16="http://schemas.microsoft.com/office/drawing/2014/main" xmlns="" id="{566CFBB1-FD8B-4792-AB2A-BD0CACA18994}"/>
              </a:ext>
            </a:extLst>
          </p:cNvPr>
          <p:cNvSpPr/>
          <p:nvPr/>
        </p:nvSpPr>
        <p:spPr>
          <a:xfrm>
            <a:off x="9341289" y="6896100"/>
            <a:ext cx="6683541" cy="1454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9Slide03 AllRoundGothic" panose="020B0703020202020104" pitchFamily="34" charset="0"/>
              </a:rPr>
              <a:t>B</a:t>
            </a:r>
            <a:r>
              <a:rPr lang="vi-VN" sz="4400">
                <a:solidFill>
                  <a:prstClr val="black"/>
                </a:solidFill>
                <a:latin typeface="#9Slide03 AllRoundGothic" panose="020B0703020202020104" pitchFamily="34" charset="0"/>
              </a:rPr>
              <a:t>.</a:t>
            </a:r>
            <a:r>
              <a:rPr lang="en-US" sz="4400">
                <a:solidFill>
                  <a:prstClr val="black"/>
                </a:solidFill>
                <a:latin typeface="#9Slide03 AllRoundGothic" panose="020B0703020202020104" pitchFamily="34" charset="0"/>
              </a:rPr>
              <a:t> </a:t>
            </a:r>
            <a:r>
              <a:rPr lang="en-US" sz="4400">
                <a:solidFill>
                  <a:prstClr val="black"/>
                </a:solidFill>
                <a:latin typeface="#9Slide03 AllRoundGothic" panose="020B0703020202020104" pitchFamily="34" charset="0"/>
                <a:cs typeface="Times New Roman" pitchFamily="18" charset="0"/>
              </a:rPr>
              <a:t>Có mối quan hệ chặt chẽ với nhau về nghĩa.</a:t>
            </a:r>
            <a:endParaRPr lang="vi-VN" sz="4400" dirty="0">
              <a:solidFill>
                <a:prstClr val="black"/>
              </a:solidFill>
              <a:latin typeface="#9Slide03 AllRoundGothic" panose="020B0703020202020104" pitchFamily="34" charset="0"/>
            </a:endParaRPr>
          </a:p>
        </p:txBody>
      </p:sp>
      <p:sp>
        <p:nvSpPr>
          <p:cNvPr id="8" name="Rectangle 7">
            <a:extLst>
              <a:ext uri="{FF2B5EF4-FFF2-40B4-BE49-F238E27FC236}">
                <a16:creationId xmlns:a16="http://schemas.microsoft.com/office/drawing/2014/main" xmlns="" id="{5835CD8A-9743-4465-98F5-F25788915FFF}"/>
              </a:ext>
            </a:extLst>
          </p:cNvPr>
          <p:cNvSpPr/>
          <p:nvPr/>
        </p:nvSpPr>
        <p:spPr>
          <a:xfrm>
            <a:off x="3124200" y="8522060"/>
            <a:ext cx="6089295" cy="1498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9Slide03 AllRoundGothic" panose="020B0703020202020104" pitchFamily="34" charset="0"/>
                <a:cs typeface="Times New Roman" pitchFamily="18" charset="0"/>
              </a:rPr>
              <a:t>C</a:t>
            </a:r>
            <a:r>
              <a:rPr lang="vi-VN" sz="4400">
                <a:solidFill>
                  <a:prstClr val="black"/>
                </a:solidFill>
                <a:latin typeface="#9Slide03 AllRoundGothic" panose="020B0703020202020104" pitchFamily="34" charset="0"/>
                <a:cs typeface="Times New Roman" pitchFamily="18" charset="0"/>
              </a:rPr>
              <a:t>. </a:t>
            </a:r>
            <a:r>
              <a:rPr lang="en-US" sz="4400">
                <a:solidFill>
                  <a:prstClr val="black"/>
                </a:solidFill>
                <a:latin typeface="#9Slide03 AllRoundGothic" panose="020B0703020202020104" pitchFamily="34" charset="0"/>
                <a:cs typeface="Times New Roman" pitchFamily="18" charset="0"/>
              </a:rPr>
              <a:t>Có mối quan hệ mở.</a:t>
            </a:r>
            <a:endParaRPr lang="vi-VN" sz="4400" dirty="0">
              <a:solidFill>
                <a:prstClr val="black"/>
              </a:solidFill>
              <a:latin typeface="#9Slide03 AllRoundGothic" panose="020B0703020202020104" pitchFamily="34" charset="0"/>
              <a:cs typeface="Times New Roman" pitchFamily="18" charset="0"/>
            </a:endParaRPr>
          </a:p>
        </p:txBody>
      </p:sp>
      <p:sp>
        <p:nvSpPr>
          <p:cNvPr id="9" name="Rectangle 8">
            <a:extLst>
              <a:ext uri="{FF2B5EF4-FFF2-40B4-BE49-F238E27FC236}">
                <a16:creationId xmlns:a16="http://schemas.microsoft.com/office/drawing/2014/main" xmlns="" id="{2E110877-5420-4CE1-AC4A-AF493A926B98}"/>
              </a:ext>
            </a:extLst>
          </p:cNvPr>
          <p:cNvSpPr/>
          <p:nvPr/>
        </p:nvSpPr>
        <p:spPr>
          <a:xfrm>
            <a:off x="9457441" y="8522061"/>
            <a:ext cx="6577549" cy="14982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9Slide03 AllRoundGothic" panose="020B0703020202020104" pitchFamily="34" charset="0"/>
                <a:cs typeface="Times New Roman" pitchFamily="18" charset="0"/>
              </a:rPr>
              <a:t>D</a:t>
            </a:r>
            <a:r>
              <a:rPr lang="vi-VN" sz="4400">
                <a:solidFill>
                  <a:prstClr val="black"/>
                </a:solidFill>
                <a:latin typeface="#9Slide03 AllRoundGothic" panose="020B0703020202020104" pitchFamily="34" charset="0"/>
                <a:cs typeface="Times New Roman" pitchFamily="18" charset="0"/>
              </a:rPr>
              <a:t>. </a:t>
            </a:r>
            <a:r>
              <a:rPr lang="en-US" sz="4400">
                <a:solidFill>
                  <a:prstClr val="black"/>
                </a:solidFill>
                <a:latin typeface="#9Slide03 AllRoundGothic" panose="020B0703020202020104" pitchFamily="34" charset="0"/>
                <a:cs typeface="Times New Roman" pitchFamily="18" charset="0"/>
              </a:rPr>
              <a:t>Có mối quan hệ liên kết từ.</a:t>
            </a:r>
            <a:endParaRPr lang="vi-VN" sz="4400" dirty="0">
              <a:solidFill>
                <a:prstClr val="black"/>
              </a:solidFill>
              <a:latin typeface="#9Slide03 AllRoundGothic" panose="020B0703020202020104" pitchFamily="34" charset="0"/>
              <a:cs typeface="Times New Roman" pitchFamily="18" charset="0"/>
            </a:endParaRPr>
          </a:p>
        </p:txBody>
      </p:sp>
      <p:pic>
        <p:nvPicPr>
          <p:cNvPr id="10" name="Picture 9">
            <a:extLst>
              <a:ext uri="{FF2B5EF4-FFF2-40B4-BE49-F238E27FC236}">
                <a16:creationId xmlns:a16="http://schemas.microsoft.com/office/drawing/2014/main" xmlns="" id="{275C58CA-F1BE-46AD-8731-F8B8E2379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7056" y="7226521"/>
            <a:ext cx="906438" cy="1062089"/>
          </a:xfrm>
          <a:prstGeom prst="rect">
            <a:avLst/>
          </a:prstGeom>
        </p:spPr>
      </p:pic>
      <p:pic>
        <p:nvPicPr>
          <p:cNvPr id="11" name="Picture 10">
            <a:extLst>
              <a:ext uri="{FF2B5EF4-FFF2-40B4-BE49-F238E27FC236}">
                <a16:creationId xmlns:a16="http://schemas.microsoft.com/office/drawing/2014/main" xmlns="" id="{10E21229-DE6B-4CDF-831B-155E3958E62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391705" y="8735228"/>
            <a:ext cx="905103" cy="1056132"/>
          </a:xfrm>
          <a:prstGeom prst="rect">
            <a:avLst/>
          </a:prstGeom>
        </p:spPr>
      </p:pic>
      <p:pic>
        <p:nvPicPr>
          <p:cNvPr id="12" name="Picture 11">
            <a:extLst>
              <a:ext uri="{FF2B5EF4-FFF2-40B4-BE49-F238E27FC236}">
                <a16:creationId xmlns:a16="http://schemas.microsoft.com/office/drawing/2014/main" xmlns="" id="{29D90EBD-EDCD-47F5-89B8-F116CFAB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1378" y="8635322"/>
            <a:ext cx="905336" cy="1060796"/>
          </a:xfrm>
          <a:prstGeom prst="rect">
            <a:avLst/>
          </a:prstGeom>
        </p:spPr>
      </p:pic>
      <p:pic>
        <p:nvPicPr>
          <p:cNvPr id="13" name="Picture 12">
            <a:extLst>
              <a:ext uri="{FF2B5EF4-FFF2-40B4-BE49-F238E27FC236}">
                <a16:creationId xmlns:a16="http://schemas.microsoft.com/office/drawing/2014/main" xmlns="" id="{930D61D1-5F6C-4EF2-AFB4-D63BC548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0516" y="7283570"/>
            <a:ext cx="905336" cy="965690"/>
          </a:xfrm>
          <a:prstGeom prst="rect">
            <a:avLst/>
          </a:prstGeom>
        </p:spPr>
      </p:pic>
      <p:sp>
        <p:nvSpPr>
          <p:cNvPr id="14" name="Arrow: Right 13">
            <a:hlinkClick r:id="rId9" action="ppaction://hlinksldjump"/>
            <a:extLst>
              <a:ext uri="{FF2B5EF4-FFF2-40B4-BE49-F238E27FC236}">
                <a16:creationId xmlns:a16="http://schemas.microsoft.com/office/drawing/2014/main" xmlns="" id="{BEC3EFAA-89B2-46AD-9C99-B9511D32FE3D}"/>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9Slide03 AllRoundGothic" panose="020B0703020202020104" pitchFamily="34" charset="0"/>
            </a:endParaRPr>
          </a:p>
        </p:txBody>
      </p:sp>
      <p:sp>
        <p:nvSpPr>
          <p:cNvPr id="15" name="TextBox 14"/>
          <p:cNvSpPr txBox="1"/>
          <p:nvPr/>
        </p:nvSpPr>
        <p:spPr>
          <a:xfrm>
            <a:off x="4734513" y="1957507"/>
            <a:ext cx="8219488" cy="1446550"/>
          </a:xfrm>
          <a:prstGeom prst="rect">
            <a:avLst/>
          </a:prstGeom>
          <a:noFill/>
        </p:spPr>
        <p:txBody>
          <a:bodyPr wrap="square" rtlCol="0">
            <a:spAutoFit/>
          </a:bodyPr>
          <a:lstStyle/>
          <a:p>
            <a:pPr algn="ctr"/>
            <a:r>
              <a:rPr lang="en-US" sz="4400" b="1" dirty="0" err="1">
                <a:solidFill>
                  <a:srgbClr val="FFFF00"/>
                </a:solidFill>
                <a:latin typeface="#9Slide03 AllRoundGothic" panose="020B0703020202020104" pitchFamily="34" charset="0"/>
                <a:cs typeface="Times New Roman" pitchFamily="18" charset="0"/>
              </a:rPr>
              <a:t>Câu</a:t>
            </a:r>
            <a:r>
              <a:rPr lang="en-US" sz="4400" b="1" dirty="0">
                <a:solidFill>
                  <a:srgbClr val="FFFF00"/>
                </a:solidFill>
                <a:latin typeface="#9Slide03 AllRoundGothic" panose="020B0703020202020104" pitchFamily="34" charset="0"/>
                <a:cs typeface="Times New Roman" pitchFamily="18" charset="0"/>
              </a:rPr>
              <a:t> 2</a:t>
            </a:r>
            <a:r>
              <a:rPr lang="en-US" sz="4400" b="1">
                <a:solidFill>
                  <a:srgbClr val="FFFF00"/>
                </a:solidFill>
                <a:latin typeface="#9Slide03 AllRoundGothic" panose="020B0703020202020104" pitchFamily="34" charset="0"/>
                <a:cs typeface="Times New Roman" pitchFamily="18" charset="0"/>
              </a:rPr>
              <a:t>: Các vế của câu ghép có mối liên hệ nào với nhau?</a:t>
            </a:r>
            <a:endParaRPr lang="en-US" sz="4400" dirty="0">
              <a:solidFill>
                <a:srgbClr val="FFFF00"/>
              </a:solidFill>
              <a:latin typeface="#9Slide03 AllRoundGothic" panose="020B0703020202020104" pitchFamily="34" charset="0"/>
              <a:cs typeface="Times New Roman" pitchFamily="18" charset="0"/>
            </a:endParaRPr>
          </a:p>
        </p:txBody>
      </p:sp>
    </p:spTree>
    <p:extLst>
      <p:ext uri="{BB962C8B-B14F-4D97-AF65-F5344CB8AC3E}">
        <p14:creationId xmlns:p14="http://schemas.microsoft.com/office/powerpoint/2010/main" val="528566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xmlns="" id="{742AA8DC-A8EC-499D-BE4A-F52DE9BFA108}"/>
              </a:ext>
            </a:extLst>
          </p:cNvPr>
          <p:cNvSpPr/>
          <p:nvPr/>
        </p:nvSpPr>
        <p:spPr>
          <a:xfrm>
            <a:off x="6281557" y="6770206"/>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9Slide03 AllRoundGothic" panose="020B0703020202020104" pitchFamily="34" charset="0"/>
                <a:cs typeface="Times New Roman" pitchFamily="18" charset="0"/>
              </a:rPr>
              <a:t>Không là câu ghép</a:t>
            </a:r>
            <a:endParaRPr lang="vi-VN" sz="4400" dirty="0">
              <a:solidFill>
                <a:prstClr val="black"/>
              </a:solidFill>
              <a:latin typeface="#9Slide03 AllRoundGothic" panose="020B0703020202020104" pitchFamily="34" charset="0"/>
              <a:cs typeface="Times New Roman" pitchFamily="18" charset="0"/>
            </a:endParaRPr>
          </a:p>
        </p:txBody>
      </p:sp>
      <p:sp>
        <p:nvSpPr>
          <p:cNvPr id="8" name="Rectangle 7">
            <a:extLst>
              <a:ext uri="{FF2B5EF4-FFF2-40B4-BE49-F238E27FC236}">
                <a16:creationId xmlns:a16="http://schemas.microsoft.com/office/drawing/2014/main" xmlns="" id="{73E9677F-3325-4145-812C-41BC5102ECAF}"/>
              </a:ext>
            </a:extLst>
          </p:cNvPr>
          <p:cNvSpPr/>
          <p:nvPr/>
        </p:nvSpPr>
        <p:spPr>
          <a:xfrm>
            <a:off x="6281557" y="810396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9Slide03 AllRoundGothic" panose="020B0703020202020104" pitchFamily="34" charset="0"/>
                <a:cs typeface="Times New Roman" pitchFamily="18" charset="0"/>
              </a:rPr>
              <a:t>Là câu ghép</a:t>
            </a:r>
            <a:endParaRPr lang="vi-VN" sz="4400" dirty="0">
              <a:solidFill>
                <a:prstClr val="black"/>
              </a:solidFill>
              <a:latin typeface="#9Slide03 AllRoundGothic" panose="020B0703020202020104" pitchFamily="34" charset="0"/>
              <a:cs typeface="Times New Roman" pitchFamily="18" charset="0"/>
            </a:endParaRPr>
          </a:p>
        </p:txBody>
      </p:sp>
      <p:pic>
        <p:nvPicPr>
          <p:cNvPr id="10" name="Picture 9">
            <a:extLst>
              <a:ext uri="{FF2B5EF4-FFF2-40B4-BE49-F238E27FC236}">
                <a16:creationId xmlns:a16="http://schemas.microsoft.com/office/drawing/2014/main" xmlns=""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5267" y="6808424"/>
            <a:ext cx="906438" cy="1062089"/>
          </a:xfrm>
          <a:prstGeom prst="rect">
            <a:avLst/>
          </a:prstGeom>
        </p:spPr>
      </p:pic>
      <p:pic>
        <p:nvPicPr>
          <p:cNvPr id="11" name="Picture 10">
            <a:extLst>
              <a:ext uri="{FF2B5EF4-FFF2-40B4-BE49-F238E27FC236}">
                <a16:creationId xmlns:a16="http://schemas.microsoft.com/office/drawing/2014/main" xmlns=""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600" y="8199355"/>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xmlns=""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9Slide03 AllRoundGothic" panose="020B0703020202020104" pitchFamily="34"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9Slide03 AllRoundGothic" panose="020B0703020202020104" pitchFamily="34" charset="0"/>
                <a:cs typeface="Times New Roman" pitchFamily="18" charset="0"/>
              </a:rPr>
              <a:t>Câu</a:t>
            </a:r>
            <a:r>
              <a:rPr lang="en-US" sz="4000" b="1" dirty="0">
                <a:solidFill>
                  <a:srgbClr val="FFFF00"/>
                </a:solidFill>
                <a:latin typeface="#9Slide03 AllRoundGothic" panose="020B0703020202020104" pitchFamily="34" charset="0"/>
                <a:cs typeface="Times New Roman" pitchFamily="18" charset="0"/>
              </a:rPr>
              <a:t> 3</a:t>
            </a:r>
            <a:r>
              <a:rPr lang="en-US" sz="4000" b="1">
                <a:solidFill>
                  <a:srgbClr val="FFFF00"/>
                </a:solidFill>
                <a:latin typeface="#9Slide03 AllRoundGothic" panose="020B0703020202020104" pitchFamily="34" charset="0"/>
                <a:cs typeface="Times New Roman" pitchFamily="18" charset="0"/>
              </a:rPr>
              <a:t>: Câu dưới đây có phải là câu ghép hay không?</a:t>
            </a:r>
            <a:endParaRPr lang="en-US" sz="4000" b="1" dirty="0">
              <a:solidFill>
                <a:srgbClr val="FFFF00"/>
              </a:solidFill>
              <a:latin typeface="#9Slide03 AllRoundGothic" panose="020B0703020202020104" pitchFamily="34" charset="0"/>
              <a:cs typeface="Times New Roman" pitchFamily="18" charset="0"/>
            </a:endParaRPr>
          </a:p>
        </p:txBody>
      </p:sp>
      <p:sp>
        <p:nvSpPr>
          <p:cNvPr id="16" name="TextBox 15"/>
          <p:cNvSpPr txBox="1"/>
          <p:nvPr/>
        </p:nvSpPr>
        <p:spPr>
          <a:xfrm>
            <a:off x="4640001" y="2652082"/>
            <a:ext cx="8933227" cy="1323439"/>
          </a:xfrm>
          <a:prstGeom prst="rect">
            <a:avLst/>
          </a:prstGeom>
          <a:noFill/>
        </p:spPr>
        <p:txBody>
          <a:bodyPr wrap="square" rtlCol="0">
            <a:spAutoFit/>
          </a:bodyPr>
          <a:lstStyle/>
          <a:p>
            <a:r>
              <a:rPr lang="en-US" sz="4000" b="1">
                <a:solidFill>
                  <a:schemeClr val="bg1"/>
                </a:solidFill>
                <a:latin typeface="#9Slide03 AllRoundGothic" panose="020B0703020202020104" pitchFamily="34" charset="0"/>
                <a:cs typeface="Times New Roman" pitchFamily="18" charset="0"/>
              </a:rPr>
              <a:t>Vì Tuấn chưa chăm học nên bạn ấy đã bị điểm kém.</a:t>
            </a:r>
            <a:endParaRPr lang="en-US" sz="4000" b="1" dirty="0">
              <a:solidFill>
                <a:schemeClr val="bg1"/>
              </a:solidFill>
              <a:latin typeface="#9Slide03 AllRoundGothic" panose="020B0703020202020104" pitchFamily="34" charset="0"/>
              <a:cs typeface="Times New Roman" pitchFamily="18" charset="0"/>
            </a:endParaRPr>
          </a:p>
        </p:txBody>
      </p:sp>
    </p:spTree>
    <p:extLst>
      <p:ext uri="{BB962C8B-B14F-4D97-AF65-F5344CB8AC3E}">
        <p14:creationId xmlns:p14="http://schemas.microsoft.com/office/powerpoint/2010/main" val="194320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xmlns="" id="{742AA8DC-A8EC-499D-BE4A-F52DE9BFA108}"/>
              </a:ext>
            </a:extLst>
          </p:cNvPr>
          <p:cNvSpPr/>
          <p:nvPr/>
        </p:nvSpPr>
        <p:spPr>
          <a:xfrm>
            <a:off x="6281554" y="8116846"/>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9Slide03 AllRoundGothic" panose="020B0703020202020104" pitchFamily="34" charset="0"/>
                <a:cs typeface="Times New Roman" pitchFamily="18" charset="0"/>
              </a:rPr>
              <a:t>Là câu ghép</a:t>
            </a:r>
            <a:endParaRPr lang="vi-VN" sz="4400" dirty="0">
              <a:solidFill>
                <a:prstClr val="black"/>
              </a:solidFill>
              <a:latin typeface="#9Slide03 AllRoundGothic" panose="020B0703020202020104" pitchFamily="34" charset="0"/>
              <a:cs typeface="Times New Roman" pitchFamily="18" charset="0"/>
            </a:endParaRPr>
          </a:p>
        </p:txBody>
      </p:sp>
      <p:sp>
        <p:nvSpPr>
          <p:cNvPr id="8" name="Rectangle 7">
            <a:extLst>
              <a:ext uri="{FF2B5EF4-FFF2-40B4-BE49-F238E27FC236}">
                <a16:creationId xmlns:a16="http://schemas.microsoft.com/office/drawing/2014/main" xmlns="" id="{73E9677F-3325-4145-812C-41BC5102ECAF}"/>
              </a:ext>
            </a:extLst>
          </p:cNvPr>
          <p:cNvSpPr/>
          <p:nvPr/>
        </p:nvSpPr>
        <p:spPr>
          <a:xfrm>
            <a:off x="6286634" y="6740719"/>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9Slide03 AllRoundGothic" panose="020B0703020202020104" pitchFamily="34" charset="0"/>
                <a:cs typeface="Times New Roman" pitchFamily="18" charset="0"/>
              </a:rPr>
              <a:t>Không là câu ghép</a:t>
            </a:r>
            <a:endParaRPr lang="vi-VN" sz="4400">
              <a:solidFill>
                <a:prstClr val="black"/>
              </a:solidFill>
              <a:latin typeface="#9Slide03 AllRoundGothic" panose="020B0703020202020104" pitchFamily="34" charset="0"/>
              <a:cs typeface="Times New Roman" pitchFamily="18" charset="0"/>
            </a:endParaRPr>
          </a:p>
        </p:txBody>
      </p:sp>
      <p:pic>
        <p:nvPicPr>
          <p:cNvPr id="10" name="Picture 9">
            <a:extLst>
              <a:ext uri="{FF2B5EF4-FFF2-40B4-BE49-F238E27FC236}">
                <a16:creationId xmlns:a16="http://schemas.microsoft.com/office/drawing/2014/main" xmlns=""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1408" y="8210981"/>
            <a:ext cx="906438" cy="1062089"/>
          </a:xfrm>
          <a:prstGeom prst="rect">
            <a:avLst/>
          </a:prstGeom>
        </p:spPr>
      </p:pic>
      <p:pic>
        <p:nvPicPr>
          <p:cNvPr id="11" name="Picture 10">
            <a:extLst>
              <a:ext uri="{FF2B5EF4-FFF2-40B4-BE49-F238E27FC236}">
                <a16:creationId xmlns:a16="http://schemas.microsoft.com/office/drawing/2014/main" xmlns=""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6931501"/>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xmlns=""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9Slide03 AllRoundGothic" panose="020B0703020202020104" pitchFamily="34"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9Slide03 AllRoundGothic" panose="020B0703020202020104" pitchFamily="34" charset="0"/>
                <a:cs typeface="Times New Roman" pitchFamily="18" charset="0"/>
              </a:rPr>
              <a:t>Câu</a:t>
            </a:r>
            <a:r>
              <a:rPr lang="en-US" sz="4000" b="1" dirty="0">
                <a:solidFill>
                  <a:srgbClr val="FFFF00"/>
                </a:solidFill>
                <a:latin typeface="#9Slide03 AllRoundGothic" panose="020B0703020202020104" pitchFamily="34" charset="0"/>
                <a:cs typeface="Times New Roman" pitchFamily="18" charset="0"/>
              </a:rPr>
              <a:t> 3</a:t>
            </a:r>
            <a:r>
              <a:rPr lang="en-US" sz="4000" b="1">
                <a:solidFill>
                  <a:srgbClr val="FFFF00"/>
                </a:solidFill>
                <a:latin typeface="#9Slide03 AllRoundGothic" panose="020B0703020202020104" pitchFamily="34" charset="0"/>
                <a:cs typeface="Times New Roman" pitchFamily="18" charset="0"/>
              </a:rPr>
              <a:t>: Câu văn dưới đây có phải là câu ghép hay không?</a:t>
            </a:r>
            <a:endParaRPr lang="en-US" sz="4000" b="1" dirty="0">
              <a:solidFill>
                <a:srgbClr val="FFFF00"/>
              </a:solidFill>
              <a:latin typeface="#9Slide03 AllRoundGothic" panose="020B0703020202020104" pitchFamily="34" charset="0"/>
              <a:cs typeface="Times New Roman" pitchFamily="18" charset="0"/>
            </a:endParaRPr>
          </a:p>
        </p:txBody>
      </p:sp>
      <p:sp>
        <p:nvSpPr>
          <p:cNvPr id="16" name="TextBox 15"/>
          <p:cNvSpPr txBox="1"/>
          <p:nvPr/>
        </p:nvSpPr>
        <p:spPr>
          <a:xfrm>
            <a:off x="4640001" y="2652082"/>
            <a:ext cx="8933227" cy="707886"/>
          </a:xfrm>
          <a:prstGeom prst="rect">
            <a:avLst/>
          </a:prstGeom>
          <a:noFill/>
        </p:spPr>
        <p:txBody>
          <a:bodyPr wrap="square" rtlCol="0">
            <a:spAutoFit/>
          </a:bodyPr>
          <a:lstStyle/>
          <a:p>
            <a:pPr algn="ctr"/>
            <a:r>
              <a:rPr lang="en-US" sz="4000" b="1">
                <a:solidFill>
                  <a:schemeClr val="bg1"/>
                </a:solidFill>
                <a:latin typeface="#9Slide03 AllRoundGothic" panose="020B0703020202020104" pitchFamily="34" charset="0"/>
                <a:cs typeface="Times New Roman" pitchFamily="18" charset="0"/>
              </a:rPr>
              <a:t>Trời cao, trong xanh thật!</a:t>
            </a:r>
            <a:endParaRPr lang="en-US" sz="4000" b="1" dirty="0">
              <a:solidFill>
                <a:schemeClr val="bg1"/>
              </a:solidFill>
              <a:latin typeface="#9Slide03 AllRoundGothic" panose="020B0703020202020104" pitchFamily="34" charset="0"/>
              <a:cs typeface="Times New Roman" pitchFamily="18" charset="0"/>
            </a:endParaRPr>
          </a:p>
        </p:txBody>
      </p:sp>
    </p:spTree>
    <p:extLst>
      <p:ext uri="{BB962C8B-B14F-4D97-AF65-F5344CB8AC3E}">
        <p14:creationId xmlns:p14="http://schemas.microsoft.com/office/powerpoint/2010/main" val="3543744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0284"/>
          <a:stretch>
            <a:fillRect/>
          </a:stretch>
        </p:blipFill>
        <p:spPr>
          <a:xfrm>
            <a:off x="5340992" y="1795901"/>
            <a:ext cx="7606015" cy="8491099"/>
          </a:xfrm>
          <a:prstGeom prst="rect">
            <a:avLst/>
          </a:prstGeom>
        </p:spPr>
      </p:pic>
      <p:pic>
        <p:nvPicPr>
          <p:cNvPr id="2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82" r="559" b="36052"/>
          <a:stretch>
            <a:fillRect/>
          </a:stretch>
        </p:blipFill>
        <p:spPr>
          <a:xfrm>
            <a:off x="0" y="8935342"/>
            <a:ext cx="18288000" cy="1351658"/>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57300"/>
          <a:stretch>
            <a:fillRect/>
          </a:stretch>
        </p:blipFill>
        <p:spPr>
          <a:xfrm rot="-10800000">
            <a:off x="14954877" y="0"/>
            <a:ext cx="3333123" cy="1936344"/>
          </a:xfrm>
          <a:prstGeom prst="rect">
            <a:avLst/>
          </a:prstGeom>
        </p:spPr>
      </p:pic>
      <p:pic>
        <p:nvPicPr>
          <p:cNvPr id="22"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10788"/>
          <a:stretch>
            <a:fillRect/>
          </a:stretch>
        </p:blipFill>
        <p:spPr>
          <a:xfrm>
            <a:off x="5340992" y="8805533"/>
            <a:ext cx="1629491" cy="1481467"/>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10788"/>
          <a:stretch>
            <a:fillRect/>
          </a:stretch>
        </p:blipFill>
        <p:spPr>
          <a:xfrm>
            <a:off x="11317517" y="8805533"/>
            <a:ext cx="1629491" cy="1481467"/>
          </a:xfrm>
          <a:prstGeom prst="rect">
            <a:avLst/>
          </a:prstGeom>
        </p:spPr>
      </p:pic>
      <p:pic>
        <p:nvPicPr>
          <p:cNvPr id="2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26329"/>
          <a:stretch>
            <a:fillRect/>
          </a:stretch>
        </p:blipFill>
        <p:spPr>
          <a:xfrm>
            <a:off x="0" y="0"/>
            <a:ext cx="2217803" cy="2030666"/>
          </a:xfrm>
          <a:prstGeom prst="rect">
            <a:avLst/>
          </a:prstGeom>
        </p:spPr>
      </p:pic>
      <p:pic>
        <p:nvPicPr>
          <p:cNvPr id="2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3768" y="786232"/>
            <a:ext cx="1408071" cy="804361"/>
          </a:xfrm>
          <a:prstGeom prst="rect">
            <a:avLst/>
          </a:prstGeom>
        </p:spPr>
      </p:pic>
      <p:sp>
        <p:nvSpPr>
          <p:cNvPr id="26" name="TextBox 9"/>
          <p:cNvSpPr txBox="1"/>
          <p:nvPr/>
        </p:nvSpPr>
        <p:spPr>
          <a:xfrm>
            <a:off x="6193254" y="2778366"/>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NHẬN XÉT</a:t>
            </a:r>
          </a:p>
        </p:txBody>
      </p:sp>
      <p:sp>
        <p:nvSpPr>
          <p:cNvPr id="27" name="TextBox 10"/>
          <p:cNvSpPr txBox="1"/>
          <p:nvPr/>
        </p:nvSpPr>
        <p:spPr>
          <a:xfrm>
            <a:off x="7793454" y="4728210"/>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GHI NHỚ</a:t>
            </a:r>
          </a:p>
        </p:txBody>
      </p:sp>
      <p:sp>
        <p:nvSpPr>
          <p:cNvPr id="28" name="TextBox 11"/>
          <p:cNvSpPr txBox="1"/>
          <p:nvPr/>
        </p:nvSpPr>
        <p:spPr>
          <a:xfrm>
            <a:off x="6164678" y="6481528"/>
            <a:ext cx="4655721" cy="923330"/>
          </a:xfrm>
          <a:prstGeom prst="rect">
            <a:avLst/>
          </a:prstGeom>
        </p:spPr>
        <p:txBody>
          <a:bodyPr wrap="square" lIns="0" tIns="0" rIns="0" bIns="0" rtlCol="0" anchor="t">
            <a:spAutoFit/>
          </a:bodyPr>
          <a:lstStyle/>
          <a:p>
            <a:pPr marL="0" lvl="0" indent="0" algn="ctr">
              <a:lnSpc>
                <a:spcPts val="7200"/>
              </a:lnSpc>
              <a:spcBef>
                <a:spcPct val="0"/>
              </a:spcBef>
            </a:pPr>
            <a:r>
              <a:rPr lang="en-US" sz="7200">
                <a:solidFill>
                  <a:srgbClr val="FFFFFF"/>
                </a:solidFill>
                <a:latin typeface="Baloo"/>
              </a:rPr>
              <a:t>LUYỆN TẬP</a:t>
            </a:r>
            <a:endParaRPr lang="en-US" sz="7200" u="none">
              <a:solidFill>
                <a:srgbClr val="FFFFFF"/>
              </a:solidFill>
              <a:latin typeface="Baloo"/>
            </a:endParaRPr>
          </a:p>
        </p:txBody>
      </p:sp>
      <p:sp>
        <p:nvSpPr>
          <p:cNvPr id="35" name="TextBox 7"/>
          <p:cNvSpPr txBox="1"/>
          <p:nvPr/>
        </p:nvSpPr>
        <p:spPr>
          <a:xfrm>
            <a:off x="2943225" y="840543"/>
            <a:ext cx="12401550" cy="969496"/>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D1581F"/>
                </a:solidFill>
                <a:latin typeface="Baloo" panose="020B0604020202020204" charset="0"/>
                <a:cs typeface="Baloo" panose="020B0604020202020204" charset="0"/>
              </a:rPr>
              <a:t>NỘI DUNG</a:t>
            </a:r>
            <a:endParaRPr lang="en-US" sz="7200" u="none">
              <a:solidFill>
                <a:srgbClr val="D1581F"/>
              </a:solidFill>
              <a:latin typeface="Baloo" panose="020B0604020202020204" charset="0"/>
              <a:cs typeface="Baloo" panose="020B0604020202020204" charset="0"/>
            </a:endParaRPr>
          </a:p>
        </p:txBody>
      </p:sp>
      <p:pic>
        <p:nvPicPr>
          <p:cNvPr id="38"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r="15852"/>
          <a:stretch>
            <a:fillRect/>
          </a:stretch>
        </p:blipFill>
        <p:spPr>
          <a:xfrm rot="4074441">
            <a:off x="15811446" y="6208080"/>
            <a:ext cx="3355240" cy="2382431"/>
          </a:xfrm>
          <a:prstGeom prst="rect">
            <a:avLst/>
          </a:prstGeom>
        </p:spPr>
      </p:pic>
      <p:pic>
        <p:nvPicPr>
          <p:cNvPr id="39"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599415" y="-74953"/>
            <a:ext cx="1163084" cy="2086248"/>
          </a:xfrm>
          <a:prstGeom prst="rect">
            <a:avLst/>
          </a:prstGeom>
        </p:spPr>
      </p:pic>
      <p:pic>
        <p:nvPicPr>
          <p:cNvPr id="40"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12606123" y="-74953"/>
            <a:ext cx="1163084" cy="2086248"/>
          </a:xfrm>
          <a:prstGeom prst="rect">
            <a:avLst/>
          </a:prstGeom>
        </p:spPr>
      </p:pic>
      <p:pic>
        <p:nvPicPr>
          <p:cNvPr id="4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r="15852"/>
          <a:stretch>
            <a:fillRect/>
          </a:stretch>
        </p:blipFill>
        <p:spPr>
          <a:xfrm rot="17486070" flipH="1">
            <a:off x="13667154" y="6213642"/>
            <a:ext cx="3355240" cy="2382431"/>
          </a:xfrm>
          <a:prstGeom prst="rect">
            <a:avLst/>
          </a:prstGeom>
        </p:spPr>
      </p:pic>
      <p:pic>
        <p:nvPicPr>
          <p:cNvPr id="42"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67163" y="3238832"/>
            <a:ext cx="3248328" cy="6307434"/>
          </a:xfrm>
          <a:prstGeom prst="rect">
            <a:avLst/>
          </a:prstGeom>
        </p:spPr>
      </p:pic>
    </p:spTree>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13299</TotalTime>
  <Words>1629</Words>
  <Application>Microsoft Office PowerPoint</Application>
  <PresentationFormat>Custom</PresentationFormat>
  <Paragraphs>126</Paragraphs>
  <Slides>26</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Arial</vt:lpstr>
      <vt:lpstr>UVN Thang Vu</vt:lpstr>
      <vt:lpstr>Gaegu Bold</vt:lpstr>
      <vt:lpstr>Calibri</vt:lpstr>
      <vt:lpstr>Calibri Light</vt:lpstr>
      <vt:lpstr>#9Slide03 AllRoundGothic</vt:lpstr>
      <vt:lpstr>Baloo</vt:lpstr>
      <vt:lpstr>#9Slide07 SVNZiclets</vt:lpstr>
      <vt:lpstr>#9Slide03 SFU Futura_05</vt:lpstr>
      <vt:lpstr>Times New Roman</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cách nối các vế câu</dc:title>
  <cp:lastModifiedBy>Windows User</cp:lastModifiedBy>
  <cp:revision>32</cp:revision>
  <dcterms:created xsi:type="dcterms:W3CDTF">2006-08-16T00:00:00Z</dcterms:created>
  <dcterms:modified xsi:type="dcterms:W3CDTF">2023-01-27T00:59:24Z</dcterms:modified>
  <dc:identifier>DAEziqVvpHs</dc:identifier>
</cp:coreProperties>
</file>