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299" r:id="rId2"/>
    <p:sldId id="256" r:id="rId3"/>
    <p:sldId id="267" r:id="rId4"/>
    <p:sldId id="268" r:id="rId5"/>
    <p:sldId id="266" r:id="rId6"/>
    <p:sldId id="269" r:id="rId7"/>
    <p:sldId id="277" r:id="rId8"/>
    <p:sldId id="290" r:id="rId9"/>
    <p:sldId id="292" r:id="rId10"/>
    <p:sldId id="293" r:id="rId11"/>
    <p:sldId id="294" r:id="rId12"/>
    <p:sldId id="271" r:id="rId13"/>
    <p:sldId id="295" r:id="rId14"/>
    <p:sldId id="274" r:id="rId15"/>
    <p:sldId id="298" r:id="rId16"/>
    <p:sldId id="297" r:id="rId17"/>
    <p:sldId id="281" r:id="rId18"/>
    <p:sldId id="282" r:id="rId19"/>
    <p:sldId id="283" r:id="rId20"/>
    <p:sldId id="284" r:id="rId21"/>
    <p:sldId id="285" r:id="rId22"/>
    <p:sldId id="286" r:id="rId23"/>
    <p:sldId id="287" r:id="rId24"/>
    <p:sldId id="288" r:id="rId25"/>
  </p:sldIdLst>
  <p:sldSz cx="12192000" cy="6858000"/>
  <p:notesSz cx="9144000" cy="6858000"/>
  <p:embeddedFontLst>
    <p:embeddedFont>
      <p:font typeface="#9Slide03 IcielPanton Black" panose="020B0604020202020204" charset="0"/>
      <p:bold r:id="rId27"/>
    </p:embeddedFont>
    <p:embeddedFont>
      <p:font typeface="#9Slide06 SVNJonitha Script" panose="020B0604020202020204" charset="0"/>
      <p:regular r:id="rId28"/>
    </p:embeddedFont>
    <p:embeddedFont>
      <p:font typeface="UTM Aquarelle" panose="02040603050506020204" pitchFamily="18" charset="0"/>
      <p:regular r:id="rId29"/>
    </p:embeddedFont>
    <p:embeddedFont>
      <p:font typeface="UVN Banh Mi" pitchFamily="2"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FFFFDD"/>
    <a:srgbClr val="FFFFFF"/>
    <a:srgbClr val="421305"/>
    <a:srgbClr val="341103"/>
    <a:srgbClr val="4472C4"/>
    <a:srgbClr val="0C0F22"/>
    <a:srgbClr val="3B7B63"/>
    <a:srgbClr val="F49D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1825D3-D4A5-4CE4-B20B-2B3481BEFF4B}" v="432" dt="2022-02-13T14:32:49.8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048" autoAdjust="0"/>
  </p:normalViewPr>
  <p:slideViewPr>
    <p:cSldViewPr snapToGrid="0">
      <p:cViewPr varScale="1">
        <p:scale>
          <a:sx n="52" d="100"/>
          <a:sy n="52" d="100"/>
        </p:scale>
        <p:origin x="1228" y="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522E2A4A-98D9-4921-B53F-064FE9BE3EB9}" type="datetimeFigureOut">
              <a:rPr lang="en-US" smtClean="0"/>
              <a:t>3/21/2024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48D6C78A-00A5-47F3-8449-54404D9826FB}" type="slidenum">
              <a:rPr lang="en-US" smtClean="0"/>
              <a:t>‹#›</a:t>
            </a:fld>
            <a:endParaRPr lang="en-US"/>
          </a:p>
        </p:txBody>
      </p:sp>
    </p:spTree>
    <p:extLst>
      <p:ext uri="{BB962C8B-B14F-4D97-AF65-F5344CB8AC3E}">
        <p14:creationId xmlns:p14="http://schemas.microsoft.com/office/powerpoint/2010/main" val="493619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b="0" i="0" dirty="0">
                <a:effectLst/>
                <a:latin typeface="Calibri" panose="020F0502020204030204" pitchFamily="34" charset="0"/>
                <a:cs typeface="Calibri" panose="020F0502020204030204" pitchFamily="34" charset="0"/>
              </a:rPr>
              <a:t>- Các môn sinh của cụ giáo Chu đến nhà thầy để mừng thọ thầy, </a:t>
            </a:r>
            <a:r>
              <a:rPr lang="en-SG" sz="1200" dirty="0" err="1">
                <a:latin typeface="Calibri" panose="020F0502020204030204" pitchFamily="34" charset="0"/>
                <a:cs typeface="Calibri" panose="020F0502020204030204" pitchFamily="34" charset="0"/>
              </a:rPr>
              <a:t>bày</a:t>
            </a:r>
            <a:r>
              <a:rPr lang="en-SG" sz="1200" dirty="0">
                <a:latin typeface="Calibri" panose="020F0502020204030204" pitchFamily="34" charset="0"/>
                <a:cs typeface="Calibri" panose="020F0502020204030204" pitchFamily="34" charset="0"/>
              </a:rPr>
              <a:t> </a:t>
            </a:r>
            <a:r>
              <a:rPr lang="en-SG" sz="1200" dirty="0" err="1">
                <a:latin typeface="Calibri" panose="020F0502020204030204" pitchFamily="34" charset="0"/>
                <a:cs typeface="Calibri" panose="020F0502020204030204" pitchFamily="34" charset="0"/>
              </a:rPr>
              <a:t>tỏ</a:t>
            </a:r>
            <a:r>
              <a:rPr lang="vi-VN" sz="1200" b="0" i="0" dirty="0">
                <a:effectLst/>
                <a:latin typeface="Calibri" panose="020F0502020204030204" pitchFamily="34" charset="0"/>
                <a:cs typeface="Calibri" panose="020F0502020204030204" pitchFamily="34" charset="0"/>
              </a:rPr>
              <a:t> lòng yêu quí kính trọng thầy, người đã hết lòng dạy dỗ</a:t>
            </a:r>
            <a:r>
              <a:rPr lang="en-SG" sz="1200" b="0" i="0" dirty="0">
                <a:effectLst/>
                <a:latin typeface="Calibri" panose="020F0502020204030204" pitchFamily="34" charset="0"/>
                <a:cs typeface="Calibri" panose="020F0502020204030204" pitchFamily="34" charset="0"/>
              </a:rPr>
              <a:t>,</a:t>
            </a:r>
            <a:r>
              <a:rPr lang="vi-VN" sz="1200" b="0" i="0" dirty="0">
                <a:effectLst/>
                <a:latin typeface="Calibri" panose="020F0502020204030204" pitchFamily="34" charset="0"/>
                <a:cs typeface="Calibri" panose="020F0502020204030204" pitchFamily="34" charset="0"/>
              </a:rPr>
              <a:t> dìu dắt họ trưởng thành.</a:t>
            </a:r>
            <a:endParaRPr lang="en-SG" sz="1200" b="0" i="0" dirty="0">
              <a:effectLst/>
              <a:latin typeface="Calibri" panose="020F0502020204030204" pitchFamily="34" charset="0"/>
              <a:cs typeface="Calibri" panose="020F0502020204030204" pitchFamily="34" charset="0"/>
            </a:endParaRPr>
          </a:p>
          <a:p>
            <a:pPr algn="just"/>
            <a:r>
              <a:rPr lang="vi-VN" sz="1200" b="0" i="0" dirty="0">
                <a:effectLst/>
                <a:latin typeface="Calibri" panose="020F0502020204030204" pitchFamily="34" charset="0"/>
                <a:cs typeface="Calibri" panose="020F0502020204030204" pitchFamily="34" charset="0"/>
              </a:rPr>
              <a:t>- Những chi tiết cho thấy học trò rất tôn kính cụ giáo Chu là:</a:t>
            </a:r>
          </a:p>
          <a:p>
            <a:pPr algn="just"/>
            <a:r>
              <a:rPr lang="en-SG" sz="1200" b="0" i="0" dirty="0">
                <a:effectLst/>
                <a:latin typeface="Calibri" panose="020F0502020204030204" pitchFamily="34" charset="0"/>
                <a:cs typeface="Calibri" panose="020F0502020204030204" pitchFamily="34" charset="0"/>
              </a:rPr>
              <a:t>		</a:t>
            </a:r>
            <a:r>
              <a:rPr lang="vi-VN" sz="1200" b="0" i="0" dirty="0">
                <a:effectLst/>
                <a:latin typeface="Calibri" panose="020F0502020204030204" pitchFamily="34" charset="0"/>
                <a:cs typeface="Calibri" panose="020F0502020204030204" pitchFamily="34" charset="0"/>
              </a:rPr>
              <a:t>+ Các môn sinh từ sáng sớm đã tề tựu trước sân nhà thầy giáo Chu để mừng thọ thầy.</a:t>
            </a:r>
          </a:p>
          <a:p>
            <a:pPr algn="just"/>
            <a:r>
              <a:rPr lang="en-SG" sz="1200" b="0" i="0" dirty="0">
                <a:effectLst/>
                <a:latin typeface="Calibri" panose="020F0502020204030204" pitchFamily="34" charset="0"/>
                <a:cs typeface="Calibri" panose="020F0502020204030204" pitchFamily="34" charset="0"/>
              </a:rPr>
              <a:t>		</a:t>
            </a:r>
            <a:r>
              <a:rPr lang="vi-VN" sz="1200" b="0" i="0" dirty="0">
                <a:effectLst/>
                <a:latin typeface="Calibri" panose="020F0502020204030204" pitchFamily="34" charset="0"/>
                <a:cs typeface="Calibri" panose="020F0502020204030204" pitchFamily="34" charset="0"/>
              </a:rPr>
              <a:t>+ Họ dâng biếu thầy những cuốn sách quý.</a:t>
            </a:r>
          </a:p>
          <a:p>
            <a:pPr algn="just"/>
            <a:r>
              <a:rPr lang="en-SG" sz="1200" b="0" i="0" dirty="0">
                <a:effectLst/>
                <a:latin typeface="Calibri" panose="020F0502020204030204" pitchFamily="34" charset="0"/>
                <a:cs typeface="Calibri" panose="020F0502020204030204" pitchFamily="34" charset="0"/>
              </a:rPr>
              <a:t>		</a:t>
            </a:r>
            <a:r>
              <a:rPr lang="vi-VN" sz="1200" b="0" i="0" dirty="0">
                <a:effectLst/>
                <a:latin typeface="Calibri" panose="020F0502020204030204" pitchFamily="34" charset="0"/>
                <a:cs typeface="Calibri" panose="020F0502020204030204" pitchFamily="34" charset="0"/>
              </a:rPr>
              <a:t>+ Họ “đồng thanh dạ ran”, cùng xếp hàng theo sau thầy sau khi nghe thầy nói muốn tới thăm "một người mà thầy mang ơn rất nặng”.</a:t>
            </a:r>
          </a:p>
          <a:p>
            <a:endParaRPr lang="en-US" dirty="0"/>
          </a:p>
        </p:txBody>
      </p:sp>
      <p:sp>
        <p:nvSpPr>
          <p:cNvPr id="4" name="Slide Number Placeholder 3"/>
          <p:cNvSpPr>
            <a:spLocks noGrp="1"/>
          </p:cNvSpPr>
          <p:nvPr>
            <p:ph type="sldNum" sz="quarter" idx="5"/>
          </p:nvPr>
        </p:nvSpPr>
        <p:spPr/>
        <p:txBody>
          <a:bodyPr/>
          <a:lstStyle/>
          <a:p>
            <a:fld id="{48D6C78A-00A5-47F3-8449-54404D9826FB}" type="slidenum">
              <a:rPr lang="en-US" smtClean="0"/>
              <a:t>9</a:t>
            </a:fld>
            <a:endParaRPr lang="en-US"/>
          </a:p>
        </p:txBody>
      </p:sp>
    </p:spTree>
    <p:extLst>
      <p:ext uri="{BB962C8B-B14F-4D97-AF65-F5344CB8AC3E}">
        <p14:creationId xmlns:p14="http://schemas.microsoft.com/office/powerpoint/2010/main" val="2886522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BF47B-CDB6-4A2A-A0F2-67CB8FB9D6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5A80DA-D722-40DA-83A7-AA608A099A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837EE2-27EF-4C15-B8E1-B0947BEB2B3E}"/>
              </a:ext>
            </a:extLst>
          </p:cNvPr>
          <p:cNvSpPr>
            <a:spLocks noGrp="1"/>
          </p:cNvSpPr>
          <p:nvPr>
            <p:ph type="dt" sz="half" idx="10"/>
          </p:nvPr>
        </p:nvSpPr>
        <p:spPr/>
        <p:txBody>
          <a:bodyPr/>
          <a:lstStyle/>
          <a:p>
            <a:fld id="{1C029D00-42EB-4C93-9794-0C894915301D}" type="datetimeFigureOut">
              <a:rPr lang="en-US" smtClean="0"/>
              <a:t>3/21/2024</a:t>
            </a:fld>
            <a:endParaRPr lang="en-US"/>
          </a:p>
        </p:txBody>
      </p:sp>
      <p:sp>
        <p:nvSpPr>
          <p:cNvPr id="5" name="Footer Placeholder 4">
            <a:extLst>
              <a:ext uri="{FF2B5EF4-FFF2-40B4-BE49-F238E27FC236}">
                <a16:creationId xmlns:a16="http://schemas.microsoft.com/office/drawing/2014/main" id="{556A5D0E-F10E-4840-B36F-31020B5B8C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09E10-3109-40F5-AE87-0EBEC6F420A1}"/>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3499984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0CDD8-ED8F-44CA-B725-47FFDEE60C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7D6292-158C-4A3F-ABAB-D6547FF90B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00437B-6E48-4CEB-9AAD-3BF638B60062}"/>
              </a:ext>
            </a:extLst>
          </p:cNvPr>
          <p:cNvSpPr>
            <a:spLocks noGrp="1"/>
          </p:cNvSpPr>
          <p:nvPr>
            <p:ph type="dt" sz="half" idx="10"/>
          </p:nvPr>
        </p:nvSpPr>
        <p:spPr/>
        <p:txBody>
          <a:bodyPr/>
          <a:lstStyle/>
          <a:p>
            <a:fld id="{1C029D00-42EB-4C93-9794-0C894915301D}" type="datetimeFigureOut">
              <a:rPr lang="en-US" smtClean="0"/>
              <a:t>3/21/2024</a:t>
            </a:fld>
            <a:endParaRPr lang="en-US"/>
          </a:p>
        </p:txBody>
      </p:sp>
      <p:sp>
        <p:nvSpPr>
          <p:cNvPr id="5" name="Footer Placeholder 4">
            <a:extLst>
              <a:ext uri="{FF2B5EF4-FFF2-40B4-BE49-F238E27FC236}">
                <a16:creationId xmlns:a16="http://schemas.microsoft.com/office/drawing/2014/main" id="{0DED69EB-5151-4E14-866B-A878DE09B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E9539F-C974-4456-832B-08140330C6A0}"/>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2020029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DBABF0-B160-486E-A294-366F58A26A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86DAEA-FF0C-4A92-B159-7A3628BA4D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335E8-F5B0-42F7-8DE7-2D596389750C}"/>
              </a:ext>
            </a:extLst>
          </p:cNvPr>
          <p:cNvSpPr>
            <a:spLocks noGrp="1"/>
          </p:cNvSpPr>
          <p:nvPr>
            <p:ph type="dt" sz="half" idx="10"/>
          </p:nvPr>
        </p:nvSpPr>
        <p:spPr/>
        <p:txBody>
          <a:bodyPr/>
          <a:lstStyle/>
          <a:p>
            <a:fld id="{1C029D00-42EB-4C93-9794-0C894915301D}" type="datetimeFigureOut">
              <a:rPr lang="en-US" smtClean="0"/>
              <a:t>3/21/2024</a:t>
            </a:fld>
            <a:endParaRPr lang="en-US"/>
          </a:p>
        </p:txBody>
      </p:sp>
      <p:sp>
        <p:nvSpPr>
          <p:cNvPr id="5" name="Footer Placeholder 4">
            <a:extLst>
              <a:ext uri="{FF2B5EF4-FFF2-40B4-BE49-F238E27FC236}">
                <a16:creationId xmlns:a16="http://schemas.microsoft.com/office/drawing/2014/main" id="{1009144E-F8C1-4FB7-888B-61D5FFC92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AF06B2-452F-4A04-944E-F9437EFE7413}"/>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389781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B5411-BE25-4093-8084-144C16D69E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67B65C-D83A-45E7-B11C-42C51B61BF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E9EFD0-5432-4FD2-B505-DD0B8E09E518}"/>
              </a:ext>
            </a:extLst>
          </p:cNvPr>
          <p:cNvSpPr>
            <a:spLocks noGrp="1"/>
          </p:cNvSpPr>
          <p:nvPr>
            <p:ph type="dt" sz="half" idx="10"/>
          </p:nvPr>
        </p:nvSpPr>
        <p:spPr/>
        <p:txBody>
          <a:bodyPr/>
          <a:lstStyle/>
          <a:p>
            <a:fld id="{1C029D00-42EB-4C93-9794-0C894915301D}" type="datetimeFigureOut">
              <a:rPr lang="en-US" smtClean="0"/>
              <a:t>3/21/2024</a:t>
            </a:fld>
            <a:endParaRPr lang="en-US"/>
          </a:p>
        </p:txBody>
      </p:sp>
      <p:sp>
        <p:nvSpPr>
          <p:cNvPr id="5" name="Footer Placeholder 4">
            <a:extLst>
              <a:ext uri="{FF2B5EF4-FFF2-40B4-BE49-F238E27FC236}">
                <a16:creationId xmlns:a16="http://schemas.microsoft.com/office/drawing/2014/main" id="{2504A753-CAB9-4F4D-9CD0-1021FCB49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1E11AD-E069-4280-9D2C-06338F2D6FE1}"/>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71155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6C28B-871F-45D3-9CDB-2A0D68D811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67B532-AFD5-4043-AE9E-929570188B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E9CB35-A3B5-4DD3-95F5-48F8B33A2253}"/>
              </a:ext>
            </a:extLst>
          </p:cNvPr>
          <p:cNvSpPr>
            <a:spLocks noGrp="1"/>
          </p:cNvSpPr>
          <p:nvPr>
            <p:ph type="dt" sz="half" idx="10"/>
          </p:nvPr>
        </p:nvSpPr>
        <p:spPr/>
        <p:txBody>
          <a:bodyPr/>
          <a:lstStyle/>
          <a:p>
            <a:fld id="{1C029D00-42EB-4C93-9794-0C894915301D}" type="datetimeFigureOut">
              <a:rPr lang="en-US" smtClean="0"/>
              <a:t>3/21/2024</a:t>
            </a:fld>
            <a:endParaRPr lang="en-US"/>
          </a:p>
        </p:txBody>
      </p:sp>
      <p:sp>
        <p:nvSpPr>
          <p:cNvPr id="5" name="Footer Placeholder 4">
            <a:extLst>
              <a:ext uri="{FF2B5EF4-FFF2-40B4-BE49-F238E27FC236}">
                <a16:creationId xmlns:a16="http://schemas.microsoft.com/office/drawing/2014/main" id="{4D00B5E6-E29B-4CB7-A7EB-8906A5687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CFE57-CAD3-4CFD-83A3-D8AABE19CC3E}"/>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270742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9A9CC-143A-4A14-BC4B-DD76616526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FEA83C-3F32-4A79-87AD-2E899A3754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887FB8-439F-44E0-A839-0C651C0B0E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3920E7-8905-4C92-AAEA-C78885AE4720}"/>
              </a:ext>
            </a:extLst>
          </p:cNvPr>
          <p:cNvSpPr>
            <a:spLocks noGrp="1"/>
          </p:cNvSpPr>
          <p:nvPr>
            <p:ph type="dt" sz="half" idx="10"/>
          </p:nvPr>
        </p:nvSpPr>
        <p:spPr/>
        <p:txBody>
          <a:bodyPr/>
          <a:lstStyle/>
          <a:p>
            <a:fld id="{1C029D00-42EB-4C93-9794-0C894915301D}" type="datetimeFigureOut">
              <a:rPr lang="en-US" smtClean="0"/>
              <a:t>3/21/2024</a:t>
            </a:fld>
            <a:endParaRPr lang="en-US"/>
          </a:p>
        </p:txBody>
      </p:sp>
      <p:sp>
        <p:nvSpPr>
          <p:cNvPr id="6" name="Footer Placeholder 5">
            <a:extLst>
              <a:ext uri="{FF2B5EF4-FFF2-40B4-BE49-F238E27FC236}">
                <a16:creationId xmlns:a16="http://schemas.microsoft.com/office/drawing/2014/main" id="{F0439FE7-C054-411B-9673-BA39C5576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C3AE00-6C50-49AC-8EB5-3D0438074EE4}"/>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2869668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F0175-2420-475C-89CE-AFBD8C5EEA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557F98-24C4-4B75-8EFA-F1EA3DDB34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E0178C-5910-4BC5-B016-F0E083D724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E0144E-33DA-485C-8935-5EFB6D4CE2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90FF1B-8261-4DD1-A8E4-6C6061FEDF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BBC1E0-069A-45E5-8553-DAFFC4C9F992}"/>
              </a:ext>
            </a:extLst>
          </p:cNvPr>
          <p:cNvSpPr>
            <a:spLocks noGrp="1"/>
          </p:cNvSpPr>
          <p:nvPr>
            <p:ph type="dt" sz="half" idx="10"/>
          </p:nvPr>
        </p:nvSpPr>
        <p:spPr/>
        <p:txBody>
          <a:bodyPr/>
          <a:lstStyle/>
          <a:p>
            <a:fld id="{1C029D00-42EB-4C93-9794-0C894915301D}" type="datetimeFigureOut">
              <a:rPr lang="en-US" smtClean="0"/>
              <a:t>3/21/2024</a:t>
            </a:fld>
            <a:endParaRPr lang="en-US"/>
          </a:p>
        </p:txBody>
      </p:sp>
      <p:sp>
        <p:nvSpPr>
          <p:cNvPr id="8" name="Footer Placeholder 7">
            <a:extLst>
              <a:ext uri="{FF2B5EF4-FFF2-40B4-BE49-F238E27FC236}">
                <a16:creationId xmlns:a16="http://schemas.microsoft.com/office/drawing/2014/main" id="{6A0A5988-7FF5-4FEC-AAD6-857969F435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BFB059-3EFB-44C9-8D78-884BA1FC6B17}"/>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340652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DC08-F5F8-4877-8331-320E53104C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BAC50C-19A1-41D3-82A1-6B20FAA19FE5}"/>
              </a:ext>
            </a:extLst>
          </p:cNvPr>
          <p:cNvSpPr>
            <a:spLocks noGrp="1"/>
          </p:cNvSpPr>
          <p:nvPr>
            <p:ph type="dt" sz="half" idx="10"/>
          </p:nvPr>
        </p:nvSpPr>
        <p:spPr/>
        <p:txBody>
          <a:bodyPr/>
          <a:lstStyle/>
          <a:p>
            <a:fld id="{1C029D00-42EB-4C93-9794-0C894915301D}" type="datetimeFigureOut">
              <a:rPr lang="en-US" smtClean="0"/>
              <a:t>3/21/2024</a:t>
            </a:fld>
            <a:endParaRPr lang="en-US"/>
          </a:p>
        </p:txBody>
      </p:sp>
      <p:sp>
        <p:nvSpPr>
          <p:cNvPr id="4" name="Footer Placeholder 3">
            <a:extLst>
              <a:ext uri="{FF2B5EF4-FFF2-40B4-BE49-F238E27FC236}">
                <a16:creationId xmlns:a16="http://schemas.microsoft.com/office/drawing/2014/main" id="{74FBD1D6-310B-4A79-A500-206BA549B6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C212D5-5450-402D-A42A-EF1124EBFE22}"/>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1496877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ED4F15-34CD-4305-BE67-EC83068766E2}"/>
              </a:ext>
            </a:extLst>
          </p:cNvPr>
          <p:cNvSpPr>
            <a:spLocks noGrp="1"/>
          </p:cNvSpPr>
          <p:nvPr>
            <p:ph type="dt" sz="half" idx="10"/>
          </p:nvPr>
        </p:nvSpPr>
        <p:spPr/>
        <p:txBody>
          <a:bodyPr/>
          <a:lstStyle/>
          <a:p>
            <a:fld id="{1C029D00-42EB-4C93-9794-0C894915301D}" type="datetimeFigureOut">
              <a:rPr lang="en-US" smtClean="0"/>
              <a:t>3/21/2024</a:t>
            </a:fld>
            <a:endParaRPr lang="en-US"/>
          </a:p>
        </p:txBody>
      </p:sp>
      <p:sp>
        <p:nvSpPr>
          <p:cNvPr id="3" name="Footer Placeholder 2">
            <a:extLst>
              <a:ext uri="{FF2B5EF4-FFF2-40B4-BE49-F238E27FC236}">
                <a16:creationId xmlns:a16="http://schemas.microsoft.com/office/drawing/2014/main" id="{D0FE6F24-1C50-4409-9D96-9B5F723CD5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CB4931-3EB4-4CED-B5A9-2FD06BBA529B}"/>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878098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75AF2-D174-4027-A7B6-49D63DBF5C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7D58AB-D7CC-4CD8-89F2-8DD102DF7E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484C8-5B9F-4E87-B44A-8E0AB6499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594C4E-B580-42EE-AE9C-90AFB71C60EE}"/>
              </a:ext>
            </a:extLst>
          </p:cNvPr>
          <p:cNvSpPr>
            <a:spLocks noGrp="1"/>
          </p:cNvSpPr>
          <p:nvPr>
            <p:ph type="dt" sz="half" idx="10"/>
          </p:nvPr>
        </p:nvSpPr>
        <p:spPr/>
        <p:txBody>
          <a:bodyPr/>
          <a:lstStyle/>
          <a:p>
            <a:fld id="{1C029D00-42EB-4C93-9794-0C894915301D}" type="datetimeFigureOut">
              <a:rPr lang="en-US" smtClean="0"/>
              <a:t>3/21/2024</a:t>
            </a:fld>
            <a:endParaRPr lang="en-US"/>
          </a:p>
        </p:txBody>
      </p:sp>
      <p:sp>
        <p:nvSpPr>
          <p:cNvPr id="6" name="Footer Placeholder 5">
            <a:extLst>
              <a:ext uri="{FF2B5EF4-FFF2-40B4-BE49-F238E27FC236}">
                <a16:creationId xmlns:a16="http://schemas.microsoft.com/office/drawing/2014/main" id="{7279D033-3128-4403-B9EF-1B9F1865AC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876AD-352B-4C99-86BE-87EFEBC1F186}"/>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2389685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5CEB3-518A-4BDE-AE43-E76401E8FC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7FA344-854D-44F2-AF62-6384981718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230479-A79D-4E18-9C39-0A073222E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E3C45B-1121-4A5F-A86E-AF2AE2FA2B38}"/>
              </a:ext>
            </a:extLst>
          </p:cNvPr>
          <p:cNvSpPr>
            <a:spLocks noGrp="1"/>
          </p:cNvSpPr>
          <p:nvPr>
            <p:ph type="dt" sz="half" idx="10"/>
          </p:nvPr>
        </p:nvSpPr>
        <p:spPr/>
        <p:txBody>
          <a:bodyPr/>
          <a:lstStyle/>
          <a:p>
            <a:fld id="{1C029D00-42EB-4C93-9794-0C894915301D}" type="datetimeFigureOut">
              <a:rPr lang="en-US" smtClean="0"/>
              <a:t>3/21/2024</a:t>
            </a:fld>
            <a:endParaRPr lang="en-US"/>
          </a:p>
        </p:txBody>
      </p:sp>
      <p:sp>
        <p:nvSpPr>
          <p:cNvPr id="6" name="Footer Placeholder 5">
            <a:extLst>
              <a:ext uri="{FF2B5EF4-FFF2-40B4-BE49-F238E27FC236}">
                <a16:creationId xmlns:a16="http://schemas.microsoft.com/office/drawing/2014/main" id="{CCBE3721-C698-4F23-8114-7CA485154E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AA6023-A938-4A83-B8BA-C7831880119C}"/>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56656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6D6D99E4-81F3-40E7-877D-42A63558F3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D4857F5-2F2B-4D32-B902-98D06AABE1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20C42-0945-4167-9065-B443C54192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C9FBD-88C1-4FAB-A9A6-7134E9D9B3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29D00-42EB-4C93-9794-0C894915301D}" type="datetimeFigureOut">
              <a:rPr lang="en-US" smtClean="0"/>
              <a:t>3/21/2024</a:t>
            </a:fld>
            <a:endParaRPr lang="en-US"/>
          </a:p>
        </p:txBody>
      </p:sp>
      <p:sp>
        <p:nvSpPr>
          <p:cNvPr id="5" name="Footer Placeholder 4">
            <a:extLst>
              <a:ext uri="{FF2B5EF4-FFF2-40B4-BE49-F238E27FC236}">
                <a16:creationId xmlns:a16="http://schemas.microsoft.com/office/drawing/2014/main" id="{90962497-620E-4BBD-805A-AB044EAD79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3EA79A-8C52-4106-AB0D-73EA8981FA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1C02B3-2F42-49BC-8C18-32E948A0BFF0}" type="slidenum">
              <a:rPr lang="en-US" smtClean="0"/>
              <a:t>‹#›</a:t>
            </a:fld>
            <a:endParaRPr lang="en-US"/>
          </a:p>
        </p:txBody>
      </p:sp>
    </p:spTree>
    <p:extLst>
      <p:ext uri="{BB962C8B-B14F-4D97-AF65-F5344CB8AC3E}">
        <p14:creationId xmlns:p14="http://schemas.microsoft.com/office/powerpoint/2010/main" val="1742664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slide" Target="slide10.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0.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slide" Target="slide10.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BE37BC2-8D23-2489-E507-0B93A4E96A6E}"/>
              </a:ext>
            </a:extLst>
          </p:cNvPr>
          <p:cNvGraphicFramePr>
            <a:graphicFrameLocks noGrp="1"/>
          </p:cNvGraphicFramePr>
          <p:nvPr>
            <p:extLst>
              <p:ext uri="{D42A27DB-BD31-4B8C-83A1-F6EECF244321}">
                <p14:modId xmlns:p14="http://schemas.microsoft.com/office/powerpoint/2010/main" val="2661380482"/>
              </p:ext>
            </p:extLst>
          </p:nvPr>
        </p:nvGraphicFramePr>
        <p:xfrm>
          <a:off x="2286668" y="582545"/>
          <a:ext cx="9403492" cy="701040"/>
        </p:xfrm>
        <a:graphic>
          <a:graphicData uri="http://schemas.openxmlformats.org/drawingml/2006/table">
            <a:tbl>
              <a:tblPr/>
              <a:tblGrid>
                <a:gridCol w="9403492">
                  <a:extLst>
                    <a:ext uri="{9D8B030D-6E8A-4147-A177-3AD203B41FA5}">
                      <a16:colId xmlns:a16="http://schemas.microsoft.com/office/drawing/2014/main" val="577790053"/>
                    </a:ext>
                  </a:extLst>
                </a:gridCol>
              </a:tblGrid>
              <a:tr h="0">
                <a:tc>
                  <a:txBody>
                    <a:bodyPr/>
                    <a:lstStyle/>
                    <a:p>
                      <a:r>
                        <a:rPr lang="vi-VN" sz="4000" b="1" dirty="0">
                          <a:solidFill>
                            <a:schemeClr val="tx1">
                              <a:lumMod val="95000"/>
                              <a:lumOff val="5000"/>
                            </a:schemeClr>
                          </a:solidFill>
                          <a:effectLst/>
                          <a:latin typeface="Times New Roman" panose="02020603050405020304" pitchFamily="18" charset="0"/>
                        </a:rPr>
                        <a:t>TRƯỜNG TIỂU HỌC ĐOÀN KẾT</a:t>
                      </a:r>
                      <a:r>
                        <a:rPr lang="vi-VN" sz="4000" dirty="0">
                          <a:solidFill>
                            <a:schemeClr val="tx1">
                              <a:lumMod val="95000"/>
                              <a:lumOff val="5000"/>
                            </a:schemeClr>
                          </a:solidFill>
                          <a:effectLst/>
                        </a:rPr>
                        <a:t> </a:t>
                      </a:r>
                    </a:p>
                  </a:txBody>
                  <a:tcPr anchor="ctr">
                    <a:lnL>
                      <a:noFill/>
                    </a:lnL>
                    <a:lnR>
                      <a:noFill/>
                    </a:lnR>
                    <a:lnT>
                      <a:noFill/>
                    </a:lnT>
                    <a:lnB>
                      <a:noFill/>
                    </a:lnB>
                  </a:tcPr>
                </a:tc>
                <a:extLst>
                  <a:ext uri="{0D108BD9-81ED-4DB2-BD59-A6C34878D82A}">
                    <a16:rowId xmlns:a16="http://schemas.microsoft.com/office/drawing/2014/main" val="3604666160"/>
                  </a:ext>
                </a:extLst>
              </a:tr>
            </a:tbl>
          </a:graphicData>
        </a:graphic>
      </p:graphicFrame>
      <p:graphicFrame>
        <p:nvGraphicFramePr>
          <p:cNvPr id="6" name="Table 5">
            <a:extLst>
              <a:ext uri="{FF2B5EF4-FFF2-40B4-BE49-F238E27FC236}">
                <a16:creationId xmlns:a16="http://schemas.microsoft.com/office/drawing/2014/main" id="{453DDAD1-F250-B0E0-6010-61EE535F4CD1}"/>
              </a:ext>
            </a:extLst>
          </p:cNvPr>
          <p:cNvGraphicFramePr>
            <a:graphicFrameLocks noGrp="1"/>
          </p:cNvGraphicFramePr>
          <p:nvPr>
            <p:extLst>
              <p:ext uri="{D42A27DB-BD31-4B8C-83A1-F6EECF244321}">
                <p14:modId xmlns:p14="http://schemas.microsoft.com/office/powerpoint/2010/main" val="1309391618"/>
              </p:ext>
            </p:extLst>
          </p:nvPr>
        </p:nvGraphicFramePr>
        <p:xfrm>
          <a:off x="3434388" y="4580216"/>
          <a:ext cx="5829355" cy="1066800"/>
        </p:xfrm>
        <a:graphic>
          <a:graphicData uri="http://schemas.openxmlformats.org/drawingml/2006/table">
            <a:tbl>
              <a:tblPr/>
              <a:tblGrid>
                <a:gridCol w="5829355">
                  <a:extLst>
                    <a:ext uri="{9D8B030D-6E8A-4147-A177-3AD203B41FA5}">
                      <a16:colId xmlns:a16="http://schemas.microsoft.com/office/drawing/2014/main" val="2472702354"/>
                    </a:ext>
                  </a:extLst>
                </a:gridCol>
              </a:tblGrid>
              <a:tr h="0">
                <a:tc>
                  <a:txBody>
                    <a:bodyPr/>
                    <a:lstStyle/>
                    <a:p>
                      <a:pPr algn="ctr"/>
                      <a:r>
                        <a:rPr lang="en-US" sz="3200" i="0" dirty="0" err="1">
                          <a:solidFill>
                            <a:srgbClr val="000000"/>
                          </a:solidFill>
                          <a:effectLst/>
                          <a:latin typeface="Times New Roman" panose="02020603050405020304" pitchFamily="18" charset="0"/>
                        </a:rPr>
                        <a:t>Giáo</a:t>
                      </a:r>
                      <a:r>
                        <a:rPr lang="en-US" sz="3200" i="0" dirty="0">
                          <a:solidFill>
                            <a:srgbClr val="000000"/>
                          </a:solidFill>
                          <a:effectLst/>
                          <a:latin typeface="Times New Roman" panose="02020603050405020304" pitchFamily="18" charset="0"/>
                        </a:rPr>
                        <a:t> </a:t>
                      </a:r>
                      <a:r>
                        <a:rPr lang="en-US" sz="3200" i="0" dirty="0" err="1">
                          <a:solidFill>
                            <a:srgbClr val="000000"/>
                          </a:solidFill>
                          <a:effectLst/>
                          <a:latin typeface="Times New Roman" panose="02020603050405020304" pitchFamily="18" charset="0"/>
                        </a:rPr>
                        <a:t>viên</a:t>
                      </a:r>
                      <a:r>
                        <a:rPr lang="en-US" sz="3200" i="0" dirty="0">
                          <a:solidFill>
                            <a:srgbClr val="000000"/>
                          </a:solidFill>
                          <a:effectLst/>
                          <a:latin typeface="Times New Roman" panose="02020603050405020304" pitchFamily="18" charset="0"/>
                        </a:rPr>
                        <a:t>: </a:t>
                      </a:r>
                      <a:r>
                        <a:rPr lang="en-US" sz="3200" i="0" dirty="0" err="1">
                          <a:solidFill>
                            <a:srgbClr val="000000"/>
                          </a:solidFill>
                          <a:effectLst/>
                          <a:latin typeface="Times New Roman" panose="02020603050405020304" pitchFamily="18" charset="0"/>
                        </a:rPr>
                        <a:t>Khúc</a:t>
                      </a:r>
                      <a:r>
                        <a:rPr lang="en-US" sz="3200" i="0" dirty="0">
                          <a:solidFill>
                            <a:srgbClr val="000000"/>
                          </a:solidFill>
                          <a:effectLst/>
                          <a:latin typeface="Times New Roman" panose="02020603050405020304" pitchFamily="18" charset="0"/>
                        </a:rPr>
                        <a:t> </a:t>
                      </a:r>
                      <a:r>
                        <a:rPr lang="en-US" sz="3200" i="0" dirty="0" err="1">
                          <a:solidFill>
                            <a:srgbClr val="000000"/>
                          </a:solidFill>
                          <a:effectLst/>
                          <a:latin typeface="Times New Roman" panose="02020603050405020304" pitchFamily="18" charset="0"/>
                        </a:rPr>
                        <a:t>Hải</a:t>
                      </a:r>
                      <a:r>
                        <a:rPr lang="en-US" sz="3200" i="0" dirty="0">
                          <a:solidFill>
                            <a:srgbClr val="000000"/>
                          </a:solidFill>
                          <a:effectLst/>
                          <a:latin typeface="Times New Roman" panose="02020603050405020304" pitchFamily="18" charset="0"/>
                        </a:rPr>
                        <a:t> </a:t>
                      </a:r>
                      <a:r>
                        <a:rPr lang="en-US" sz="3200" i="0" dirty="0" err="1">
                          <a:solidFill>
                            <a:srgbClr val="000000"/>
                          </a:solidFill>
                          <a:effectLst/>
                          <a:latin typeface="Times New Roman" panose="02020603050405020304" pitchFamily="18" charset="0"/>
                        </a:rPr>
                        <a:t>Yến</a:t>
                      </a:r>
                      <a:endParaRPr lang="en-US" sz="3200" i="0" dirty="0">
                        <a:effectLst/>
                      </a:endParaRPr>
                    </a:p>
                    <a:p>
                      <a:pPr algn="ctr"/>
                      <a:r>
                        <a:rPr lang="en-US" sz="3200" i="0" dirty="0" err="1">
                          <a:solidFill>
                            <a:srgbClr val="000000"/>
                          </a:solidFill>
                          <a:effectLst/>
                          <a:latin typeface="Times New Roman" panose="02020603050405020304" pitchFamily="18" charset="0"/>
                        </a:rPr>
                        <a:t>Lớp</a:t>
                      </a:r>
                      <a:r>
                        <a:rPr lang="en-US" sz="3200" i="0" dirty="0">
                          <a:solidFill>
                            <a:srgbClr val="000000"/>
                          </a:solidFill>
                          <a:effectLst/>
                          <a:latin typeface="Times New Roman" panose="02020603050405020304" pitchFamily="18" charset="0"/>
                        </a:rPr>
                        <a:t>: 5A2</a:t>
                      </a:r>
                      <a:r>
                        <a:rPr lang="en-US" sz="3200" i="0" dirty="0">
                          <a:effectLst/>
                        </a:rPr>
                        <a:t> </a:t>
                      </a:r>
                    </a:p>
                  </a:txBody>
                  <a:tcPr anchor="ctr">
                    <a:lnL>
                      <a:noFill/>
                    </a:lnL>
                    <a:lnR>
                      <a:noFill/>
                    </a:lnR>
                    <a:lnT>
                      <a:noFill/>
                    </a:lnT>
                    <a:lnB>
                      <a:noFill/>
                    </a:lnB>
                  </a:tcPr>
                </a:tc>
                <a:extLst>
                  <a:ext uri="{0D108BD9-81ED-4DB2-BD59-A6C34878D82A}">
                    <a16:rowId xmlns:a16="http://schemas.microsoft.com/office/drawing/2014/main" val="4162663489"/>
                  </a:ext>
                </a:extLst>
              </a:tr>
            </a:tbl>
          </a:graphicData>
        </a:graphic>
      </p:graphicFrame>
      <p:sp>
        <p:nvSpPr>
          <p:cNvPr id="7" name="Rectangle 6">
            <a:extLst>
              <a:ext uri="{FF2B5EF4-FFF2-40B4-BE49-F238E27FC236}">
                <a16:creationId xmlns:a16="http://schemas.microsoft.com/office/drawing/2014/main" id="{74DF1FD6-4811-9FF7-305C-D74E0C506354}"/>
              </a:ext>
            </a:extLst>
          </p:cNvPr>
          <p:cNvSpPr/>
          <p:nvPr/>
        </p:nvSpPr>
        <p:spPr>
          <a:xfrm>
            <a:off x="4279376" y="1745636"/>
            <a:ext cx="4139381" cy="88490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4800" b="1" dirty="0" err="1">
                <a:latin typeface="UTM Aquarelle" panose="02040603050506020204" pitchFamily="18" charset="0"/>
              </a:rPr>
              <a:t>Tập</a:t>
            </a:r>
            <a:r>
              <a:rPr lang="en-US" sz="4800" b="1" dirty="0">
                <a:latin typeface="UTM Aquarelle" panose="02040603050506020204" pitchFamily="18" charset="0"/>
              </a:rPr>
              <a:t> </a:t>
            </a:r>
            <a:r>
              <a:rPr lang="en-US" sz="4800" b="1" dirty="0" err="1">
                <a:latin typeface="UTM Aquarelle" panose="02040603050506020204" pitchFamily="18" charset="0"/>
              </a:rPr>
              <a:t>đọc</a:t>
            </a:r>
            <a:endParaRPr lang="en-US" sz="4800" b="1" dirty="0">
              <a:latin typeface="UTM Aquarelle" panose="02040603050506020204" pitchFamily="18" charset="0"/>
            </a:endParaRPr>
          </a:p>
        </p:txBody>
      </p:sp>
      <p:sp>
        <p:nvSpPr>
          <p:cNvPr id="8" name="TextBox 7">
            <a:extLst>
              <a:ext uri="{FF2B5EF4-FFF2-40B4-BE49-F238E27FC236}">
                <a16:creationId xmlns:a16="http://schemas.microsoft.com/office/drawing/2014/main" id="{A691024E-9116-7AF1-472B-0EEE08280FE7}"/>
              </a:ext>
            </a:extLst>
          </p:cNvPr>
          <p:cNvSpPr txBox="1"/>
          <p:nvPr/>
        </p:nvSpPr>
        <p:spPr>
          <a:xfrm>
            <a:off x="3830494" y="3075057"/>
            <a:ext cx="5037149" cy="923330"/>
          </a:xfrm>
          <a:prstGeom prst="rect">
            <a:avLst/>
          </a:prstGeom>
          <a:noFill/>
        </p:spPr>
        <p:txBody>
          <a:bodyPr vert="horz" wrap="none" rtlCol="0">
            <a:spAutoFit/>
          </a:bodyPr>
          <a:lstStyle/>
          <a:p>
            <a:pPr algn="ctr"/>
            <a:r>
              <a:rPr lang="en-US" altLang="zh-CN" sz="5400" dirty="0">
                <a:solidFill>
                  <a:srgbClr val="FF0000"/>
                </a:solidFill>
                <a:latin typeface="UVN Banh Mi" pitchFamily="2" charset="0"/>
                <a:ea typeface="微软雅黑" panose="020B0503020204020204" pitchFamily="34" charset="-122"/>
                <a:cs typeface="+mn-ea"/>
                <a:sym typeface="Arial" panose="020B0604020202020204" pitchFamily="34" charset="0"/>
              </a:rPr>
              <a:t>NGHĨA THẦY TRÒ</a:t>
            </a:r>
            <a:endParaRPr lang="zh-CN" altLang="en-US" sz="5400" dirty="0">
              <a:solidFill>
                <a:srgbClr val="FF0000"/>
              </a:solidFill>
              <a:latin typeface="UVN Banh Mi" pitchFamily="2" charset="0"/>
              <a:ea typeface="微软雅黑" panose="020B0503020204020204" pitchFamily="34" charset="-122"/>
              <a:cs typeface="+mn-ea"/>
              <a:sym typeface="Arial" panose="020B0604020202020204" pitchFamily="34" charset="0"/>
            </a:endParaRPr>
          </a:p>
        </p:txBody>
      </p:sp>
      <p:pic>
        <p:nvPicPr>
          <p:cNvPr id="9" name="Picture 8">
            <a:extLst>
              <a:ext uri="{FF2B5EF4-FFF2-40B4-BE49-F238E27FC236}">
                <a16:creationId xmlns:a16="http://schemas.microsoft.com/office/drawing/2014/main" id="{5649A9BF-5151-583A-6A54-5D485BE0A470}"/>
              </a:ext>
            </a:extLst>
          </p:cNvPr>
          <p:cNvPicPr>
            <a:picLocks noChangeAspect="1"/>
          </p:cNvPicPr>
          <p:nvPr/>
        </p:nvPicPr>
        <p:blipFill>
          <a:blip r:embed="rId2"/>
          <a:stretch>
            <a:fillRect/>
          </a:stretch>
        </p:blipFill>
        <p:spPr>
          <a:xfrm>
            <a:off x="281077" y="160843"/>
            <a:ext cx="1584793" cy="1584793"/>
          </a:xfrm>
          <a:prstGeom prst="rect">
            <a:avLst/>
          </a:prstGeom>
        </p:spPr>
      </p:pic>
    </p:spTree>
    <p:extLst>
      <p:ext uri="{BB962C8B-B14F-4D97-AF65-F5344CB8AC3E}">
        <p14:creationId xmlns:p14="http://schemas.microsoft.com/office/powerpoint/2010/main" val="1866699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74516B-EA58-4B1A-A0E4-C292113E0066}"/>
              </a:ext>
            </a:extLst>
          </p:cNvPr>
          <p:cNvSpPr/>
          <p:nvPr/>
        </p:nvSpPr>
        <p:spPr>
          <a:xfrm>
            <a:off x="0" y="0"/>
            <a:ext cx="12192000" cy="6858000"/>
          </a:xfrm>
          <a:prstGeom prst="rect">
            <a:avLst/>
          </a:prstGeom>
          <a:solidFill>
            <a:srgbClr val="4213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E86D641-E5D3-4946-9EDF-FF4328173B31}"/>
              </a:ext>
            </a:extLst>
          </p:cNvPr>
          <p:cNvPicPr>
            <a:picLocks noChangeAspect="1"/>
          </p:cNvPicPr>
          <p:nvPr/>
        </p:nvPicPr>
        <p:blipFill>
          <a:blip r:embed="rId2"/>
          <a:stretch>
            <a:fillRect/>
          </a:stretch>
        </p:blipFill>
        <p:spPr>
          <a:xfrm>
            <a:off x="2218294" y="0"/>
            <a:ext cx="7755412" cy="6858000"/>
          </a:xfrm>
          <a:prstGeom prst="rect">
            <a:avLst/>
          </a:prstGeom>
        </p:spPr>
      </p:pic>
      <p:sp>
        <p:nvSpPr>
          <p:cNvPr id="5" name="Rectangle: Rounded Corners 4">
            <a:extLst>
              <a:ext uri="{FF2B5EF4-FFF2-40B4-BE49-F238E27FC236}">
                <a16:creationId xmlns:a16="http://schemas.microsoft.com/office/drawing/2014/main" id="{D88123D0-AA2F-460B-9814-0C8557A88F65}"/>
              </a:ext>
            </a:extLst>
          </p:cNvPr>
          <p:cNvSpPr/>
          <p:nvPr/>
        </p:nvSpPr>
        <p:spPr>
          <a:xfrm>
            <a:off x="228599" y="174172"/>
            <a:ext cx="11798085" cy="6509658"/>
          </a:xfrm>
          <a:custGeom>
            <a:avLst/>
            <a:gdLst>
              <a:gd name="connsiteX0" fmla="*/ 0 w 11798085"/>
              <a:gd name="connsiteY0" fmla="*/ 366819 h 6509658"/>
              <a:gd name="connsiteX1" fmla="*/ 366819 w 11798085"/>
              <a:gd name="connsiteY1" fmla="*/ 0 h 6509658"/>
              <a:gd name="connsiteX2" fmla="*/ 11431266 w 11798085"/>
              <a:gd name="connsiteY2" fmla="*/ 0 h 6509658"/>
              <a:gd name="connsiteX3" fmla="*/ 11798085 w 11798085"/>
              <a:gd name="connsiteY3" fmla="*/ 366819 h 6509658"/>
              <a:gd name="connsiteX4" fmla="*/ 11798085 w 11798085"/>
              <a:gd name="connsiteY4" fmla="*/ 6142839 h 6509658"/>
              <a:gd name="connsiteX5" fmla="*/ 11431266 w 11798085"/>
              <a:gd name="connsiteY5" fmla="*/ 6509658 h 6509658"/>
              <a:gd name="connsiteX6" fmla="*/ 366819 w 11798085"/>
              <a:gd name="connsiteY6" fmla="*/ 6509658 h 6509658"/>
              <a:gd name="connsiteX7" fmla="*/ 0 w 11798085"/>
              <a:gd name="connsiteY7" fmla="*/ 6142839 h 6509658"/>
              <a:gd name="connsiteX8" fmla="*/ 0 w 11798085"/>
              <a:gd name="connsiteY8" fmla="*/ 366819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8085" h="6509658" fill="none" extrusionOk="0">
                <a:moveTo>
                  <a:pt x="0" y="366819"/>
                </a:moveTo>
                <a:cubicBezTo>
                  <a:pt x="-10971" y="155731"/>
                  <a:pt x="173156" y="-38200"/>
                  <a:pt x="366819" y="0"/>
                </a:cubicBezTo>
                <a:cubicBezTo>
                  <a:pt x="1482164" y="35184"/>
                  <a:pt x="8785846" y="45873"/>
                  <a:pt x="11431266" y="0"/>
                </a:cubicBezTo>
                <a:cubicBezTo>
                  <a:pt x="11612981" y="10881"/>
                  <a:pt x="11785251" y="189766"/>
                  <a:pt x="11798085" y="366819"/>
                </a:cubicBezTo>
                <a:cubicBezTo>
                  <a:pt x="11633470" y="1608483"/>
                  <a:pt x="11779443" y="4687714"/>
                  <a:pt x="11798085" y="6142839"/>
                </a:cubicBezTo>
                <a:cubicBezTo>
                  <a:pt x="11777302" y="6339551"/>
                  <a:pt x="11616880" y="6498610"/>
                  <a:pt x="11431266" y="6509658"/>
                </a:cubicBezTo>
                <a:cubicBezTo>
                  <a:pt x="6358665" y="6452376"/>
                  <a:pt x="5374294" y="6590874"/>
                  <a:pt x="366819" y="6509658"/>
                </a:cubicBezTo>
                <a:cubicBezTo>
                  <a:pt x="154278" y="6515622"/>
                  <a:pt x="26948" y="6344302"/>
                  <a:pt x="0" y="6142839"/>
                </a:cubicBezTo>
                <a:cubicBezTo>
                  <a:pt x="89725" y="3876924"/>
                  <a:pt x="-151992" y="2160586"/>
                  <a:pt x="0" y="366819"/>
                </a:cubicBezTo>
                <a:close/>
              </a:path>
              <a:path w="11798085" h="6509658" stroke="0" extrusionOk="0">
                <a:moveTo>
                  <a:pt x="0" y="366819"/>
                </a:moveTo>
                <a:cubicBezTo>
                  <a:pt x="-22258" y="183203"/>
                  <a:pt x="158633" y="-1312"/>
                  <a:pt x="366819" y="0"/>
                </a:cubicBezTo>
                <a:cubicBezTo>
                  <a:pt x="2395448" y="84205"/>
                  <a:pt x="8656236" y="-44638"/>
                  <a:pt x="11431266" y="0"/>
                </a:cubicBezTo>
                <a:cubicBezTo>
                  <a:pt x="11655160" y="-18800"/>
                  <a:pt x="11791821" y="157847"/>
                  <a:pt x="11798085" y="366819"/>
                </a:cubicBezTo>
                <a:cubicBezTo>
                  <a:pt x="11733486" y="2896634"/>
                  <a:pt x="11762214" y="4977372"/>
                  <a:pt x="11798085" y="6142839"/>
                </a:cubicBezTo>
                <a:cubicBezTo>
                  <a:pt x="11794465" y="6335488"/>
                  <a:pt x="11642461" y="6525731"/>
                  <a:pt x="11431266" y="6509658"/>
                </a:cubicBezTo>
                <a:cubicBezTo>
                  <a:pt x="9108442" y="6598582"/>
                  <a:pt x="3092328" y="6385771"/>
                  <a:pt x="366819" y="6509658"/>
                </a:cubicBezTo>
                <a:cubicBezTo>
                  <a:pt x="157311" y="6480604"/>
                  <a:pt x="-10487" y="6357236"/>
                  <a:pt x="0" y="6142839"/>
                </a:cubicBezTo>
                <a:cubicBezTo>
                  <a:pt x="-104639" y="5518264"/>
                  <a:pt x="-69927" y="1717007"/>
                  <a:pt x="0" y="366819"/>
                </a:cubicBezTo>
                <a:close/>
              </a:path>
            </a:pathLst>
          </a:custGeom>
          <a:solidFill>
            <a:schemeClr val="bg1"/>
          </a:solidFill>
          <a:ln>
            <a:solidFill>
              <a:srgbClr val="CD148E"/>
            </a:solidFill>
            <a:extLst>
              <a:ext uri="{C807C97D-BFC1-408E-A445-0C87EB9F89A2}">
                <ask:lineSketchStyleProps xmlns:ask="http://schemas.microsoft.com/office/drawing/2018/sketchyshapes" sd="1598609041">
                  <a:prstGeom prst="roundRect">
                    <a:avLst>
                      <a:gd name="adj" fmla="val 5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392E6C0-2380-4B99-9190-91F5952CC73C}"/>
              </a:ext>
            </a:extLst>
          </p:cNvPr>
          <p:cNvSpPr txBox="1"/>
          <p:nvPr/>
        </p:nvSpPr>
        <p:spPr>
          <a:xfrm>
            <a:off x="487689" y="399477"/>
            <a:ext cx="11216622"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rPr>
              <a:t>Câu 3</a:t>
            </a:r>
            <a:r>
              <a:rPr kumimoji="0" lang="en-SG" sz="3200" b="1" i="0" u="none" strike="noStrike" kern="120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rPr>
              <a:t>:</a:t>
            </a:r>
            <a:r>
              <a:rPr lang="en-SG" sz="3200" b="1" dirty="0">
                <a:solidFill>
                  <a:schemeClr val="accent5">
                    <a:lumMod val="75000"/>
                  </a:schemeClr>
                </a:solidFill>
                <a:latin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rPr>
              <a:t>Những thành ngữ, tục ngữ nào dưới đây nói lên bài học mà các môn sinh nhận được trong ngày mừng thọ cụ giáo Chu?</a:t>
            </a:r>
          </a:p>
        </p:txBody>
      </p:sp>
      <p:sp>
        <p:nvSpPr>
          <p:cNvPr id="10" name="TextBox 9">
            <a:extLst>
              <a:ext uri="{FF2B5EF4-FFF2-40B4-BE49-F238E27FC236}">
                <a16:creationId xmlns:a16="http://schemas.microsoft.com/office/drawing/2014/main" id="{A7A0A5A3-111E-4340-963E-89121B498F35}"/>
              </a:ext>
            </a:extLst>
          </p:cNvPr>
          <p:cNvSpPr txBox="1"/>
          <p:nvPr/>
        </p:nvSpPr>
        <p:spPr>
          <a:xfrm>
            <a:off x="1018852" y="1789458"/>
            <a:ext cx="10154296" cy="3935373"/>
          </a:xfrm>
          <a:prstGeom prst="rect">
            <a:avLst/>
          </a:prstGeom>
          <a:noFill/>
        </p:spPr>
        <p:txBody>
          <a:bodyPr wrap="square">
            <a:spAutoFit/>
          </a:bodyPr>
          <a:lstStyle/>
          <a:p>
            <a:pPr algn="just">
              <a:lnSpc>
                <a:spcPct val="150000"/>
              </a:lnSpc>
            </a:pPr>
            <a:r>
              <a:rPr lang="vi-VN" sz="3400" b="0" i="0">
                <a:effectLst/>
                <a:latin typeface="Calibri" panose="020F0502020204030204" pitchFamily="34" charset="0"/>
                <a:cs typeface="Calibri" panose="020F0502020204030204" pitchFamily="34" charset="0"/>
              </a:rPr>
              <a:t>a) Tiên học lễ, hậu học văn.</a:t>
            </a:r>
          </a:p>
          <a:p>
            <a:pPr algn="just">
              <a:lnSpc>
                <a:spcPct val="150000"/>
              </a:lnSpc>
            </a:pPr>
            <a:r>
              <a:rPr lang="vi-VN" sz="3400" b="0" i="0">
                <a:effectLst/>
                <a:latin typeface="Calibri" panose="020F0502020204030204" pitchFamily="34" charset="0"/>
                <a:cs typeface="Calibri" panose="020F0502020204030204" pitchFamily="34" charset="0"/>
              </a:rPr>
              <a:t>b) Uống nước nhớ nguồn.</a:t>
            </a:r>
          </a:p>
          <a:p>
            <a:pPr algn="just">
              <a:lnSpc>
                <a:spcPct val="150000"/>
              </a:lnSpc>
            </a:pPr>
            <a:r>
              <a:rPr lang="vi-VN" sz="3400" b="0" i="0">
                <a:effectLst/>
                <a:latin typeface="Calibri" panose="020F0502020204030204" pitchFamily="34" charset="0"/>
                <a:cs typeface="Calibri" panose="020F0502020204030204" pitchFamily="34" charset="0"/>
              </a:rPr>
              <a:t>c) Tôn sư trọng đạo.</a:t>
            </a:r>
          </a:p>
          <a:p>
            <a:pPr algn="just">
              <a:lnSpc>
                <a:spcPct val="150000"/>
              </a:lnSpc>
            </a:pPr>
            <a:r>
              <a:rPr lang="vi-VN" sz="3400" b="0" i="0">
                <a:effectLst/>
                <a:latin typeface="Calibri" panose="020F0502020204030204" pitchFamily="34" charset="0"/>
                <a:cs typeface="Calibri" panose="020F0502020204030204" pitchFamily="34" charset="0"/>
              </a:rPr>
              <a:t>d) Nhất tự vi sư, bán tự vi sư. (Một chữ là thầy, nửa chữ cũng là thầy.)</a:t>
            </a:r>
          </a:p>
        </p:txBody>
      </p:sp>
    </p:spTree>
    <p:extLst>
      <p:ext uri="{BB962C8B-B14F-4D97-AF65-F5344CB8AC3E}">
        <p14:creationId xmlns:p14="http://schemas.microsoft.com/office/powerpoint/2010/main" val="3071463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
                                            <p:txEl>
                                              <p:pRg st="0" end="0"/>
                                            </p:txEl>
                                          </p:spTgt>
                                        </p:tgtEl>
                                      </p:cBhvr>
                                    </p:animEffect>
                                    <p:set>
                                      <p:cBhvr>
                                        <p:cTn id="27"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74516B-EA58-4B1A-A0E4-C292113E0066}"/>
              </a:ext>
            </a:extLst>
          </p:cNvPr>
          <p:cNvSpPr/>
          <p:nvPr/>
        </p:nvSpPr>
        <p:spPr>
          <a:xfrm>
            <a:off x="0" y="0"/>
            <a:ext cx="12192000" cy="6858000"/>
          </a:xfrm>
          <a:prstGeom prst="rect">
            <a:avLst/>
          </a:prstGeom>
          <a:solidFill>
            <a:srgbClr val="4213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E86D641-E5D3-4946-9EDF-FF4328173B31}"/>
              </a:ext>
            </a:extLst>
          </p:cNvPr>
          <p:cNvPicPr>
            <a:picLocks noChangeAspect="1"/>
          </p:cNvPicPr>
          <p:nvPr/>
        </p:nvPicPr>
        <p:blipFill>
          <a:blip r:embed="rId2"/>
          <a:stretch>
            <a:fillRect/>
          </a:stretch>
        </p:blipFill>
        <p:spPr>
          <a:xfrm>
            <a:off x="2218294" y="0"/>
            <a:ext cx="7755412" cy="6858000"/>
          </a:xfrm>
          <a:prstGeom prst="rect">
            <a:avLst/>
          </a:prstGeom>
        </p:spPr>
      </p:pic>
      <p:sp>
        <p:nvSpPr>
          <p:cNvPr id="5" name="Rectangle: Rounded Corners 4">
            <a:extLst>
              <a:ext uri="{FF2B5EF4-FFF2-40B4-BE49-F238E27FC236}">
                <a16:creationId xmlns:a16="http://schemas.microsoft.com/office/drawing/2014/main" id="{D88123D0-AA2F-460B-9814-0C8557A88F65}"/>
              </a:ext>
            </a:extLst>
          </p:cNvPr>
          <p:cNvSpPr/>
          <p:nvPr/>
        </p:nvSpPr>
        <p:spPr>
          <a:xfrm>
            <a:off x="228599" y="174172"/>
            <a:ext cx="11798085" cy="6509658"/>
          </a:xfrm>
          <a:custGeom>
            <a:avLst/>
            <a:gdLst>
              <a:gd name="connsiteX0" fmla="*/ 0 w 11798085"/>
              <a:gd name="connsiteY0" fmla="*/ 366819 h 6509658"/>
              <a:gd name="connsiteX1" fmla="*/ 366819 w 11798085"/>
              <a:gd name="connsiteY1" fmla="*/ 0 h 6509658"/>
              <a:gd name="connsiteX2" fmla="*/ 11431266 w 11798085"/>
              <a:gd name="connsiteY2" fmla="*/ 0 h 6509658"/>
              <a:gd name="connsiteX3" fmla="*/ 11798085 w 11798085"/>
              <a:gd name="connsiteY3" fmla="*/ 366819 h 6509658"/>
              <a:gd name="connsiteX4" fmla="*/ 11798085 w 11798085"/>
              <a:gd name="connsiteY4" fmla="*/ 6142839 h 6509658"/>
              <a:gd name="connsiteX5" fmla="*/ 11431266 w 11798085"/>
              <a:gd name="connsiteY5" fmla="*/ 6509658 h 6509658"/>
              <a:gd name="connsiteX6" fmla="*/ 366819 w 11798085"/>
              <a:gd name="connsiteY6" fmla="*/ 6509658 h 6509658"/>
              <a:gd name="connsiteX7" fmla="*/ 0 w 11798085"/>
              <a:gd name="connsiteY7" fmla="*/ 6142839 h 6509658"/>
              <a:gd name="connsiteX8" fmla="*/ 0 w 11798085"/>
              <a:gd name="connsiteY8" fmla="*/ 366819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8085" h="6509658" fill="none" extrusionOk="0">
                <a:moveTo>
                  <a:pt x="0" y="366819"/>
                </a:moveTo>
                <a:cubicBezTo>
                  <a:pt x="-10971" y="155731"/>
                  <a:pt x="173156" y="-38200"/>
                  <a:pt x="366819" y="0"/>
                </a:cubicBezTo>
                <a:cubicBezTo>
                  <a:pt x="1482164" y="35184"/>
                  <a:pt x="8785846" y="45873"/>
                  <a:pt x="11431266" y="0"/>
                </a:cubicBezTo>
                <a:cubicBezTo>
                  <a:pt x="11612981" y="10881"/>
                  <a:pt x="11785251" y="189766"/>
                  <a:pt x="11798085" y="366819"/>
                </a:cubicBezTo>
                <a:cubicBezTo>
                  <a:pt x="11633470" y="1608483"/>
                  <a:pt x="11779443" y="4687714"/>
                  <a:pt x="11798085" y="6142839"/>
                </a:cubicBezTo>
                <a:cubicBezTo>
                  <a:pt x="11777302" y="6339551"/>
                  <a:pt x="11616880" y="6498610"/>
                  <a:pt x="11431266" y="6509658"/>
                </a:cubicBezTo>
                <a:cubicBezTo>
                  <a:pt x="6358665" y="6452376"/>
                  <a:pt x="5374294" y="6590874"/>
                  <a:pt x="366819" y="6509658"/>
                </a:cubicBezTo>
                <a:cubicBezTo>
                  <a:pt x="154278" y="6515622"/>
                  <a:pt x="26948" y="6344302"/>
                  <a:pt x="0" y="6142839"/>
                </a:cubicBezTo>
                <a:cubicBezTo>
                  <a:pt x="89725" y="3876924"/>
                  <a:pt x="-151992" y="2160586"/>
                  <a:pt x="0" y="366819"/>
                </a:cubicBezTo>
                <a:close/>
              </a:path>
              <a:path w="11798085" h="6509658" stroke="0" extrusionOk="0">
                <a:moveTo>
                  <a:pt x="0" y="366819"/>
                </a:moveTo>
                <a:cubicBezTo>
                  <a:pt x="-22258" y="183203"/>
                  <a:pt x="158633" y="-1312"/>
                  <a:pt x="366819" y="0"/>
                </a:cubicBezTo>
                <a:cubicBezTo>
                  <a:pt x="2395448" y="84205"/>
                  <a:pt x="8656236" y="-44638"/>
                  <a:pt x="11431266" y="0"/>
                </a:cubicBezTo>
                <a:cubicBezTo>
                  <a:pt x="11655160" y="-18800"/>
                  <a:pt x="11791821" y="157847"/>
                  <a:pt x="11798085" y="366819"/>
                </a:cubicBezTo>
                <a:cubicBezTo>
                  <a:pt x="11733486" y="2896634"/>
                  <a:pt x="11762214" y="4977372"/>
                  <a:pt x="11798085" y="6142839"/>
                </a:cubicBezTo>
                <a:cubicBezTo>
                  <a:pt x="11794465" y="6335488"/>
                  <a:pt x="11642461" y="6525731"/>
                  <a:pt x="11431266" y="6509658"/>
                </a:cubicBezTo>
                <a:cubicBezTo>
                  <a:pt x="9108442" y="6598582"/>
                  <a:pt x="3092328" y="6385771"/>
                  <a:pt x="366819" y="6509658"/>
                </a:cubicBezTo>
                <a:cubicBezTo>
                  <a:pt x="157311" y="6480604"/>
                  <a:pt x="-10487" y="6357236"/>
                  <a:pt x="0" y="6142839"/>
                </a:cubicBezTo>
                <a:cubicBezTo>
                  <a:pt x="-104639" y="5518264"/>
                  <a:pt x="-69927" y="1717007"/>
                  <a:pt x="0" y="366819"/>
                </a:cubicBezTo>
                <a:close/>
              </a:path>
            </a:pathLst>
          </a:custGeom>
          <a:solidFill>
            <a:schemeClr val="bg1"/>
          </a:solidFill>
          <a:ln>
            <a:solidFill>
              <a:srgbClr val="CD148E"/>
            </a:solidFill>
            <a:extLst>
              <a:ext uri="{C807C97D-BFC1-408E-A445-0C87EB9F89A2}">
                <ask:lineSketchStyleProps xmlns:ask="http://schemas.microsoft.com/office/drawing/2018/sketchyshapes" sd="1598609041">
                  <a:prstGeom prst="roundRect">
                    <a:avLst>
                      <a:gd name="adj" fmla="val 5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392E6C0-2380-4B99-9190-91F5952CC73C}"/>
              </a:ext>
            </a:extLst>
          </p:cNvPr>
          <p:cNvSpPr txBox="1"/>
          <p:nvPr/>
        </p:nvSpPr>
        <p:spPr>
          <a:xfrm>
            <a:off x="358143" y="683800"/>
            <a:ext cx="11538995"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600"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Em </a:t>
            </a:r>
            <a:r>
              <a:rPr kumimoji="0" lang="en-SG" sz="3600"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hãy</a:t>
            </a:r>
            <a:r>
              <a:rPr kumimoji="0" lang="en-SG" sz="3600"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SG" sz="3600"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nêu</a:t>
            </a:r>
            <a:r>
              <a:rPr kumimoji="0" lang="en-SG" sz="3600"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SG" sz="3600"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thêm</a:t>
            </a:r>
            <a:r>
              <a:rPr kumimoji="0" lang="en-SG" sz="3600"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SG" sz="3600"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một</a:t>
            </a:r>
            <a:r>
              <a:rPr kumimoji="0" lang="en-SG" sz="3600"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SG" sz="3600"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số</a:t>
            </a:r>
            <a:r>
              <a:rPr kumimoji="0" lang="en-SG" sz="3600"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SG" sz="3600"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thành</a:t>
            </a:r>
            <a:r>
              <a:rPr kumimoji="0" lang="en-SG" sz="3600"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SG" sz="3600"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ngữ</a:t>
            </a:r>
            <a:r>
              <a:rPr kumimoji="0" lang="en-SG" sz="3600"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SG" sz="3600"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tục</a:t>
            </a:r>
            <a:r>
              <a:rPr kumimoji="0" lang="en-SG" sz="3600"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SG" sz="3600"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ngữ</a:t>
            </a:r>
            <a:r>
              <a:rPr kumimoji="0" lang="en-SG" sz="3600"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hay ca </a:t>
            </a:r>
            <a:r>
              <a:rPr kumimoji="0" lang="en-SG" sz="3600"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dao</a:t>
            </a:r>
            <a:r>
              <a:rPr kumimoji="0" lang="en-SG" sz="3600"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SG" sz="3600"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nào</a:t>
            </a:r>
            <a:r>
              <a:rPr kumimoji="0" lang="en-SG" sz="3600"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SG" sz="3600"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có</a:t>
            </a:r>
            <a:r>
              <a:rPr kumimoji="0" lang="en-SG" sz="3600"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SG" sz="3600"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nội</a:t>
            </a:r>
            <a:r>
              <a:rPr kumimoji="0" lang="en-SG" sz="3600"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dung </a:t>
            </a:r>
            <a:r>
              <a:rPr kumimoji="0" lang="en-SG" sz="3600"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tương</a:t>
            </a:r>
            <a:r>
              <a:rPr kumimoji="0" lang="en-SG" sz="3600"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SG" sz="3600"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tự</a:t>
            </a:r>
            <a:r>
              <a:rPr kumimoji="0" lang="en-SG" sz="3600"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endParaRPr kumimoji="0" lang="vi-VN" sz="3600"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7A0A5A3-111E-4340-963E-89121B498F35}"/>
              </a:ext>
            </a:extLst>
          </p:cNvPr>
          <p:cNvSpPr txBox="1"/>
          <p:nvPr/>
        </p:nvSpPr>
        <p:spPr>
          <a:xfrm>
            <a:off x="1050493" y="2058299"/>
            <a:ext cx="10154296" cy="3690241"/>
          </a:xfrm>
          <a:prstGeom prst="rect">
            <a:avLst/>
          </a:prstGeom>
          <a:noFill/>
        </p:spPr>
        <p:txBody>
          <a:bodyPr wrap="square">
            <a:spAutoFit/>
          </a:bodyPr>
          <a:lstStyle/>
          <a:p>
            <a:pPr algn="just">
              <a:lnSpc>
                <a:spcPct val="150000"/>
              </a:lnSpc>
            </a:pPr>
            <a:r>
              <a:rPr lang="en-SG" sz="4000" b="0" i="0" dirty="0">
                <a:effectLst/>
                <a:latin typeface="Calibri" panose="020F0502020204030204" pitchFamily="34" charset="0"/>
                <a:cs typeface="Calibri" panose="020F0502020204030204" pitchFamily="34" charset="0"/>
              </a:rPr>
              <a:t>- </a:t>
            </a:r>
            <a:r>
              <a:rPr lang="en-SG" sz="4000" b="0" i="0" dirty="0" err="1">
                <a:effectLst/>
                <a:latin typeface="Calibri" panose="020F0502020204030204" pitchFamily="34" charset="0"/>
                <a:cs typeface="Calibri" panose="020F0502020204030204" pitchFamily="34" charset="0"/>
              </a:rPr>
              <a:t>Không</a:t>
            </a:r>
            <a:r>
              <a:rPr lang="en-SG" sz="4000" b="0" i="0" dirty="0">
                <a:effectLst/>
                <a:latin typeface="Calibri" panose="020F0502020204030204" pitchFamily="34" charset="0"/>
                <a:cs typeface="Calibri" panose="020F0502020204030204" pitchFamily="34" charset="0"/>
              </a:rPr>
              <a:t> </a:t>
            </a:r>
            <a:r>
              <a:rPr lang="en-SG" sz="4000" b="0" i="0" dirty="0" err="1">
                <a:effectLst/>
                <a:latin typeface="Calibri" panose="020F0502020204030204" pitchFamily="34" charset="0"/>
                <a:cs typeface="Calibri" panose="020F0502020204030204" pitchFamily="34" charset="0"/>
              </a:rPr>
              <a:t>thầy</a:t>
            </a:r>
            <a:r>
              <a:rPr lang="en-SG" sz="4000" b="0" i="0" dirty="0">
                <a:effectLst/>
                <a:latin typeface="Calibri" panose="020F0502020204030204" pitchFamily="34" charset="0"/>
                <a:cs typeface="Calibri" panose="020F0502020204030204" pitchFamily="34" charset="0"/>
              </a:rPr>
              <a:t> </a:t>
            </a:r>
            <a:r>
              <a:rPr lang="en-SG" sz="4000" b="0" i="0" dirty="0" err="1">
                <a:effectLst/>
                <a:latin typeface="Calibri" panose="020F0502020204030204" pitchFamily="34" charset="0"/>
                <a:cs typeface="Calibri" panose="020F0502020204030204" pitchFamily="34" charset="0"/>
              </a:rPr>
              <a:t>đố</a:t>
            </a:r>
            <a:r>
              <a:rPr lang="en-SG" sz="4000" b="0" i="0" dirty="0">
                <a:effectLst/>
                <a:latin typeface="Calibri" panose="020F0502020204030204" pitchFamily="34" charset="0"/>
                <a:cs typeface="Calibri" panose="020F0502020204030204" pitchFamily="34" charset="0"/>
              </a:rPr>
              <a:t> </a:t>
            </a:r>
            <a:r>
              <a:rPr lang="en-SG" sz="4000" b="0" i="0" dirty="0" err="1">
                <a:effectLst/>
                <a:latin typeface="Calibri" panose="020F0502020204030204" pitchFamily="34" charset="0"/>
                <a:cs typeface="Calibri" panose="020F0502020204030204" pitchFamily="34" charset="0"/>
              </a:rPr>
              <a:t>mày</a:t>
            </a:r>
            <a:r>
              <a:rPr lang="en-SG" sz="4000" b="0" i="0" dirty="0">
                <a:effectLst/>
                <a:latin typeface="Calibri" panose="020F0502020204030204" pitchFamily="34" charset="0"/>
                <a:cs typeface="Calibri" panose="020F0502020204030204" pitchFamily="34" charset="0"/>
              </a:rPr>
              <a:t> </a:t>
            </a:r>
            <a:r>
              <a:rPr lang="en-SG" sz="4000" b="0" i="0" dirty="0" err="1">
                <a:effectLst/>
                <a:latin typeface="Calibri" panose="020F0502020204030204" pitchFamily="34" charset="0"/>
                <a:cs typeface="Calibri" panose="020F0502020204030204" pitchFamily="34" charset="0"/>
              </a:rPr>
              <a:t>làm</a:t>
            </a:r>
            <a:r>
              <a:rPr lang="en-SG" sz="4000" b="0" i="0" dirty="0">
                <a:effectLst/>
                <a:latin typeface="Calibri" panose="020F0502020204030204" pitchFamily="34" charset="0"/>
                <a:cs typeface="Calibri" panose="020F0502020204030204" pitchFamily="34" charset="0"/>
              </a:rPr>
              <a:t> </a:t>
            </a:r>
            <a:r>
              <a:rPr lang="en-SG" sz="4000" b="0" i="0" dirty="0" err="1">
                <a:effectLst/>
                <a:latin typeface="Calibri" panose="020F0502020204030204" pitchFamily="34" charset="0"/>
                <a:cs typeface="Calibri" panose="020F0502020204030204" pitchFamily="34" charset="0"/>
              </a:rPr>
              <a:t>nên</a:t>
            </a:r>
            <a:r>
              <a:rPr lang="en-SG" sz="4000" b="0" i="0" dirty="0">
                <a:effectLst/>
                <a:latin typeface="Calibri" panose="020F0502020204030204" pitchFamily="34" charset="0"/>
                <a:cs typeface="Calibri" panose="020F0502020204030204" pitchFamily="34" charset="0"/>
              </a:rPr>
              <a:t>.</a:t>
            </a:r>
          </a:p>
          <a:p>
            <a:pPr algn="just">
              <a:lnSpc>
                <a:spcPct val="150000"/>
              </a:lnSpc>
            </a:pPr>
            <a:r>
              <a:rPr lang="en-SG" sz="4000" dirty="0">
                <a:latin typeface="Calibri" panose="020F0502020204030204" pitchFamily="34" charset="0"/>
                <a:cs typeface="Calibri" panose="020F0502020204030204" pitchFamily="34" charset="0"/>
              </a:rPr>
              <a:t>-           </a:t>
            </a:r>
            <a:r>
              <a:rPr lang="en-SG" sz="4000" dirty="0" err="1">
                <a:latin typeface="Calibri" panose="020F0502020204030204" pitchFamily="34" charset="0"/>
                <a:cs typeface="Calibri" panose="020F0502020204030204" pitchFamily="34" charset="0"/>
              </a:rPr>
              <a:t>Muốn</a:t>
            </a:r>
            <a:r>
              <a:rPr lang="en-SG" sz="4000" dirty="0">
                <a:latin typeface="Calibri" panose="020F0502020204030204" pitchFamily="34" charset="0"/>
                <a:cs typeface="Calibri" panose="020F0502020204030204" pitchFamily="34" charset="0"/>
              </a:rPr>
              <a:t> sang </a:t>
            </a:r>
            <a:r>
              <a:rPr lang="en-SG" sz="4000" dirty="0" err="1">
                <a:latin typeface="Calibri" panose="020F0502020204030204" pitchFamily="34" charset="0"/>
                <a:cs typeface="Calibri" panose="020F0502020204030204" pitchFamily="34" charset="0"/>
              </a:rPr>
              <a:t>thì</a:t>
            </a:r>
            <a:r>
              <a:rPr lang="en-SG" sz="4000" dirty="0">
                <a:latin typeface="Calibri" panose="020F0502020204030204" pitchFamily="34" charset="0"/>
                <a:cs typeface="Calibri" panose="020F0502020204030204" pitchFamily="34" charset="0"/>
              </a:rPr>
              <a:t> </a:t>
            </a:r>
            <a:r>
              <a:rPr lang="en-SG" sz="4000" dirty="0" err="1">
                <a:latin typeface="Calibri" panose="020F0502020204030204" pitchFamily="34" charset="0"/>
                <a:cs typeface="Calibri" panose="020F0502020204030204" pitchFamily="34" charset="0"/>
              </a:rPr>
              <a:t>bắc</a:t>
            </a:r>
            <a:r>
              <a:rPr lang="en-SG" sz="4000" dirty="0">
                <a:latin typeface="Calibri" panose="020F0502020204030204" pitchFamily="34" charset="0"/>
                <a:cs typeface="Calibri" panose="020F0502020204030204" pitchFamily="34" charset="0"/>
              </a:rPr>
              <a:t> </a:t>
            </a:r>
            <a:r>
              <a:rPr lang="en-SG" sz="4000" dirty="0" err="1">
                <a:latin typeface="Calibri" panose="020F0502020204030204" pitchFamily="34" charset="0"/>
                <a:cs typeface="Calibri" panose="020F0502020204030204" pitchFamily="34" charset="0"/>
              </a:rPr>
              <a:t>cầu</a:t>
            </a:r>
            <a:r>
              <a:rPr lang="en-SG" sz="4000" dirty="0">
                <a:latin typeface="Calibri" panose="020F0502020204030204" pitchFamily="34" charset="0"/>
                <a:cs typeface="Calibri" panose="020F0502020204030204" pitchFamily="34" charset="0"/>
              </a:rPr>
              <a:t> </a:t>
            </a:r>
            <a:r>
              <a:rPr lang="en-SG" sz="4000" dirty="0" err="1">
                <a:latin typeface="Calibri" panose="020F0502020204030204" pitchFamily="34" charset="0"/>
                <a:cs typeface="Calibri" panose="020F0502020204030204" pitchFamily="34" charset="0"/>
              </a:rPr>
              <a:t>kiều</a:t>
            </a:r>
            <a:endParaRPr lang="en-SG" sz="4000" dirty="0">
              <a:latin typeface="Calibri" panose="020F0502020204030204" pitchFamily="34" charset="0"/>
              <a:cs typeface="Calibri" panose="020F0502020204030204" pitchFamily="34" charset="0"/>
            </a:endParaRPr>
          </a:p>
          <a:p>
            <a:pPr algn="just">
              <a:lnSpc>
                <a:spcPct val="150000"/>
              </a:lnSpc>
            </a:pPr>
            <a:r>
              <a:rPr lang="en-SG" sz="4000" b="0" i="0">
                <a:effectLst/>
                <a:latin typeface="Calibri" panose="020F0502020204030204" pitchFamily="34" charset="0"/>
                <a:cs typeface="Calibri" panose="020F0502020204030204" pitchFamily="34" charset="0"/>
              </a:rPr>
              <a:t>        Muốn</a:t>
            </a:r>
            <a:r>
              <a:rPr lang="en-SG" sz="4000" b="0" i="0" dirty="0">
                <a:effectLst/>
                <a:latin typeface="Calibri" panose="020F0502020204030204" pitchFamily="34" charset="0"/>
                <a:cs typeface="Calibri" panose="020F0502020204030204" pitchFamily="34" charset="0"/>
              </a:rPr>
              <a:t> con hay </a:t>
            </a:r>
            <a:r>
              <a:rPr lang="en-SG" sz="4000" b="0" i="0" dirty="0" err="1">
                <a:effectLst/>
                <a:latin typeface="Calibri" panose="020F0502020204030204" pitchFamily="34" charset="0"/>
                <a:cs typeface="Calibri" panose="020F0502020204030204" pitchFamily="34" charset="0"/>
              </a:rPr>
              <a:t>chữ</a:t>
            </a:r>
            <a:r>
              <a:rPr lang="en-SG" sz="4000" b="0" i="0" dirty="0">
                <a:effectLst/>
                <a:latin typeface="Calibri" panose="020F0502020204030204" pitchFamily="34" charset="0"/>
                <a:cs typeface="Calibri" panose="020F0502020204030204" pitchFamily="34" charset="0"/>
              </a:rPr>
              <a:t> </a:t>
            </a:r>
            <a:r>
              <a:rPr lang="en-SG" sz="4000" b="0" i="0" dirty="0" err="1">
                <a:effectLst/>
                <a:latin typeface="Calibri" panose="020F0502020204030204" pitchFamily="34" charset="0"/>
                <a:cs typeface="Calibri" panose="020F0502020204030204" pitchFamily="34" charset="0"/>
              </a:rPr>
              <a:t>th</a:t>
            </a:r>
            <a:r>
              <a:rPr lang="en-SG" sz="4000" dirty="0" err="1">
                <a:latin typeface="Calibri" panose="020F0502020204030204" pitchFamily="34" charset="0"/>
                <a:cs typeface="Calibri" panose="020F0502020204030204" pitchFamily="34" charset="0"/>
              </a:rPr>
              <a:t>ì</a:t>
            </a:r>
            <a:r>
              <a:rPr lang="en-SG" sz="4000" dirty="0">
                <a:latin typeface="Calibri" panose="020F0502020204030204" pitchFamily="34" charset="0"/>
                <a:cs typeface="Calibri" panose="020F0502020204030204" pitchFamily="34" charset="0"/>
              </a:rPr>
              <a:t> </a:t>
            </a:r>
            <a:r>
              <a:rPr lang="en-SG" sz="4000" dirty="0" err="1">
                <a:latin typeface="Calibri" panose="020F0502020204030204" pitchFamily="34" charset="0"/>
                <a:cs typeface="Calibri" panose="020F0502020204030204" pitchFamily="34" charset="0"/>
              </a:rPr>
              <a:t>yêu</a:t>
            </a:r>
            <a:r>
              <a:rPr lang="en-SG" sz="4000" dirty="0">
                <a:latin typeface="Calibri" panose="020F0502020204030204" pitchFamily="34" charset="0"/>
                <a:cs typeface="Calibri" panose="020F0502020204030204" pitchFamily="34" charset="0"/>
              </a:rPr>
              <a:t> </a:t>
            </a:r>
            <a:r>
              <a:rPr lang="en-SG" sz="4000" dirty="0" err="1">
                <a:latin typeface="Calibri" panose="020F0502020204030204" pitchFamily="34" charset="0"/>
                <a:cs typeface="Calibri" panose="020F0502020204030204" pitchFamily="34" charset="0"/>
              </a:rPr>
              <a:t>lấy</a:t>
            </a:r>
            <a:r>
              <a:rPr lang="en-SG" sz="4000" dirty="0">
                <a:latin typeface="Calibri" panose="020F0502020204030204" pitchFamily="34" charset="0"/>
                <a:cs typeface="Calibri" panose="020F0502020204030204" pitchFamily="34" charset="0"/>
              </a:rPr>
              <a:t> </a:t>
            </a:r>
            <a:r>
              <a:rPr lang="en-SG" sz="4000" dirty="0" err="1">
                <a:latin typeface="Calibri" panose="020F0502020204030204" pitchFamily="34" charset="0"/>
                <a:cs typeface="Calibri" panose="020F0502020204030204" pitchFamily="34" charset="0"/>
              </a:rPr>
              <a:t>thầy</a:t>
            </a:r>
            <a:r>
              <a:rPr lang="en-SG" sz="4000" dirty="0">
                <a:latin typeface="Calibri" panose="020F0502020204030204" pitchFamily="34" charset="0"/>
                <a:cs typeface="Calibri" panose="020F0502020204030204" pitchFamily="34" charset="0"/>
              </a:rPr>
              <a:t>.</a:t>
            </a:r>
          </a:p>
          <a:p>
            <a:pPr algn="just">
              <a:lnSpc>
                <a:spcPct val="150000"/>
              </a:lnSpc>
            </a:pPr>
            <a:r>
              <a:rPr lang="en-SG" sz="4000" b="0" i="0" dirty="0">
                <a:effectLst/>
                <a:latin typeface="Calibri" panose="020F0502020204030204" pitchFamily="34" charset="0"/>
                <a:cs typeface="Calibri" panose="020F0502020204030204" pitchFamily="34" charset="0"/>
              </a:rPr>
              <a:t>- </a:t>
            </a:r>
            <a:r>
              <a:rPr lang="en-SG" sz="4000" b="0" i="0" dirty="0" err="1">
                <a:effectLst/>
                <a:latin typeface="Calibri" panose="020F0502020204030204" pitchFamily="34" charset="0"/>
                <a:cs typeface="Calibri" panose="020F0502020204030204" pitchFamily="34" charset="0"/>
              </a:rPr>
              <a:t>Kính</a:t>
            </a:r>
            <a:r>
              <a:rPr lang="en-SG" sz="4000" b="0" i="0" dirty="0">
                <a:effectLst/>
                <a:latin typeface="Calibri" panose="020F0502020204030204" pitchFamily="34" charset="0"/>
                <a:cs typeface="Calibri" panose="020F0502020204030204" pitchFamily="34" charset="0"/>
              </a:rPr>
              <a:t> </a:t>
            </a:r>
            <a:r>
              <a:rPr lang="en-SG" sz="4000" b="0" i="0" dirty="0" err="1">
                <a:effectLst/>
                <a:latin typeface="Calibri" panose="020F0502020204030204" pitchFamily="34" charset="0"/>
                <a:cs typeface="Calibri" panose="020F0502020204030204" pitchFamily="34" charset="0"/>
              </a:rPr>
              <a:t>thầy</a:t>
            </a:r>
            <a:r>
              <a:rPr lang="en-SG" sz="4000" b="0" i="0" dirty="0">
                <a:effectLst/>
                <a:latin typeface="Calibri" panose="020F0502020204030204" pitchFamily="34" charset="0"/>
                <a:cs typeface="Calibri" panose="020F0502020204030204" pitchFamily="34" charset="0"/>
              </a:rPr>
              <a:t> </a:t>
            </a:r>
            <a:r>
              <a:rPr lang="en-SG" sz="4000" b="0" i="0" dirty="0" err="1">
                <a:effectLst/>
                <a:latin typeface="Calibri" panose="020F0502020204030204" pitchFamily="34" charset="0"/>
                <a:cs typeface="Calibri" panose="020F0502020204030204" pitchFamily="34" charset="0"/>
              </a:rPr>
              <a:t>yêu</a:t>
            </a:r>
            <a:r>
              <a:rPr lang="en-SG" sz="4000" b="0" i="0" dirty="0">
                <a:effectLst/>
                <a:latin typeface="Calibri" panose="020F0502020204030204" pitchFamily="34" charset="0"/>
                <a:cs typeface="Calibri" panose="020F0502020204030204" pitchFamily="34" charset="0"/>
              </a:rPr>
              <a:t> </a:t>
            </a:r>
            <a:r>
              <a:rPr lang="en-SG" sz="4000" b="0" i="0" dirty="0" err="1">
                <a:effectLst/>
                <a:latin typeface="Calibri" panose="020F0502020204030204" pitchFamily="34" charset="0"/>
                <a:cs typeface="Calibri" panose="020F0502020204030204" pitchFamily="34" charset="0"/>
              </a:rPr>
              <a:t>bạn</a:t>
            </a:r>
            <a:r>
              <a:rPr lang="en-SG" sz="4000" b="0" i="0" dirty="0">
                <a:effectLst/>
                <a:latin typeface="Calibri" panose="020F0502020204030204" pitchFamily="34" charset="0"/>
                <a:cs typeface="Calibri" panose="020F0502020204030204" pitchFamily="34" charset="0"/>
              </a:rPr>
              <a:t>.</a:t>
            </a:r>
            <a:endParaRPr lang="vi-VN" sz="4000" b="0" i="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63803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500"/>
                                        <p:tgtEl>
                                          <p:spTgt spid="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74516B-EA58-4B1A-A0E4-C292113E0066}"/>
              </a:ext>
            </a:extLst>
          </p:cNvPr>
          <p:cNvSpPr/>
          <p:nvPr/>
        </p:nvSpPr>
        <p:spPr>
          <a:xfrm>
            <a:off x="0" y="0"/>
            <a:ext cx="12192000" cy="6858000"/>
          </a:xfrm>
          <a:prstGeom prst="rect">
            <a:avLst/>
          </a:prstGeom>
          <a:solidFill>
            <a:srgbClr val="4213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E86D641-E5D3-4946-9EDF-FF4328173B31}"/>
              </a:ext>
            </a:extLst>
          </p:cNvPr>
          <p:cNvPicPr>
            <a:picLocks noChangeAspect="1"/>
          </p:cNvPicPr>
          <p:nvPr/>
        </p:nvPicPr>
        <p:blipFill>
          <a:blip r:embed="rId2"/>
          <a:stretch>
            <a:fillRect/>
          </a:stretch>
        </p:blipFill>
        <p:spPr>
          <a:xfrm>
            <a:off x="2218294" y="0"/>
            <a:ext cx="7755412" cy="6858000"/>
          </a:xfrm>
          <a:prstGeom prst="rect">
            <a:avLst/>
          </a:prstGeom>
        </p:spPr>
      </p:pic>
      <p:sp>
        <p:nvSpPr>
          <p:cNvPr id="5" name="Rectangle: Rounded Corners 4">
            <a:extLst>
              <a:ext uri="{FF2B5EF4-FFF2-40B4-BE49-F238E27FC236}">
                <a16:creationId xmlns:a16="http://schemas.microsoft.com/office/drawing/2014/main" id="{D88123D0-AA2F-460B-9814-0C8557A88F65}"/>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2CC86B4-AF89-458F-91FA-26F207BD1C9B}"/>
              </a:ext>
            </a:extLst>
          </p:cNvPr>
          <p:cNvSpPr txBox="1"/>
          <p:nvPr/>
        </p:nvSpPr>
        <p:spPr>
          <a:xfrm>
            <a:off x="845166" y="1436360"/>
            <a:ext cx="10490779" cy="1754326"/>
          </a:xfrm>
          <a:prstGeom prst="rect">
            <a:avLst/>
          </a:prstGeom>
          <a:noFill/>
        </p:spPr>
        <p:txBody>
          <a:bodyPr wrap="square">
            <a:spAutoFit/>
          </a:bodyPr>
          <a:lstStyle/>
          <a:p>
            <a:pPr algn="just"/>
            <a:r>
              <a:rPr lang="en-SG" sz="3600" b="0" i="0">
                <a:effectLst/>
                <a:latin typeface="Calibri" panose="020F0502020204030204" pitchFamily="34" charset="0"/>
                <a:cs typeface="Calibri" panose="020F0502020204030204" pitchFamily="34" charset="0"/>
              </a:rPr>
              <a:t>	</a:t>
            </a:r>
            <a:r>
              <a:rPr lang="en-US" sz="3600" b="0" i="0">
                <a:effectLst/>
                <a:latin typeface="Calibri" panose="020F0502020204030204" pitchFamily="34" charset="0"/>
                <a:cs typeface="Calibri" panose="020F0502020204030204" pitchFamily="34" charset="0"/>
              </a:rPr>
              <a:t>Ca ngợi truyền thống tôn sư trọng đạo của nhân dân ta, nhắc nhở mọi người cần giữ gìn và phát huy truyền thống tốt đẹp đó. </a:t>
            </a:r>
            <a:endParaRPr lang="en-US" sz="36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E20D2FC-6542-4705-B180-CB6B294649F4}"/>
              </a:ext>
            </a:extLst>
          </p:cNvPr>
          <p:cNvSpPr txBox="1"/>
          <p:nvPr/>
        </p:nvSpPr>
        <p:spPr>
          <a:xfrm>
            <a:off x="4649296" y="431191"/>
            <a:ext cx="2882520" cy="830997"/>
          </a:xfrm>
          <a:prstGeom prst="rect">
            <a:avLst/>
          </a:prstGeom>
          <a:noFill/>
          <a:effectLst>
            <a:outerShdw blurRad="50800" dist="38100" algn="l" rotWithShape="0">
              <a:prstClr val="black">
                <a:alpha val="40000"/>
              </a:prstClr>
            </a:outerShdw>
          </a:effectLst>
        </p:spPr>
        <p:txBody>
          <a:bodyPr wrap="none" rtlCol="0">
            <a:spAutoFit/>
          </a:bodyPr>
          <a:lstStyle/>
          <a:p>
            <a:pPr algn="ctr"/>
            <a:r>
              <a:rPr lang="en-SG" sz="4800">
                <a:solidFill>
                  <a:srgbClr val="0070C0"/>
                </a:solidFill>
                <a:latin typeface="#9Slide06 SVNJonitha Script" panose="02000000000000000000" pitchFamily="2" charset="0"/>
              </a:rPr>
              <a:t>NỘI DUNG</a:t>
            </a:r>
            <a:endParaRPr lang="en-US" sz="4800">
              <a:solidFill>
                <a:srgbClr val="0070C0"/>
              </a:solidFill>
              <a:latin typeface="#9Slide06 SVNJonitha Script" panose="02000000000000000000" pitchFamily="2" charset="0"/>
            </a:endParaRPr>
          </a:p>
        </p:txBody>
      </p:sp>
      <p:pic>
        <p:nvPicPr>
          <p:cNvPr id="7" name="Picture 6">
            <a:extLst>
              <a:ext uri="{FF2B5EF4-FFF2-40B4-BE49-F238E27FC236}">
                <a16:creationId xmlns:a16="http://schemas.microsoft.com/office/drawing/2014/main" id="{1616FDD3-C2D3-4C53-8AE4-33AFAD3DE6BC}"/>
              </a:ext>
            </a:extLst>
          </p:cNvPr>
          <p:cNvPicPr>
            <a:picLocks noChangeAspect="1"/>
          </p:cNvPicPr>
          <p:nvPr/>
        </p:nvPicPr>
        <p:blipFill>
          <a:blip r:embed="rId3"/>
          <a:stretch>
            <a:fillRect/>
          </a:stretch>
        </p:blipFill>
        <p:spPr>
          <a:xfrm>
            <a:off x="4146398" y="3345638"/>
            <a:ext cx="4338951" cy="2274850"/>
          </a:xfrm>
          <a:prstGeom prst="rect">
            <a:avLst/>
          </a:prstGeom>
        </p:spPr>
      </p:pic>
    </p:spTree>
    <p:extLst>
      <p:ext uri="{BB962C8B-B14F-4D97-AF65-F5344CB8AC3E}">
        <p14:creationId xmlns:p14="http://schemas.microsoft.com/office/powerpoint/2010/main" val="40486755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E506B5-0157-4F8F-BAC5-D30CBDCA6C23}"/>
              </a:ext>
            </a:extLst>
          </p:cNvPr>
          <p:cNvSpPr/>
          <p:nvPr/>
        </p:nvSpPr>
        <p:spPr>
          <a:xfrm>
            <a:off x="0" y="0"/>
            <a:ext cx="11259403" cy="685800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F7F81C3-2060-417C-BA9C-492634F1924C}"/>
              </a:ext>
            </a:extLst>
          </p:cNvPr>
          <p:cNvSpPr/>
          <p:nvPr/>
        </p:nvSpPr>
        <p:spPr>
          <a:xfrm>
            <a:off x="7048500" y="6073254"/>
            <a:ext cx="1071918" cy="784746"/>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C57D3E6-A078-4A6D-AAD4-0A5A77D86D2D}"/>
              </a:ext>
            </a:extLst>
          </p:cNvPr>
          <p:cNvPicPr>
            <a:picLocks noChangeAspect="1"/>
          </p:cNvPicPr>
          <p:nvPr/>
        </p:nvPicPr>
        <p:blipFill>
          <a:blip r:embed="rId2"/>
          <a:stretch>
            <a:fillRect/>
          </a:stretch>
        </p:blipFill>
        <p:spPr>
          <a:xfrm>
            <a:off x="7048500" y="0"/>
            <a:ext cx="5143500" cy="6858000"/>
          </a:xfrm>
          <a:prstGeom prst="rect">
            <a:avLst/>
          </a:prstGeom>
        </p:spPr>
      </p:pic>
      <p:pic>
        <p:nvPicPr>
          <p:cNvPr id="5" name="Picture 4">
            <a:extLst>
              <a:ext uri="{FF2B5EF4-FFF2-40B4-BE49-F238E27FC236}">
                <a16:creationId xmlns:a16="http://schemas.microsoft.com/office/drawing/2014/main" id="{C8595BC3-D1E6-4E22-A1C1-589C451F66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98" b="90328" l="729" r="99792">
                        <a14:foregroundMark x1="85365" y1="21110" x2="90313" y2="30446"/>
                        <a14:foregroundMark x1="27865" y1="7233" x2="27969" y2="11354"/>
                        <a14:foregroundMark x1="7240" y1="8999" x2="7135" y2="11522"/>
                        <a14:foregroundMark x1="885" y1="1598" x2="2813" y2="3616"/>
                        <a14:foregroundMark x1="13385" y1="43566" x2="18594" y2="38015"/>
                        <a14:foregroundMark x1="46146" y1="33810" x2="51719" y2="29016"/>
                        <a14:foregroundMark x1="39688" y1="2019" x2="50260" y2="9336"/>
                        <a14:foregroundMark x1="53385" y1="30782" x2="56302" y2="25736"/>
                        <a14:foregroundMark x1="55937" y1="20521" x2="56094" y2="23549"/>
                        <a14:foregroundMark x1="57188" y1="20690" x2="56406" y2="22708"/>
                        <a14:foregroundMark x1="56510" y1="18755" x2="56979" y2="21278"/>
                        <a14:foregroundMark x1="57083" y1="19596" x2="57396" y2="20858"/>
                        <a14:foregroundMark x1="69688" y1="1598" x2="69010" y2="11018"/>
                        <a14:foregroundMark x1="73594" y1="25568" x2="75781" y2="25736"/>
                        <a14:foregroundMark x1="77917" y1="25568" x2="84479" y2="19344"/>
                        <a14:foregroundMark x1="84479" y1="19344" x2="84948" y2="19596"/>
                        <a14:foregroundMark x1="88385" y1="32212" x2="89167" y2="43734"/>
                        <a14:foregroundMark x1="86406" y1="49874" x2="93750" y2="47183"/>
                        <a14:foregroundMark x1="94635" y1="46762" x2="99531" y2="53070"/>
                        <a14:foregroundMark x1="99531" y1="53070" x2="99792" y2="53070"/>
                        <a14:foregroundMark x1="82604" y1="55593" x2="85052" y2="56350"/>
                        <a14:foregroundMark x1="11719" y1="47855" x2="11823" y2="52733"/>
                        <a14:foregroundMark x1="12708" y1="61564" x2="15052" y2="68966"/>
                        <a14:foregroundMark x1="15833" y1="70900" x2="20313" y2="75946"/>
                        <a14:foregroundMark x1="26667" y1="77544" x2="35156" y2="75862"/>
                        <a14:foregroundMark x1="35156" y1="75862" x2="37135" y2="74348"/>
                        <a14:foregroundMark x1="37917" y1="72330" x2="44479" y2="66274"/>
                        <a14:foregroundMark x1="20156" y1="76535" x2="24635" y2="76703"/>
                        <a14:foregroundMark x1="12917" y1="64592" x2="15625" y2="71993"/>
                        <a14:foregroundMark x1="11927" y1="64592" x2="14375" y2="69470"/>
                        <a14:foregroundMark x1="11719" y1="84272" x2="24531" y2="83516"/>
                        <a14:foregroundMark x1="18385" y1="81329" x2="20864" y2="79669"/>
                        <a14:foregroundMark x1="37552" y1="84945" x2="43125" y2="87805"/>
                        <a14:foregroundMark x1="2031" y1="85366" x2="4115" y2="86796"/>
                        <a14:foregroundMark x1="6723" y1="84277" x2="10573" y2="82843"/>
                        <a14:foregroundMark x1="2448" y1="85870" x2="6377" y2="84406"/>
                        <a14:foregroundMark x1="10573" y1="82843" x2="10938" y2="82843"/>
                        <a14:foregroundMark x1="9431" y1="87580" x2="13099" y2="88244"/>
                        <a14:foregroundMark x1="7091" y1="87156" x2="7454" y2="87222"/>
                        <a14:foregroundMark x1="20483" y1="88164" x2="38125" y2="86039"/>
                        <a14:foregroundMark x1="16695" y1="88620" x2="18734" y2="88374"/>
                        <a14:foregroundMark x1="38125" y1="86039" x2="41250" y2="88225"/>
                        <a14:foregroundMark x1="38438" y1="89066" x2="41927" y2="90328"/>
                        <a14:foregroundMark x1="72282" y1="89476" x2="76146" y2="89319"/>
                        <a14:foregroundMark x1="59531" y1="89992" x2="70482" y2="89548"/>
                        <a14:foregroundMark x1="74450" y1="86082" x2="78802" y2="88225"/>
                        <a14:foregroundMark x1="71458" y1="84609" x2="74313" y2="86015"/>
                        <a14:foregroundMark x1="75498" y1="84197" x2="77708" y2="86039"/>
                        <a14:foregroundMark x1="74479" y1="83347" x2="75146" y2="83903"/>
                        <a14:foregroundMark x1="94891" y1="87409" x2="95625" y2="87468"/>
                        <a14:foregroundMark x1="87292" y1="86796" x2="93175" y2="87270"/>
                        <a14:foregroundMark x1="92500" y1="85534" x2="92500" y2="85534"/>
                        <a14:foregroundMark x1="43490" y1="76367" x2="45938" y2="80824"/>
                        <a14:backgroundMark x1="37813" y1="78469" x2="42714" y2="77275"/>
                        <a14:backgroundMark x1="19375" y1="77796" x2="21510" y2="78133"/>
                        <a14:backgroundMark x1="33802" y1="79394" x2="36667" y2="79226"/>
                        <a14:backgroundMark x1="46250" y1="37090" x2="47396" y2="41211"/>
                        <a14:backgroundMark x1="70573" y1="89319" x2="72344" y2="89319"/>
                        <a14:backgroundMark x1="75000" y1="84272" x2="75469" y2="84272"/>
                        <a14:backgroundMark x1="92865" y1="88057" x2="94635" y2="88057"/>
                        <a14:backgroundMark x1="13177" y1="88057" x2="16719" y2="88562"/>
                        <a14:backgroundMark x1="8229" y1="85870" x2="9688" y2="87132"/>
                        <a14:backgroundMark x1="5677" y1="85870" x2="7344" y2="86627"/>
                        <a14:backgroundMark x1="18958" y1="87805" x2="20625" y2="87805"/>
                        <a14:backgroundMark x1="83958" y1="53070" x2="83958" y2="53070"/>
                      </a14:backgroundRemoval>
                    </a14:imgEffect>
                  </a14:imgLayer>
                </a14:imgProps>
              </a:ext>
            </a:extLst>
          </a:blip>
          <a:stretch>
            <a:fillRect/>
          </a:stretch>
        </p:blipFill>
        <p:spPr>
          <a:xfrm>
            <a:off x="0" y="0"/>
            <a:ext cx="7548113" cy="4792091"/>
          </a:xfrm>
          <a:prstGeom prst="rect">
            <a:avLst/>
          </a:prstGeom>
        </p:spPr>
      </p:pic>
      <p:pic>
        <p:nvPicPr>
          <p:cNvPr id="7" name="Picture 6">
            <a:extLst>
              <a:ext uri="{FF2B5EF4-FFF2-40B4-BE49-F238E27FC236}">
                <a16:creationId xmlns:a16="http://schemas.microsoft.com/office/drawing/2014/main" id="{8879EF53-7B28-480A-93C6-FEDFDFD03B5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359" b="98111" l="18000" r="755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backgroundMark x1="65200" y1="88733" x2="67400" y2="89573"/>
                        <a14:backgroundMark x1="35300" y1="35409" x2="47000" y2="47166"/>
                        <a14:backgroundMark x1="50400" y1="36599" x2="41300" y2="65640"/>
                        <a14:backgroundMark x1="52900" y1="39608" x2="53200" y2="62911"/>
                      </a14:backgroundRemoval>
                    </a14:imgEffect>
                  </a14:imgLayer>
                </a14:imgProps>
              </a:ext>
            </a:extLst>
          </a:blip>
          <a:srcRect l="47675" t="67771" r="21328"/>
          <a:stretch/>
        </p:blipFill>
        <p:spPr>
          <a:xfrm flipH="1">
            <a:off x="6096000" y="-219833"/>
            <a:ext cx="1866396" cy="1962369"/>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6FC29F55-1A54-4787-86C5-D5C0A83A3308}"/>
              </a:ext>
            </a:extLst>
          </p:cNvPr>
          <p:cNvSpPr/>
          <p:nvPr/>
        </p:nvSpPr>
        <p:spPr>
          <a:xfrm>
            <a:off x="7302260" y="6262777"/>
            <a:ext cx="491706" cy="47291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5BB5FA4-88A7-4B7E-A6FE-3505F8D5BE41}"/>
              </a:ext>
            </a:extLst>
          </p:cNvPr>
          <p:cNvSpPr txBox="1"/>
          <p:nvPr/>
        </p:nvSpPr>
        <p:spPr>
          <a:xfrm>
            <a:off x="-1676400" y="4427363"/>
            <a:ext cx="10686334" cy="2308324"/>
          </a:xfrm>
          <a:prstGeom prst="rect">
            <a:avLst/>
          </a:prstGeom>
          <a:noFill/>
          <a:effectLst>
            <a:outerShdw blurRad="50800" dist="38100" algn="l" rotWithShape="0">
              <a:prstClr val="black">
                <a:alpha val="40000"/>
              </a:prstClr>
            </a:outerShdw>
          </a:effectLst>
        </p:spPr>
        <p:txBody>
          <a:bodyPr wrap="square" rtlCol="0">
            <a:spAutoFit/>
          </a:bodyPr>
          <a:lstStyle/>
          <a:p>
            <a:pPr algn="ctr"/>
            <a:r>
              <a:rPr lang="en-SG" sz="7200">
                <a:solidFill>
                  <a:srgbClr val="7030A0"/>
                </a:solidFill>
                <a:latin typeface="#9Slide06 SVNJonitha Script" panose="02000000000000000000" pitchFamily="2" charset="0"/>
              </a:rPr>
              <a:t>3) Luyện đọc </a:t>
            </a:r>
          </a:p>
          <a:p>
            <a:pPr algn="ctr"/>
            <a:r>
              <a:rPr lang="en-SG" sz="7200">
                <a:solidFill>
                  <a:srgbClr val="7030A0"/>
                </a:solidFill>
                <a:latin typeface="#9Slide06 SVNJonitha Script" panose="02000000000000000000" pitchFamily="2" charset="0"/>
              </a:rPr>
              <a:t>							diễn cảm</a:t>
            </a:r>
            <a:endParaRPr lang="en-US" sz="7200">
              <a:solidFill>
                <a:srgbClr val="7030A0"/>
              </a:solidFill>
              <a:latin typeface="#9Slide06 SVNJonitha Script" panose="02000000000000000000" pitchFamily="2" charset="0"/>
            </a:endParaRPr>
          </a:p>
        </p:txBody>
      </p:sp>
    </p:spTree>
    <p:extLst>
      <p:ext uri="{BB962C8B-B14F-4D97-AF65-F5344CB8AC3E}">
        <p14:creationId xmlns:p14="http://schemas.microsoft.com/office/powerpoint/2010/main" val="3701114650"/>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C680FB-53C9-4CD4-AE44-6221A01E9C95}"/>
              </a:ext>
            </a:extLst>
          </p:cNvPr>
          <p:cNvPicPr>
            <a:picLocks noChangeAspect="1"/>
          </p:cNvPicPr>
          <p:nvPr/>
        </p:nvPicPr>
        <p:blipFill>
          <a:blip r:embed="rId2"/>
          <a:stretch>
            <a:fillRect/>
          </a:stretch>
        </p:blipFill>
        <p:spPr>
          <a:xfrm>
            <a:off x="5769430" y="0"/>
            <a:ext cx="6422570" cy="6858000"/>
          </a:xfrm>
          <a:prstGeom prst="rect">
            <a:avLst/>
          </a:prstGeom>
        </p:spPr>
      </p:pic>
      <p:sp>
        <p:nvSpPr>
          <p:cNvPr id="8" name="Rectangle: Rounded Corners 7">
            <a:extLst>
              <a:ext uri="{FF2B5EF4-FFF2-40B4-BE49-F238E27FC236}">
                <a16:creationId xmlns:a16="http://schemas.microsoft.com/office/drawing/2014/main" id="{BAAE2F29-FF12-48C0-9423-684813788560}"/>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rgbClr val="FFFFDD"/>
          </a:solidFill>
          <a:ln>
            <a:solidFill>
              <a:srgbClr val="CD148E"/>
            </a:solidFill>
            <a:extLst>
              <a:ext uri="{C807C97D-BFC1-408E-A445-0C87EB9F89A2}">
                <ask:lineSketchStyleProp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38EC1B6-7429-41BC-B373-764949B7447E}"/>
              </a:ext>
            </a:extLst>
          </p:cNvPr>
          <p:cNvSpPr txBox="1"/>
          <p:nvPr/>
        </p:nvSpPr>
        <p:spPr>
          <a:xfrm>
            <a:off x="435426" y="718453"/>
            <a:ext cx="11201400" cy="5078313"/>
          </a:xfrm>
          <a:prstGeom prst="rect">
            <a:avLst/>
          </a:prstGeom>
          <a:noFill/>
        </p:spPr>
        <p:txBody>
          <a:bodyPr wrap="square">
            <a:spAutoFit/>
          </a:bodyPr>
          <a:lstStyle/>
          <a:p>
            <a:pPr algn="just"/>
            <a:r>
              <a:rPr lang="en-SG" sz="3600">
                <a:solidFill>
                  <a:sysClr val="windowText" lastClr="000000"/>
                </a:solidFill>
                <a:latin typeface="Calibri" panose="020F0502020204030204" pitchFamily="34" charset="0"/>
                <a:cs typeface="Calibri" panose="020F0502020204030204" pitchFamily="34" charset="0"/>
              </a:rPr>
              <a:t>	</a:t>
            </a:r>
            <a:r>
              <a:rPr lang="vi-VN" sz="3600">
                <a:solidFill>
                  <a:sysClr val="windowText" lastClr="000000"/>
                </a:solidFill>
                <a:latin typeface="Calibri" panose="020F0502020204030204" pitchFamily="34" charset="0"/>
                <a:cs typeface="Calibri" panose="020F0502020204030204" pitchFamily="34" charset="0"/>
              </a:rPr>
              <a:t>Từ sáng sớm, các môn sinh đã tề tựu trước sân nhà cụ giáo Chu để mừng thọ thầy. Cụ giáo đội khăn ngay ngắn, mặc áo dài thâm ngồi trên sập. Mấy học trò cũ từ xa về dâng biếu thầy những cuốn sách quý. Cụ giáo hỏi thăm công việc của từng người, bảo ban các học trò nhỏ, rồi nói:</a:t>
            </a:r>
          </a:p>
          <a:p>
            <a:pPr algn="just"/>
            <a:r>
              <a:rPr lang="en-SG" sz="3600">
                <a:solidFill>
                  <a:sysClr val="windowText" lastClr="000000"/>
                </a:solidFill>
                <a:latin typeface="Calibri" panose="020F0502020204030204" pitchFamily="34" charset="0"/>
                <a:cs typeface="Calibri" panose="020F0502020204030204" pitchFamily="34" charset="0"/>
              </a:rPr>
              <a:t>	</a:t>
            </a:r>
            <a:r>
              <a:rPr lang="vi-VN" sz="3600">
                <a:solidFill>
                  <a:sysClr val="windowText" lastClr="000000"/>
                </a:solidFill>
                <a:latin typeface="Calibri" panose="020F0502020204030204" pitchFamily="34" charset="0"/>
                <a:cs typeface="Calibri" panose="020F0502020204030204" pitchFamily="34" charset="0"/>
              </a:rPr>
              <a:t>- Thầy cảm ơn các anh. Bây giờ, nhân có đông đủ môn sinh, thầy muốn mời tất cả các anh theo thầy tới thăm một người mà thầy mang ơn rất nặng.</a:t>
            </a:r>
            <a:endParaRPr lang="en-SG" sz="3600">
              <a:solidFill>
                <a:sysClr val="windowText" lastClr="000000"/>
              </a:solidFill>
              <a:latin typeface="Calibri" panose="020F0502020204030204" pitchFamily="34" charset="0"/>
              <a:cs typeface="Calibri" panose="020F0502020204030204" pitchFamily="34" charset="0"/>
            </a:endParaRPr>
          </a:p>
          <a:p>
            <a:pPr algn="just"/>
            <a:r>
              <a:rPr lang="en-SG" sz="3600">
                <a:solidFill>
                  <a:sysClr val="windowText" lastClr="000000"/>
                </a:solidFill>
                <a:latin typeface="Calibri" panose="020F0502020204030204" pitchFamily="34" charset="0"/>
                <a:cs typeface="Calibri" panose="020F0502020204030204" pitchFamily="34" charset="0"/>
              </a:rPr>
              <a:t>	</a:t>
            </a:r>
            <a:r>
              <a:rPr lang="vi-VN" sz="3600">
                <a:solidFill>
                  <a:sysClr val="windowText" lastClr="000000"/>
                </a:solidFill>
                <a:latin typeface="Calibri" panose="020F0502020204030204" pitchFamily="34" charset="0"/>
                <a:cs typeface="Calibri" panose="020F0502020204030204" pitchFamily="34" charset="0"/>
              </a:rPr>
              <a:t>Các môn sinh đồng thanh dạ ran.</a:t>
            </a:r>
          </a:p>
        </p:txBody>
      </p:sp>
      <p:sp>
        <p:nvSpPr>
          <p:cNvPr id="9" name="Rectangle 8">
            <a:extLst>
              <a:ext uri="{FF2B5EF4-FFF2-40B4-BE49-F238E27FC236}">
                <a16:creationId xmlns:a16="http://schemas.microsoft.com/office/drawing/2014/main" id="{1387BD33-25D2-44F0-9D95-ED1EDC4309E2}"/>
              </a:ext>
            </a:extLst>
          </p:cNvPr>
          <p:cNvSpPr/>
          <p:nvPr/>
        </p:nvSpPr>
        <p:spPr>
          <a:xfrm>
            <a:off x="7091082" y="718453"/>
            <a:ext cx="1196008"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27CA977-667B-4809-B8A4-335C30B288EF}"/>
              </a:ext>
            </a:extLst>
          </p:cNvPr>
          <p:cNvSpPr/>
          <p:nvPr/>
        </p:nvSpPr>
        <p:spPr>
          <a:xfrm>
            <a:off x="2894578" y="1360710"/>
            <a:ext cx="2062843" cy="468087"/>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02A80A8-EEF2-4C09-9A10-DC754BB4147C}"/>
              </a:ext>
            </a:extLst>
          </p:cNvPr>
          <p:cNvSpPr/>
          <p:nvPr/>
        </p:nvSpPr>
        <p:spPr>
          <a:xfrm>
            <a:off x="9439835" y="1333497"/>
            <a:ext cx="2014998"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F06D6C-7F21-4F2E-A1B7-228B277C0E70}"/>
              </a:ext>
            </a:extLst>
          </p:cNvPr>
          <p:cNvSpPr/>
          <p:nvPr/>
        </p:nvSpPr>
        <p:spPr>
          <a:xfrm>
            <a:off x="3888911" y="1866898"/>
            <a:ext cx="982783" cy="517072"/>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03B65F4-31F4-46D5-BBA0-560E6ADA87D1}"/>
              </a:ext>
            </a:extLst>
          </p:cNvPr>
          <p:cNvSpPr/>
          <p:nvPr/>
        </p:nvSpPr>
        <p:spPr>
          <a:xfrm>
            <a:off x="457197" y="2394856"/>
            <a:ext cx="1954667"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9D66B4-7F12-4CB0-B6E5-8E841C069A7F}"/>
              </a:ext>
            </a:extLst>
          </p:cNvPr>
          <p:cNvSpPr/>
          <p:nvPr/>
        </p:nvSpPr>
        <p:spPr>
          <a:xfrm>
            <a:off x="9708776" y="2411179"/>
            <a:ext cx="1887569"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E86F605-0B67-4B6E-B4DE-1D706BC1127B}"/>
              </a:ext>
            </a:extLst>
          </p:cNvPr>
          <p:cNvSpPr/>
          <p:nvPr/>
        </p:nvSpPr>
        <p:spPr>
          <a:xfrm>
            <a:off x="5330939" y="2990908"/>
            <a:ext cx="1595437"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5F1A851-F366-442B-AC24-BB99D5E70FF6}"/>
              </a:ext>
            </a:extLst>
          </p:cNvPr>
          <p:cNvSpPr/>
          <p:nvPr/>
        </p:nvSpPr>
        <p:spPr>
          <a:xfrm>
            <a:off x="2644588" y="3524309"/>
            <a:ext cx="1543350"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0D63A7C-69EC-401E-89FB-F631B9B6FB0A}"/>
              </a:ext>
            </a:extLst>
          </p:cNvPr>
          <p:cNvSpPr/>
          <p:nvPr/>
        </p:nvSpPr>
        <p:spPr>
          <a:xfrm>
            <a:off x="3603812" y="4123024"/>
            <a:ext cx="1972227" cy="468087"/>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CE65877-E13C-4326-A79D-E0B49A4609FC}"/>
              </a:ext>
            </a:extLst>
          </p:cNvPr>
          <p:cNvSpPr/>
          <p:nvPr/>
        </p:nvSpPr>
        <p:spPr>
          <a:xfrm>
            <a:off x="3290210" y="4664648"/>
            <a:ext cx="3437161" cy="459858"/>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2C6A598-64BE-4CCC-9C72-DAA7A4362CD5}"/>
              </a:ext>
            </a:extLst>
          </p:cNvPr>
          <p:cNvSpPr/>
          <p:nvPr/>
        </p:nvSpPr>
        <p:spPr>
          <a:xfrm>
            <a:off x="3971365" y="5198050"/>
            <a:ext cx="3511799" cy="459852"/>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D6D69294-9824-4DB5-B0E0-087E2A36E53A}"/>
              </a:ext>
            </a:extLst>
          </p:cNvPr>
          <p:cNvCxnSpPr/>
          <p:nvPr/>
        </p:nvCxnSpPr>
        <p:spPr>
          <a:xfrm flipH="1">
            <a:off x="8273142" y="805544"/>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89D0AD0-8753-4A52-9EF5-D41D292D568C}"/>
              </a:ext>
            </a:extLst>
          </p:cNvPr>
          <p:cNvCxnSpPr/>
          <p:nvPr/>
        </p:nvCxnSpPr>
        <p:spPr>
          <a:xfrm flipH="1">
            <a:off x="2179858" y="1344258"/>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5D4B237-51F3-4B02-A711-A14158B24174}"/>
              </a:ext>
            </a:extLst>
          </p:cNvPr>
          <p:cNvCxnSpPr/>
          <p:nvPr/>
        </p:nvCxnSpPr>
        <p:spPr>
          <a:xfrm flipH="1">
            <a:off x="3747397" y="1930886"/>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367603A-9F0E-4060-991D-37A04BAFC5C4}"/>
              </a:ext>
            </a:extLst>
          </p:cNvPr>
          <p:cNvCxnSpPr/>
          <p:nvPr/>
        </p:nvCxnSpPr>
        <p:spPr>
          <a:xfrm flipH="1">
            <a:off x="11544299" y="1914554"/>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6C5A77B-9A06-4C23-8DBE-3E348DECDFAC}"/>
              </a:ext>
            </a:extLst>
          </p:cNvPr>
          <p:cNvCxnSpPr/>
          <p:nvPr/>
        </p:nvCxnSpPr>
        <p:spPr>
          <a:xfrm flipH="1">
            <a:off x="7016015" y="4087831"/>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CD421C8-7285-44BF-A671-7632E6430FF4}"/>
              </a:ext>
            </a:extLst>
          </p:cNvPr>
          <p:cNvCxnSpPr/>
          <p:nvPr/>
        </p:nvCxnSpPr>
        <p:spPr>
          <a:xfrm flipH="1">
            <a:off x="1607002" y="4653762"/>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123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80">
                                          <p:stCondLst>
                                            <p:cond delay="0"/>
                                          </p:stCondLst>
                                        </p:cTn>
                                        <p:tgtEl>
                                          <p:spTgt spid="21"/>
                                        </p:tgtEl>
                                      </p:cBhvr>
                                    </p:animEffect>
                                    <p:anim calcmode="lin" valueType="num">
                                      <p:cBhvr>
                                        <p:cTn id="5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7" dur="26">
                                          <p:stCondLst>
                                            <p:cond delay="650"/>
                                          </p:stCondLst>
                                        </p:cTn>
                                        <p:tgtEl>
                                          <p:spTgt spid="21"/>
                                        </p:tgtEl>
                                      </p:cBhvr>
                                      <p:to x="100000" y="60000"/>
                                    </p:animScale>
                                    <p:animScale>
                                      <p:cBhvr>
                                        <p:cTn id="58" dur="166" decel="50000">
                                          <p:stCondLst>
                                            <p:cond delay="676"/>
                                          </p:stCondLst>
                                        </p:cTn>
                                        <p:tgtEl>
                                          <p:spTgt spid="21"/>
                                        </p:tgtEl>
                                      </p:cBhvr>
                                      <p:to x="100000" y="100000"/>
                                    </p:animScale>
                                    <p:animScale>
                                      <p:cBhvr>
                                        <p:cTn id="59" dur="26">
                                          <p:stCondLst>
                                            <p:cond delay="1312"/>
                                          </p:stCondLst>
                                        </p:cTn>
                                        <p:tgtEl>
                                          <p:spTgt spid="21"/>
                                        </p:tgtEl>
                                      </p:cBhvr>
                                      <p:to x="100000" y="80000"/>
                                    </p:animScale>
                                    <p:animScale>
                                      <p:cBhvr>
                                        <p:cTn id="60" dur="166" decel="50000">
                                          <p:stCondLst>
                                            <p:cond delay="1338"/>
                                          </p:stCondLst>
                                        </p:cTn>
                                        <p:tgtEl>
                                          <p:spTgt spid="21"/>
                                        </p:tgtEl>
                                      </p:cBhvr>
                                      <p:to x="100000" y="100000"/>
                                    </p:animScale>
                                    <p:animScale>
                                      <p:cBhvr>
                                        <p:cTn id="61" dur="26">
                                          <p:stCondLst>
                                            <p:cond delay="1642"/>
                                          </p:stCondLst>
                                        </p:cTn>
                                        <p:tgtEl>
                                          <p:spTgt spid="21"/>
                                        </p:tgtEl>
                                      </p:cBhvr>
                                      <p:to x="100000" y="90000"/>
                                    </p:animScale>
                                    <p:animScale>
                                      <p:cBhvr>
                                        <p:cTn id="62" dur="166" decel="50000">
                                          <p:stCondLst>
                                            <p:cond delay="1668"/>
                                          </p:stCondLst>
                                        </p:cTn>
                                        <p:tgtEl>
                                          <p:spTgt spid="21"/>
                                        </p:tgtEl>
                                      </p:cBhvr>
                                      <p:to x="100000" y="100000"/>
                                    </p:animScale>
                                    <p:animScale>
                                      <p:cBhvr>
                                        <p:cTn id="63" dur="26">
                                          <p:stCondLst>
                                            <p:cond delay="1808"/>
                                          </p:stCondLst>
                                        </p:cTn>
                                        <p:tgtEl>
                                          <p:spTgt spid="21"/>
                                        </p:tgtEl>
                                      </p:cBhvr>
                                      <p:to x="100000" y="95000"/>
                                    </p:animScale>
                                    <p:animScale>
                                      <p:cBhvr>
                                        <p:cTn id="64" dur="166" decel="50000">
                                          <p:stCondLst>
                                            <p:cond delay="1834"/>
                                          </p:stCondLst>
                                        </p:cTn>
                                        <p:tgtEl>
                                          <p:spTgt spid="21"/>
                                        </p:tgtEl>
                                      </p:cBhvr>
                                      <p:to x="100000" y="100000"/>
                                    </p:animScale>
                                  </p:childTnLst>
                                </p:cTn>
                              </p:par>
                              <p:par>
                                <p:cTn id="65" presetID="26"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down)">
                                      <p:cBhvr>
                                        <p:cTn id="67" dur="580">
                                          <p:stCondLst>
                                            <p:cond delay="0"/>
                                          </p:stCondLst>
                                        </p:cTn>
                                        <p:tgtEl>
                                          <p:spTgt spid="22"/>
                                        </p:tgtEl>
                                      </p:cBhvr>
                                    </p:animEffect>
                                    <p:anim calcmode="lin" valueType="num">
                                      <p:cBhvr>
                                        <p:cTn id="6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73" dur="26">
                                          <p:stCondLst>
                                            <p:cond delay="650"/>
                                          </p:stCondLst>
                                        </p:cTn>
                                        <p:tgtEl>
                                          <p:spTgt spid="22"/>
                                        </p:tgtEl>
                                      </p:cBhvr>
                                      <p:to x="100000" y="60000"/>
                                    </p:animScale>
                                    <p:animScale>
                                      <p:cBhvr>
                                        <p:cTn id="74" dur="166" decel="50000">
                                          <p:stCondLst>
                                            <p:cond delay="676"/>
                                          </p:stCondLst>
                                        </p:cTn>
                                        <p:tgtEl>
                                          <p:spTgt spid="22"/>
                                        </p:tgtEl>
                                      </p:cBhvr>
                                      <p:to x="100000" y="100000"/>
                                    </p:animScale>
                                    <p:animScale>
                                      <p:cBhvr>
                                        <p:cTn id="75" dur="26">
                                          <p:stCondLst>
                                            <p:cond delay="1312"/>
                                          </p:stCondLst>
                                        </p:cTn>
                                        <p:tgtEl>
                                          <p:spTgt spid="22"/>
                                        </p:tgtEl>
                                      </p:cBhvr>
                                      <p:to x="100000" y="80000"/>
                                    </p:animScale>
                                    <p:animScale>
                                      <p:cBhvr>
                                        <p:cTn id="76" dur="166" decel="50000">
                                          <p:stCondLst>
                                            <p:cond delay="1338"/>
                                          </p:stCondLst>
                                        </p:cTn>
                                        <p:tgtEl>
                                          <p:spTgt spid="22"/>
                                        </p:tgtEl>
                                      </p:cBhvr>
                                      <p:to x="100000" y="100000"/>
                                    </p:animScale>
                                    <p:animScale>
                                      <p:cBhvr>
                                        <p:cTn id="77" dur="26">
                                          <p:stCondLst>
                                            <p:cond delay="1642"/>
                                          </p:stCondLst>
                                        </p:cTn>
                                        <p:tgtEl>
                                          <p:spTgt spid="22"/>
                                        </p:tgtEl>
                                      </p:cBhvr>
                                      <p:to x="100000" y="90000"/>
                                    </p:animScale>
                                    <p:animScale>
                                      <p:cBhvr>
                                        <p:cTn id="78" dur="166" decel="50000">
                                          <p:stCondLst>
                                            <p:cond delay="1668"/>
                                          </p:stCondLst>
                                        </p:cTn>
                                        <p:tgtEl>
                                          <p:spTgt spid="22"/>
                                        </p:tgtEl>
                                      </p:cBhvr>
                                      <p:to x="100000" y="100000"/>
                                    </p:animScale>
                                    <p:animScale>
                                      <p:cBhvr>
                                        <p:cTn id="79" dur="26">
                                          <p:stCondLst>
                                            <p:cond delay="1808"/>
                                          </p:stCondLst>
                                        </p:cTn>
                                        <p:tgtEl>
                                          <p:spTgt spid="22"/>
                                        </p:tgtEl>
                                      </p:cBhvr>
                                      <p:to x="100000" y="95000"/>
                                    </p:animScale>
                                    <p:animScale>
                                      <p:cBhvr>
                                        <p:cTn id="80" dur="166" decel="50000">
                                          <p:stCondLst>
                                            <p:cond delay="1834"/>
                                          </p:stCondLst>
                                        </p:cTn>
                                        <p:tgtEl>
                                          <p:spTgt spid="22"/>
                                        </p:tgtEl>
                                      </p:cBhvr>
                                      <p:to x="100000" y="100000"/>
                                    </p:animScale>
                                  </p:childTnLst>
                                </p:cTn>
                              </p:par>
                              <p:par>
                                <p:cTn id="81" presetID="26"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down)">
                                      <p:cBhvr>
                                        <p:cTn id="83" dur="580">
                                          <p:stCondLst>
                                            <p:cond delay="0"/>
                                          </p:stCondLst>
                                        </p:cTn>
                                        <p:tgtEl>
                                          <p:spTgt spid="23"/>
                                        </p:tgtEl>
                                      </p:cBhvr>
                                    </p:animEffect>
                                    <p:anim calcmode="lin" valueType="num">
                                      <p:cBhvr>
                                        <p:cTn id="8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89" dur="26">
                                          <p:stCondLst>
                                            <p:cond delay="650"/>
                                          </p:stCondLst>
                                        </p:cTn>
                                        <p:tgtEl>
                                          <p:spTgt spid="23"/>
                                        </p:tgtEl>
                                      </p:cBhvr>
                                      <p:to x="100000" y="60000"/>
                                    </p:animScale>
                                    <p:animScale>
                                      <p:cBhvr>
                                        <p:cTn id="90" dur="166" decel="50000">
                                          <p:stCondLst>
                                            <p:cond delay="676"/>
                                          </p:stCondLst>
                                        </p:cTn>
                                        <p:tgtEl>
                                          <p:spTgt spid="23"/>
                                        </p:tgtEl>
                                      </p:cBhvr>
                                      <p:to x="100000" y="100000"/>
                                    </p:animScale>
                                    <p:animScale>
                                      <p:cBhvr>
                                        <p:cTn id="91" dur="26">
                                          <p:stCondLst>
                                            <p:cond delay="1312"/>
                                          </p:stCondLst>
                                        </p:cTn>
                                        <p:tgtEl>
                                          <p:spTgt spid="23"/>
                                        </p:tgtEl>
                                      </p:cBhvr>
                                      <p:to x="100000" y="80000"/>
                                    </p:animScale>
                                    <p:animScale>
                                      <p:cBhvr>
                                        <p:cTn id="92" dur="166" decel="50000">
                                          <p:stCondLst>
                                            <p:cond delay="1338"/>
                                          </p:stCondLst>
                                        </p:cTn>
                                        <p:tgtEl>
                                          <p:spTgt spid="23"/>
                                        </p:tgtEl>
                                      </p:cBhvr>
                                      <p:to x="100000" y="100000"/>
                                    </p:animScale>
                                    <p:animScale>
                                      <p:cBhvr>
                                        <p:cTn id="93" dur="26">
                                          <p:stCondLst>
                                            <p:cond delay="1642"/>
                                          </p:stCondLst>
                                        </p:cTn>
                                        <p:tgtEl>
                                          <p:spTgt spid="23"/>
                                        </p:tgtEl>
                                      </p:cBhvr>
                                      <p:to x="100000" y="90000"/>
                                    </p:animScale>
                                    <p:animScale>
                                      <p:cBhvr>
                                        <p:cTn id="94" dur="166" decel="50000">
                                          <p:stCondLst>
                                            <p:cond delay="1668"/>
                                          </p:stCondLst>
                                        </p:cTn>
                                        <p:tgtEl>
                                          <p:spTgt spid="23"/>
                                        </p:tgtEl>
                                      </p:cBhvr>
                                      <p:to x="100000" y="100000"/>
                                    </p:animScale>
                                    <p:animScale>
                                      <p:cBhvr>
                                        <p:cTn id="95" dur="26">
                                          <p:stCondLst>
                                            <p:cond delay="1808"/>
                                          </p:stCondLst>
                                        </p:cTn>
                                        <p:tgtEl>
                                          <p:spTgt spid="23"/>
                                        </p:tgtEl>
                                      </p:cBhvr>
                                      <p:to x="100000" y="95000"/>
                                    </p:animScale>
                                    <p:animScale>
                                      <p:cBhvr>
                                        <p:cTn id="96" dur="166" decel="50000">
                                          <p:stCondLst>
                                            <p:cond delay="1834"/>
                                          </p:stCondLst>
                                        </p:cTn>
                                        <p:tgtEl>
                                          <p:spTgt spid="23"/>
                                        </p:tgtEl>
                                      </p:cBhvr>
                                      <p:to x="100000" y="100000"/>
                                    </p:animScale>
                                  </p:childTnLst>
                                </p:cTn>
                              </p:par>
                              <p:par>
                                <p:cTn id="97" presetID="26" presetClass="entr" presetSubtype="0" fill="hold" nodeType="with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wipe(down)">
                                      <p:cBhvr>
                                        <p:cTn id="99" dur="580">
                                          <p:stCondLst>
                                            <p:cond delay="0"/>
                                          </p:stCondLst>
                                        </p:cTn>
                                        <p:tgtEl>
                                          <p:spTgt spid="24"/>
                                        </p:tgtEl>
                                      </p:cBhvr>
                                    </p:animEffect>
                                    <p:anim calcmode="lin" valueType="num">
                                      <p:cBhvr>
                                        <p:cTn id="10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05" dur="26">
                                          <p:stCondLst>
                                            <p:cond delay="650"/>
                                          </p:stCondLst>
                                        </p:cTn>
                                        <p:tgtEl>
                                          <p:spTgt spid="24"/>
                                        </p:tgtEl>
                                      </p:cBhvr>
                                      <p:to x="100000" y="60000"/>
                                    </p:animScale>
                                    <p:animScale>
                                      <p:cBhvr>
                                        <p:cTn id="106" dur="166" decel="50000">
                                          <p:stCondLst>
                                            <p:cond delay="676"/>
                                          </p:stCondLst>
                                        </p:cTn>
                                        <p:tgtEl>
                                          <p:spTgt spid="24"/>
                                        </p:tgtEl>
                                      </p:cBhvr>
                                      <p:to x="100000" y="100000"/>
                                    </p:animScale>
                                    <p:animScale>
                                      <p:cBhvr>
                                        <p:cTn id="107" dur="26">
                                          <p:stCondLst>
                                            <p:cond delay="1312"/>
                                          </p:stCondLst>
                                        </p:cTn>
                                        <p:tgtEl>
                                          <p:spTgt spid="24"/>
                                        </p:tgtEl>
                                      </p:cBhvr>
                                      <p:to x="100000" y="80000"/>
                                    </p:animScale>
                                    <p:animScale>
                                      <p:cBhvr>
                                        <p:cTn id="108" dur="166" decel="50000">
                                          <p:stCondLst>
                                            <p:cond delay="1338"/>
                                          </p:stCondLst>
                                        </p:cTn>
                                        <p:tgtEl>
                                          <p:spTgt spid="24"/>
                                        </p:tgtEl>
                                      </p:cBhvr>
                                      <p:to x="100000" y="100000"/>
                                    </p:animScale>
                                    <p:animScale>
                                      <p:cBhvr>
                                        <p:cTn id="109" dur="26">
                                          <p:stCondLst>
                                            <p:cond delay="1642"/>
                                          </p:stCondLst>
                                        </p:cTn>
                                        <p:tgtEl>
                                          <p:spTgt spid="24"/>
                                        </p:tgtEl>
                                      </p:cBhvr>
                                      <p:to x="100000" y="90000"/>
                                    </p:animScale>
                                    <p:animScale>
                                      <p:cBhvr>
                                        <p:cTn id="110" dur="166" decel="50000">
                                          <p:stCondLst>
                                            <p:cond delay="1668"/>
                                          </p:stCondLst>
                                        </p:cTn>
                                        <p:tgtEl>
                                          <p:spTgt spid="24"/>
                                        </p:tgtEl>
                                      </p:cBhvr>
                                      <p:to x="100000" y="100000"/>
                                    </p:animScale>
                                    <p:animScale>
                                      <p:cBhvr>
                                        <p:cTn id="111" dur="26">
                                          <p:stCondLst>
                                            <p:cond delay="1808"/>
                                          </p:stCondLst>
                                        </p:cTn>
                                        <p:tgtEl>
                                          <p:spTgt spid="24"/>
                                        </p:tgtEl>
                                      </p:cBhvr>
                                      <p:to x="100000" y="95000"/>
                                    </p:animScale>
                                    <p:animScale>
                                      <p:cBhvr>
                                        <p:cTn id="112" dur="166" decel="50000">
                                          <p:stCondLst>
                                            <p:cond delay="1834"/>
                                          </p:stCondLst>
                                        </p:cTn>
                                        <p:tgtEl>
                                          <p:spTgt spid="24"/>
                                        </p:tgtEl>
                                      </p:cBhvr>
                                      <p:to x="100000" y="100000"/>
                                    </p:animScale>
                                  </p:childTnLst>
                                </p:cTn>
                              </p:par>
                              <p:par>
                                <p:cTn id="113" presetID="26" presetClass="entr" presetSubtype="0" fill="hold" nodeType="with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wipe(down)">
                                      <p:cBhvr>
                                        <p:cTn id="115" dur="580">
                                          <p:stCondLst>
                                            <p:cond delay="0"/>
                                          </p:stCondLst>
                                        </p:cTn>
                                        <p:tgtEl>
                                          <p:spTgt spid="25"/>
                                        </p:tgtEl>
                                      </p:cBhvr>
                                    </p:animEffect>
                                    <p:anim calcmode="lin" valueType="num">
                                      <p:cBhvr>
                                        <p:cTn id="11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21" dur="26">
                                          <p:stCondLst>
                                            <p:cond delay="650"/>
                                          </p:stCondLst>
                                        </p:cTn>
                                        <p:tgtEl>
                                          <p:spTgt spid="25"/>
                                        </p:tgtEl>
                                      </p:cBhvr>
                                      <p:to x="100000" y="60000"/>
                                    </p:animScale>
                                    <p:animScale>
                                      <p:cBhvr>
                                        <p:cTn id="122" dur="166" decel="50000">
                                          <p:stCondLst>
                                            <p:cond delay="676"/>
                                          </p:stCondLst>
                                        </p:cTn>
                                        <p:tgtEl>
                                          <p:spTgt spid="25"/>
                                        </p:tgtEl>
                                      </p:cBhvr>
                                      <p:to x="100000" y="100000"/>
                                    </p:animScale>
                                    <p:animScale>
                                      <p:cBhvr>
                                        <p:cTn id="123" dur="26">
                                          <p:stCondLst>
                                            <p:cond delay="1312"/>
                                          </p:stCondLst>
                                        </p:cTn>
                                        <p:tgtEl>
                                          <p:spTgt spid="25"/>
                                        </p:tgtEl>
                                      </p:cBhvr>
                                      <p:to x="100000" y="80000"/>
                                    </p:animScale>
                                    <p:animScale>
                                      <p:cBhvr>
                                        <p:cTn id="124" dur="166" decel="50000">
                                          <p:stCondLst>
                                            <p:cond delay="1338"/>
                                          </p:stCondLst>
                                        </p:cTn>
                                        <p:tgtEl>
                                          <p:spTgt spid="25"/>
                                        </p:tgtEl>
                                      </p:cBhvr>
                                      <p:to x="100000" y="100000"/>
                                    </p:animScale>
                                    <p:animScale>
                                      <p:cBhvr>
                                        <p:cTn id="125" dur="26">
                                          <p:stCondLst>
                                            <p:cond delay="1642"/>
                                          </p:stCondLst>
                                        </p:cTn>
                                        <p:tgtEl>
                                          <p:spTgt spid="25"/>
                                        </p:tgtEl>
                                      </p:cBhvr>
                                      <p:to x="100000" y="90000"/>
                                    </p:animScale>
                                    <p:animScale>
                                      <p:cBhvr>
                                        <p:cTn id="126" dur="166" decel="50000">
                                          <p:stCondLst>
                                            <p:cond delay="1668"/>
                                          </p:stCondLst>
                                        </p:cTn>
                                        <p:tgtEl>
                                          <p:spTgt spid="25"/>
                                        </p:tgtEl>
                                      </p:cBhvr>
                                      <p:to x="100000" y="100000"/>
                                    </p:animScale>
                                    <p:animScale>
                                      <p:cBhvr>
                                        <p:cTn id="127" dur="26">
                                          <p:stCondLst>
                                            <p:cond delay="1808"/>
                                          </p:stCondLst>
                                        </p:cTn>
                                        <p:tgtEl>
                                          <p:spTgt spid="25"/>
                                        </p:tgtEl>
                                      </p:cBhvr>
                                      <p:to x="100000" y="95000"/>
                                    </p:animScale>
                                    <p:animScale>
                                      <p:cBhvr>
                                        <p:cTn id="128" dur="166" decel="50000">
                                          <p:stCondLst>
                                            <p:cond delay="1834"/>
                                          </p:stCondLst>
                                        </p:cTn>
                                        <p:tgtEl>
                                          <p:spTgt spid="25"/>
                                        </p:tgtEl>
                                      </p:cBhvr>
                                      <p:to x="100000" y="100000"/>
                                    </p:animScale>
                                  </p:childTnLst>
                                </p:cTn>
                              </p:par>
                              <p:par>
                                <p:cTn id="129" presetID="26" presetClass="entr" presetSubtype="0" fill="hold" nodeType="withEffect">
                                  <p:stCondLst>
                                    <p:cond delay="0"/>
                                  </p:stCondLst>
                                  <p:childTnLst>
                                    <p:set>
                                      <p:cBhvr>
                                        <p:cTn id="130" dur="1" fill="hold">
                                          <p:stCondLst>
                                            <p:cond delay="0"/>
                                          </p:stCondLst>
                                        </p:cTn>
                                        <p:tgtEl>
                                          <p:spTgt spid="26"/>
                                        </p:tgtEl>
                                        <p:attrNameLst>
                                          <p:attrName>style.visibility</p:attrName>
                                        </p:attrNameLst>
                                      </p:cBhvr>
                                      <p:to>
                                        <p:strVal val="visible"/>
                                      </p:to>
                                    </p:set>
                                    <p:animEffect transition="in" filter="wipe(down)">
                                      <p:cBhvr>
                                        <p:cTn id="131" dur="580">
                                          <p:stCondLst>
                                            <p:cond delay="0"/>
                                          </p:stCondLst>
                                        </p:cTn>
                                        <p:tgtEl>
                                          <p:spTgt spid="26"/>
                                        </p:tgtEl>
                                      </p:cBhvr>
                                    </p:animEffect>
                                    <p:anim calcmode="lin" valueType="num">
                                      <p:cBhvr>
                                        <p:cTn id="132"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7" dur="26">
                                          <p:stCondLst>
                                            <p:cond delay="650"/>
                                          </p:stCondLst>
                                        </p:cTn>
                                        <p:tgtEl>
                                          <p:spTgt spid="26"/>
                                        </p:tgtEl>
                                      </p:cBhvr>
                                      <p:to x="100000" y="60000"/>
                                    </p:animScale>
                                    <p:animScale>
                                      <p:cBhvr>
                                        <p:cTn id="138" dur="166" decel="50000">
                                          <p:stCondLst>
                                            <p:cond delay="676"/>
                                          </p:stCondLst>
                                        </p:cTn>
                                        <p:tgtEl>
                                          <p:spTgt spid="26"/>
                                        </p:tgtEl>
                                      </p:cBhvr>
                                      <p:to x="100000" y="100000"/>
                                    </p:animScale>
                                    <p:animScale>
                                      <p:cBhvr>
                                        <p:cTn id="139" dur="26">
                                          <p:stCondLst>
                                            <p:cond delay="1312"/>
                                          </p:stCondLst>
                                        </p:cTn>
                                        <p:tgtEl>
                                          <p:spTgt spid="26"/>
                                        </p:tgtEl>
                                      </p:cBhvr>
                                      <p:to x="100000" y="80000"/>
                                    </p:animScale>
                                    <p:animScale>
                                      <p:cBhvr>
                                        <p:cTn id="140" dur="166" decel="50000">
                                          <p:stCondLst>
                                            <p:cond delay="1338"/>
                                          </p:stCondLst>
                                        </p:cTn>
                                        <p:tgtEl>
                                          <p:spTgt spid="26"/>
                                        </p:tgtEl>
                                      </p:cBhvr>
                                      <p:to x="100000" y="100000"/>
                                    </p:animScale>
                                    <p:animScale>
                                      <p:cBhvr>
                                        <p:cTn id="141" dur="26">
                                          <p:stCondLst>
                                            <p:cond delay="1642"/>
                                          </p:stCondLst>
                                        </p:cTn>
                                        <p:tgtEl>
                                          <p:spTgt spid="26"/>
                                        </p:tgtEl>
                                      </p:cBhvr>
                                      <p:to x="100000" y="90000"/>
                                    </p:animScale>
                                    <p:animScale>
                                      <p:cBhvr>
                                        <p:cTn id="142" dur="166" decel="50000">
                                          <p:stCondLst>
                                            <p:cond delay="1668"/>
                                          </p:stCondLst>
                                        </p:cTn>
                                        <p:tgtEl>
                                          <p:spTgt spid="26"/>
                                        </p:tgtEl>
                                      </p:cBhvr>
                                      <p:to x="100000" y="100000"/>
                                    </p:animScale>
                                    <p:animScale>
                                      <p:cBhvr>
                                        <p:cTn id="143" dur="26">
                                          <p:stCondLst>
                                            <p:cond delay="1808"/>
                                          </p:stCondLst>
                                        </p:cTn>
                                        <p:tgtEl>
                                          <p:spTgt spid="26"/>
                                        </p:tgtEl>
                                      </p:cBhvr>
                                      <p:to x="100000" y="95000"/>
                                    </p:animScale>
                                    <p:animScale>
                                      <p:cBhvr>
                                        <p:cTn id="144"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7B4E3A-FA48-4070-B653-FF0144E1F376}"/>
              </a:ext>
            </a:extLst>
          </p:cNvPr>
          <p:cNvSpPr/>
          <p:nvPr/>
        </p:nvSpPr>
        <p:spPr>
          <a:xfrm>
            <a:off x="0" y="0"/>
            <a:ext cx="12192000" cy="6858000"/>
          </a:xfrm>
          <a:prstGeom prst="rect">
            <a:avLst/>
          </a:prstGeom>
          <a:solidFill>
            <a:srgbClr val="0C0F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E455422-98F8-4259-9A57-21028DF3C9E2}"/>
              </a:ext>
            </a:extLst>
          </p:cNvPr>
          <p:cNvSpPr txBox="1"/>
          <p:nvPr/>
        </p:nvSpPr>
        <p:spPr>
          <a:xfrm>
            <a:off x="5672105" y="748652"/>
            <a:ext cx="6074100" cy="923330"/>
          </a:xfrm>
          <a:prstGeom prst="rect">
            <a:avLst/>
          </a:prstGeom>
          <a:noFill/>
        </p:spPr>
        <p:txBody>
          <a:bodyPr wrap="none" rtlCol="0">
            <a:spAutoFit/>
          </a:bodyPr>
          <a:lstStyle/>
          <a:p>
            <a:pPr algn="ctr"/>
            <a:r>
              <a:rPr lang="en-SG" sz="5400" dirty="0">
                <a:solidFill>
                  <a:schemeClr val="accent4">
                    <a:lumMod val="40000"/>
                    <a:lumOff val="60000"/>
                  </a:schemeClr>
                </a:solidFill>
                <a:latin typeface="#9Slide06 SVNJonitha Script" panose="02000000000000000000" pitchFamily="2" charset="0"/>
              </a:rPr>
              <a:t>ĐÁNH GIÁ MỤC TIÊU</a:t>
            </a:r>
            <a:endParaRPr lang="en-US" sz="5400" dirty="0">
              <a:solidFill>
                <a:schemeClr val="accent4">
                  <a:lumMod val="40000"/>
                  <a:lumOff val="60000"/>
                </a:schemeClr>
              </a:solidFill>
              <a:latin typeface="#9Slide06 SVNJonitha Script" panose="02000000000000000000" pitchFamily="2" charset="0"/>
            </a:endParaRPr>
          </a:p>
        </p:txBody>
      </p:sp>
      <p:sp>
        <p:nvSpPr>
          <p:cNvPr id="7" name="TextBox 6">
            <a:extLst>
              <a:ext uri="{FF2B5EF4-FFF2-40B4-BE49-F238E27FC236}">
                <a16:creationId xmlns:a16="http://schemas.microsoft.com/office/drawing/2014/main" id="{98A18FBC-B5ED-4FBC-8583-1DF86792D6A9}"/>
              </a:ext>
            </a:extLst>
          </p:cNvPr>
          <p:cNvSpPr txBox="1"/>
          <p:nvPr/>
        </p:nvSpPr>
        <p:spPr>
          <a:xfrm>
            <a:off x="6705601" y="2151743"/>
            <a:ext cx="4795339" cy="1938992"/>
          </a:xfrm>
          <a:prstGeom prst="rect">
            <a:avLst/>
          </a:prstGeom>
          <a:noFill/>
        </p:spPr>
        <p:txBody>
          <a:bodyPr wrap="square" rtlCol="0">
            <a:spAutoFit/>
          </a:bodyPr>
          <a:lstStyle/>
          <a:p>
            <a:pPr algn="just"/>
            <a:r>
              <a:rPr lang="en-SG" sz="4000">
                <a:solidFill>
                  <a:schemeClr val="bg1"/>
                </a:solidFill>
              </a:rPr>
              <a:t>- Đọc lưu loát, diễn cảm cả bài; giọng nhẹ nhàng, trang trọng.</a:t>
            </a:r>
            <a:endParaRPr lang="en-US" sz="4000">
              <a:solidFill>
                <a:schemeClr val="bg1"/>
              </a:solidFill>
            </a:endParaRPr>
          </a:p>
        </p:txBody>
      </p:sp>
      <p:sp>
        <p:nvSpPr>
          <p:cNvPr id="11" name="TextBox 10">
            <a:extLst>
              <a:ext uri="{FF2B5EF4-FFF2-40B4-BE49-F238E27FC236}">
                <a16:creationId xmlns:a16="http://schemas.microsoft.com/office/drawing/2014/main" id="{FA59496E-A315-43DB-8FC8-AFE5E33828D1}"/>
              </a:ext>
            </a:extLst>
          </p:cNvPr>
          <p:cNvSpPr txBox="1"/>
          <p:nvPr/>
        </p:nvSpPr>
        <p:spPr>
          <a:xfrm>
            <a:off x="6705600" y="4327900"/>
            <a:ext cx="4963886" cy="1938992"/>
          </a:xfrm>
          <a:prstGeom prst="rect">
            <a:avLst/>
          </a:prstGeom>
          <a:noFill/>
        </p:spPr>
        <p:txBody>
          <a:bodyPr wrap="square" rtlCol="0">
            <a:spAutoFit/>
          </a:bodyPr>
          <a:lstStyle/>
          <a:p>
            <a:pPr algn="just"/>
            <a:r>
              <a:rPr lang="en-SG" sz="4000">
                <a:solidFill>
                  <a:schemeClr val="bg1"/>
                </a:solidFill>
              </a:rPr>
              <a:t>- Nêu được diễn biến câu chuyện; hiểu được ý nghĩa bài học.</a:t>
            </a:r>
            <a:endParaRPr lang="en-US" sz="4000">
              <a:solidFill>
                <a:schemeClr val="bg1"/>
              </a:solidFill>
            </a:endParaRPr>
          </a:p>
        </p:txBody>
      </p:sp>
      <p:pic>
        <p:nvPicPr>
          <p:cNvPr id="3" name="Picture 2">
            <a:extLst>
              <a:ext uri="{FF2B5EF4-FFF2-40B4-BE49-F238E27FC236}">
                <a16:creationId xmlns:a16="http://schemas.microsoft.com/office/drawing/2014/main" id="{B5F500BD-3154-4689-A288-A3A0FE4FA9E8}"/>
              </a:ext>
            </a:extLst>
          </p:cNvPr>
          <p:cNvPicPr>
            <a:picLocks noChangeAspect="1"/>
          </p:cNvPicPr>
          <p:nvPr/>
        </p:nvPicPr>
        <p:blipFill>
          <a:blip r:embed="rId2"/>
          <a:stretch>
            <a:fillRect/>
          </a:stretch>
        </p:blipFill>
        <p:spPr>
          <a:xfrm>
            <a:off x="0" y="0"/>
            <a:ext cx="5486400" cy="6858000"/>
          </a:xfrm>
          <a:prstGeom prst="rect">
            <a:avLst/>
          </a:prstGeom>
        </p:spPr>
      </p:pic>
      <p:pic>
        <p:nvPicPr>
          <p:cNvPr id="8" name="Picture 7">
            <a:extLst>
              <a:ext uri="{FF2B5EF4-FFF2-40B4-BE49-F238E27FC236}">
                <a16:creationId xmlns:a16="http://schemas.microsoft.com/office/drawing/2014/main" id="{A42D8A22-4222-4A08-91BA-457C5256407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14" b="93148" l="4475" r="31173">
                        <a14:foregroundMark x1="16512" y1="56330" x2="16512" y2="56330"/>
                        <a14:foregroundMark x1="10957" y1="93148" x2="10957" y2="93148"/>
                      </a14:backgroundRemoval>
                    </a14:imgEffect>
                  </a14:imgLayer>
                </a14:imgProps>
              </a:ext>
            </a:extLst>
          </a:blip>
          <a:srcRect l="1281" t="51746" r="65396" b="2857"/>
          <a:stretch/>
        </p:blipFill>
        <p:spPr>
          <a:xfrm>
            <a:off x="5550232" y="2280780"/>
            <a:ext cx="928618" cy="1680917"/>
          </a:xfrm>
          <a:prstGeom prst="rect">
            <a:avLst/>
          </a:prstGeom>
          <a:effectLst>
            <a:outerShdw blurRad="63500" sx="102000" sy="102000" algn="ctr" rotWithShape="0">
              <a:schemeClr val="bg1"/>
            </a:outerShdw>
          </a:effectLst>
        </p:spPr>
      </p:pic>
      <p:pic>
        <p:nvPicPr>
          <p:cNvPr id="9" name="Picture 8">
            <a:extLst>
              <a:ext uri="{FF2B5EF4-FFF2-40B4-BE49-F238E27FC236}">
                <a16:creationId xmlns:a16="http://schemas.microsoft.com/office/drawing/2014/main" id="{4FC17870-FAC8-43E9-82F4-6DE0A43DE5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14" b="93148" l="4475" r="31173">
                        <a14:foregroundMark x1="16512" y1="56330" x2="16512" y2="56330"/>
                        <a14:foregroundMark x1="10957" y1="93148" x2="10957" y2="93148"/>
                      </a14:backgroundRemoval>
                    </a14:imgEffect>
                  </a14:imgLayer>
                </a14:imgProps>
              </a:ext>
            </a:extLst>
          </a:blip>
          <a:srcRect l="1281" t="51746" r="65396" b="2857"/>
          <a:stretch/>
        </p:blipFill>
        <p:spPr>
          <a:xfrm>
            <a:off x="5550232" y="4456937"/>
            <a:ext cx="928618" cy="1680917"/>
          </a:xfrm>
          <a:prstGeom prst="rect">
            <a:avLst/>
          </a:prstGeom>
          <a:effectLst>
            <a:outerShdw blurRad="63500" sx="102000" sy="102000" algn="ctr" rotWithShape="0">
              <a:schemeClr val="bg1"/>
            </a:outerShdw>
          </a:effectLst>
        </p:spPr>
      </p:pic>
    </p:spTree>
    <p:extLst>
      <p:ext uri="{BB962C8B-B14F-4D97-AF65-F5344CB8AC3E}">
        <p14:creationId xmlns:p14="http://schemas.microsoft.com/office/powerpoint/2010/main" val="18123431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80">
                                          <p:stCondLst>
                                            <p:cond delay="0"/>
                                          </p:stCondLst>
                                        </p:cTn>
                                        <p:tgtEl>
                                          <p:spTgt spid="9"/>
                                        </p:tgtEl>
                                      </p:cBhvr>
                                    </p:animEffect>
                                    <p:anim calcmode="lin" valueType="num">
                                      <p:cBhvr>
                                        <p:cTn id="3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9" dur="26">
                                          <p:stCondLst>
                                            <p:cond delay="650"/>
                                          </p:stCondLst>
                                        </p:cTn>
                                        <p:tgtEl>
                                          <p:spTgt spid="9"/>
                                        </p:tgtEl>
                                      </p:cBhvr>
                                      <p:to x="100000" y="60000"/>
                                    </p:animScale>
                                    <p:animScale>
                                      <p:cBhvr>
                                        <p:cTn id="40" dur="166" decel="50000">
                                          <p:stCondLst>
                                            <p:cond delay="676"/>
                                          </p:stCondLst>
                                        </p:cTn>
                                        <p:tgtEl>
                                          <p:spTgt spid="9"/>
                                        </p:tgtEl>
                                      </p:cBhvr>
                                      <p:to x="100000" y="100000"/>
                                    </p:animScale>
                                    <p:animScale>
                                      <p:cBhvr>
                                        <p:cTn id="41" dur="26">
                                          <p:stCondLst>
                                            <p:cond delay="1312"/>
                                          </p:stCondLst>
                                        </p:cTn>
                                        <p:tgtEl>
                                          <p:spTgt spid="9"/>
                                        </p:tgtEl>
                                      </p:cBhvr>
                                      <p:to x="100000" y="80000"/>
                                    </p:animScale>
                                    <p:animScale>
                                      <p:cBhvr>
                                        <p:cTn id="42" dur="166" decel="50000">
                                          <p:stCondLst>
                                            <p:cond delay="1338"/>
                                          </p:stCondLst>
                                        </p:cTn>
                                        <p:tgtEl>
                                          <p:spTgt spid="9"/>
                                        </p:tgtEl>
                                      </p:cBhvr>
                                      <p:to x="100000" y="100000"/>
                                    </p:animScale>
                                    <p:animScale>
                                      <p:cBhvr>
                                        <p:cTn id="43" dur="26">
                                          <p:stCondLst>
                                            <p:cond delay="1642"/>
                                          </p:stCondLst>
                                        </p:cTn>
                                        <p:tgtEl>
                                          <p:spTgt spid="9"/>
                                        </p:tgtEl>
                                      </p:cBhvr>
                                      <p:to x="100000" y="90000"/>
                                    </p:animScale>
                                    <p:animScale>
                                      <p:cBhvr>
                                        <p:cTn id="44" dur="166" decel="50000">
                                          <p:stCondLst>
                                            <p:cond delay="1668"/>
                                          </p:stCondLst>
                                        </p:cTn>
                                        <p:tgtEl>
                                          <p:spTgt spid="9"/>
                                        </p:tgtEl>
                                      </p:cBhvr>
                                      <p:to x="100000" y="100000"/>
                                    </p:animScale>
                                    <p:animScale>
                                      <p:cBhvr>
                                        <p:cTn id="45" dur="26">
                                          <p:stCondLst>
                                            <p:cond delay="1808"/>
                                          </p:stCondLst>
                                        </p:cTn>
                                        <p:tgtEl>
                                          <p:spTgt spid="9"/>
                                        </p:tgtEl>
                                      </p:cBhvr>
                                      <p:to x="100000" y="95000"/>
                                    </p:animScale>
                                    <p:animScale>
                                      <p:cBhvr>
                                        <p:cTn id="4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37EB73-B062-41FB-9540-64BC2F51CE19}"/>
              </a:ext>
            </a:extLst>
          </p:cNvPr>
          <p:cNvPicPr>
            <a:picLocks noChangeAspect="1"/>
          </p:cNvPicPr>
          <p:nvPr/>
        </p:nvPicPr>
        <p:blipFill>
          <a:blip r:embed="rId2"/>
          <a:stretch>
            <a:fillRect/>
          </a:stretch>
        </p:blipFill>
        <p:spPr>
          <a:xfrm flipH="1">
            <a:off x="0" y="0"/>
            <a:ext cx="5486400" cy="6858000"/>
          </a:xfrm>
          <a:prstGeom prst="rect">
            <a:avLst/>
          </a:prstGeom>
        </p:spPr>
      </p:pic>
      <p:sp>
        <p:nvSpPr>
          <p:cNvPr id="4" name="Rectangle: Rounded Corners 3">
            <a:extLst>
              <a:ext uri="{FF2B5EF4-FFF2-40B4-BE49-F238E27FC236}">
                <a16:creationId xmlns:a16="http://schemas.microsoft.com/office/drawing/2014/main" id="{672CD453-405E-45D3-ACD6-61EDF2F64171}"/>
              </a:ext>
            </a:extLst>
          </p:cNvPr>
          <p:cNvSpPr/>
          <p:nvPr/>
        </p:nvSpPr>
        <p:spPr>
          <a:xfrm>
            <a:off x="5823856" y="174172"/>
            <a:ext cx="6128657" cy="6509658"/>
          </a:xfrm>
          <a:custGeom>
            <a:avLst/>
            <a:gdLst>
              <a:gd name="connsiteX0" fmla="*/ 0 w 6128657"/>
              <a:gd name="connsiteY0" fmla="*/ 447515 h 6509658"/>
              <a:gd name="connsiteX1" fmla="*/ 447515 w 6128657"/>
              <a:gd name="connsiteY1" fmla="*/ 0 h 6509658"/>
              <a:gd name="connsiteX2" fmla="*/ 5681142 w 6128657"/>
              <a:gd name="connsiteY2" fmla="*/ 0 h 6509658"/>
              <a:gd name="connsiteX3" fmla="*/ 6128657 w 6128657"/>
              <a:gd name="connsiteY3" fmla="*/ 447515 h 6509658"/>
              <a:gd name="connsiteX4" fmla="*/ 6128657 w 6128657"/>
              <a:gd name="connsiteY4" fmla="*/ 6062143 h 6509658"/>
              <a:gd name="connsiteX5" fmla="*/ 5681142 w 6128657"/>
              <a:gd name="connsiteY5" fmla="*/ 6509658 h 6509658"/>
              <a:gd name="connsiteX6" fmla="*/ 447515 w 6128657"/>
              <a:gd name="connsiteY6" fmla="*/ 6509658 h 6509658"/>
              <a:gd name="connsiteX7" fmla="*/ 0 w 6128657"/>
              <a:gd name="connsiteY7" fmla="*/ 6062143 h 6509658"/>
              <a:gd name="connsiteX8" fmla="*/ 0 w 6128657"/>
              <a:gd name="connsiteY8" fmla="*/ 44751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8657" h="6509658" fill="none" extrusionOk="0">
                <a:moveTo>
                  <a:pt x="0" y="447515"/>
                </a:moveTo>
                <a:cubicBezTo>
                  <a:pt x="-23824" y="181903"/>
                  <a:pt x="209132" y="-37547"/>
                  <a:pt x="447515" y="0"/>
                </a:cubicBezTo>
                <a:cubicBezTo>
                  <a:pt x="2467949" y="35184"/>
                  <a:pt x="3609537" y="45873"/>
                  <a:pt x="5681142" y="0"/>
                </a:cubicBezTo>
                <a:cubicBezTo>
                  <a:pt x="5918589" y="5061"/>
                  <a:pt x="6116292" y="224962"/>
                  <a:pt x="6128657" y="447515"/>
                </a:cubicBezTo>
                <a:cubicBezTo>
                  <a:pt x="5964042" y="1104601"/>
                  <a:pt x="6110015" y="3347363"/>
                  <a:pt x="6128657" y="6062143"/>
                </a:cubicBezTo>
                <a:cubicBezTo>
                  <a:pt x="6113008" y="6304874"/>
                  <a:pt x="5895447" y="6488277"/>
                  <a:pt x="5681142" y="6509658"/>
                </a:cubicBezTo>
                <a:cubicBezTo>
                  <a:pt x="3852457" y="6452376"/>
                  <a:pt x="1096224" y="6590874"/>
                  <a:pt x="447515" y="6509658"/>
                </a:cubicBezTo>
                <a:cubicBezTo>
                  <a:pt x="183148" y="6519972"/>
                  <a:pt x="40062" y="6307624"/>
                  <a:pt x="0" y="6062143"/>
                </a:cubicBezTo>
                <a:cubicBezTo>
                  <a:pt x="89725" y="3467850"/>
                  <a:pt x="-151992" y="2754380"/>
                  <a:pt x="0" y="447515"/>
                </a:cubicBezTo>
                <a:close/>
              </a:path>
              <a:path w="6128657" h="6509658" stroke="0" extrusionOk="0">
                <a:moveTo>
                  <a:pt x="0" y="447515"/>
                </a:moveTo>
                <a:cubicBezTo>
                  <a:pt x="-19669" y="217125"/>
                  <a:pt x="164368" y="-8435"/>
                  <a:pt x="447515" y="0"/>
                </a:cubicBezTo>
                <a:cubicBezTo>
                  <a:pt x="3034882" y="84205"/>
                  <a:pt x="5114992" y="-44638"/>
                  <a:pt x="5681142" y="0"/>
                </a:cubicBezTo>
                <a:cubicBezTo>
                  <a:pt x="5960851" y="-28726"/>
                  <a:pt x="6113143" y="184550"/>
                  <a:pt x="6128657" y="447515"/>
                </a:cubicBezTo>
                <a:cubicBezTo>
                  <a:pt x="6064058" y="1918268"/>
                  <a:pt x="6092786" y="4800960"/>
                  <a:pt x="6128657" y="6062143"/>
                </a:cubicBezTo>
                <a:cubicBezTo>
                  <a:pt x="6127014" y="6304787"/>
                  <a:pt x="5932100" y="6516760"/>
                  <a:pt x="5681142" y="6509658"/>
                </a:cubicBezTo>
                <a:cubicBezTo>
                  <a:pt x="3980821" y="6598582"/>
                  <a:pt x="2444568" y="6385771"/>
                  <a:pt x="447515" y="6509658"/>
                </a:cubicBezTo>
                <a:cubicBezTo>
                  <a:pt x="199205" y="6504814"/>
                  <a:pt x="-14925" y="6326103"/>
                  <a:pt x="0" y="6062143"/>
                </a:cubicBezTo>
                <a:cubicBezTo>
                  <a:pt x="-104639" y="4102700"/>
                  <a:pt x="-69927" y="3070994"/>
                  <a:pt x="0" y="447515"/>
                </a:cubicBezTo>
                <a:close/>
              </a:path>
            </a:pathLst>
          </a:custGeom>
          <a:solidFill>
            <a:srgbClr val="FFFFDD"/>
          </a:solidFill>
          <a:ln>
            <a:solidFill>
              <a:srgbClr val="7030A0"/>
            </a:solidFill>
            <a:extLst>
              <a:ext uri="{C807C97D-BFC1-408E-A445-0C87EB9F89A2}">
                <ask:lineSketchStyleProp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A7E9AC9-4EC3-43B5-997D-D573BF7C2277}"/>
              </a:ext>
            </a:extLst>
          </p:cNvPr>
          <p:cNvSpPr txBox="1"/>
          <p:nvPr/>
        </p:nvSpPr>
        <p:spPr>
          <a:xfrm>
            <a:off x="1766422" y="2114675"/>
            <a:ext cx="2291013" cy="830997"/>
          </a:xfrm>
          <a:prstGeom prst="rect">
            <a:avLst/>
          </a:prstGeom>
          <a:noFill/>
          <a:effectLst>
            <a:outerShdw blurRad="50800" dist="38100" algn="l" rotWithShape="0">
              <a:prstClr val="black">
                <a:alpha val="40000"/>
              </a:prstClr>
            </a:outerShdw>
          </a:effectLst>
        </p:spPr>
        <p:txBody>
          <a:bodyPr wrap="none" rtlCol="0">
            <a:spAutoFit/>
          </a:bodyPr>
          <a:lstStyle/>
          <a:p>
            <a:pPr algn="ctr"/>
            <a:r>
              <a:rPr lang="en-SG" sz="4800">
                <a:solidFill>
                  <a:schemeClr val="bg1"/>
                </a:solidFill>
                <a:latin typeface="#9Slide06 SVNJonitha Script" panose="02000000000000000000" pitchFamily="2" charset="0"/>
              </a:rPr>
              <a:t>DẶN DÒ</a:t>
            </a:r>
            <a:endParaRPr lang="en-US" sz="4800">
              <a:solidFill>
                <a:schemeClr val="bg1"/>
              </a:solidFill>
              <a:latin typeface="#9Slide06 SVNJonitha Script" panose="02000000000000000000" pitchFamily="2" charset="0"/>
            </a:endParaRPr>
          </a:p>
        </p:txBody>
      </p:sp>
      <p:sp>
        <p:nvSpPr>
          <p:cNvPr id="6" name="TextBox 5">
            <a:extLst>
              <a:ext uri="{FF2B5EF4-FFF2-40B4-BE49-F238E27FC236}">
                <a16:creationId xmlns:a16="http://schemas.microsoft.com/office/drawing/2014/main" id="{9994073A-E670-4B81-A0A0-BF8E71C3BD7D}"/>
              </a:ext>
            </a:extLst>
          </p:cNvPr>
          <p:cNvSpPr txBox="1"/>
          <p:nvPr/>
        </p:nvSpPr>
        <p:spPr>
          <a:xfrm>
            <a:off x="6096394" y="1879600"/>
            <a:ext cx="5583580" cy="2554545"/>
          </a:xfrm>
          <a:prstGeom prst="rect">
            <a:avLst/>
          </a:prstGeom>
          <a:noFill/>
        </p:spPr>
        <p:txBody>
          <a:bodyPr wrap="square" rtlCol="0">
            <a:spAutoFit/>
          </a:bodyPr>
          <a:lstStyle/>
          <a:p>
            <a:pPr algn="just"/>
            <a:r>
              <a:rPr lang="en-SG" sz="4000"/>
              <a:t>- Đọc và trả lời lại các câu hỏi của bài.</a:t>
            </a:r>
          </a:p>
          <a:p>
            <a:pPr algn="just"/>
            <a:r>
              <a:rPr lang="en-SG" sz="4000"/>
              <a:t>- Chuẩn bị bài "Hội thổi cơm thi ở Đồng Vân".</a:t>
            </a:r>
            <a:endParaRPr lang="en-US" sz="4000"/>
          </a:p>
        </p:txBody>
      </p:sp>
    </p:spTree>
    <p:extLst>
      <p:ext uri="{BB962C8B-B14F-4D97-AF65-F5344CB8AC3E}">
        <p14:creationId xmlns:p14="http://schemas.microsoft.com/office/powerpoint/2010/main" val="607191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944C42B-F4AF-4837-816B-16C2645E0AEC}"/>
              </a:ext>
            </a:extLst>
          </p:cNvPr>
          <p:cNvSpPr txBox="1"/>
          <p:nvPr/>
        </p:nvSpPr>
        <p:spPr>
          <a:xfrm>
            <a:off x="598893" y="453120"/>
            <a:ext cx="10983327" cy="1323439"/>
          </a:xfrm>
          <a:prstGeom prst="rect">
            <a:avLst/>
          </a:prstGeom>
          <a:noFill/>
        </p:spPr>
        <p:txBody>
          <a:bodyPr wrap="square" rtlCol="0">
            <a:spAutoFit/>
          </a:bodyPr>
          <a:lstStyle/>
          <a:p>
            <a:r>
              <a:rPr lang="en-SG" sz="4000" b="1">
                <a:solidFill>
                  <a:schemeClr val="accent5">
                    <a:lumMod val="75000"/>
                  </a:schemeClr>
                </a:solidFill>
              </a:rPr>
              <a:t>Cụ giáo Chu</a:t>
            </a:r>
            <a:r>
              <a:rPr lang="en-SG" sz="4000">
                <a:solidFill>
                  <a:schemeClr val="tx1">
                    <a:lumMod val="95000"/>
                    <a:lumOff val="5000"/>
                  </a:schemeClr>
                </a:solidFill>
              </a:rPr>
              <a:t> : tức Chu Văn An (1292-1370), một nhà giáo nổi tiếng đời Trần. </a:t>
            </a:r>
            <a:endParaRPr lang="en-US" sz="4000">
              <a:solidFill>
                <a:schemeClr val="tx1">
                  <a:lumMod val="95000"/>
                  <a:lumOff val="5000"/>
                </a:schemeClr>
              </a:solidFill>
            </a:endParaRPr>
          </a:p>
        </p:txBody>
      </p:sp>
      <p:sp>
        <p:nvSpPr>
          <p:cNvPr id="21" name="TextBox 20">
            <a:extLst>
              <a:ext uri="{FF2B5EF4-FFF2-40B4-BE49-F238E27FC236}">
                <a16:creationId xmlns:a16="http://schemas.microsoft.com/office/drawing/2014/main" id="{0745AF0B-D5D3-4FAC-95BE-6D90EBD114A0}"/>
              </a:ext>
            </a:extLst>
          </p:cNvPr>
          <p:cNvSpPr txBox="1"/>
          <p:nvPr/>
        </p:nvSpPr>
        <p:spPr>
          <a:xfrm>
            <a:off x="495826" y="-843073"/>
            <a:ext cx="11200349"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pic>
        <p:nvPicPr>
          <p:cNvPr id="2" name="Picture 1">
            <a:extLst>
              <a:ext uri="{FF2B5EF4-FFF2-40B4-BE49-F238E27FC236}">
                <a16:creationId xmlns:a16="http://schemas.microsoft.com/office/drawing/2014/main" id="{BE46EBF7-C93D-49E3-B8A3-4E8C6CCCE34F}"/>
              </a:ext>
            </a:extLst>
          </p:cNvPr>
          <p:cNvPicPr>
            <a:picLocks noChangeAspect="1"/>
          </p:cNvPicPr>
          <p:nvPr/>
        </p:nvPicPr>
        <p:blipFill rotWithShape="1">
          <a:blip r:embed="rId3"/>
          <a:srcRect t="16184"/>
          <a:stretch/>
        </p:blipFill>
        <p:spPr>
          <a:xfrm>
            <a:off x="1996834" y="1996363"/>
            <a:ext cx="3622649" cy="4289466"/>
          </a:xfrm>
          <a:prstGeom prst="rect">
            <a:avLst/>
          </a:prstGeom>
        </p:spPr>
      </p:pic>
      <p:pic>
        <p:nvPicPr>
          <p:cNvPr id="6" name="Picture 5">
            <a:extLst>
              <a:ext uri="{FF2B5EF4-FFF2-40B4-BE49-F238E27FC236}">
                <a16:creationId xmlns:a16="http://schemas.microsoft.com/office/drawing/2014/main" id="{D60FF512-88E0-46C8-9CAA-8F440648B501}"/>
              </a:ext>
            </a:extLst>
          </p:cNvPr>
          <p:cNvPicPr>
            <a:picLocks noChangeAspect="1"/>
          </p:cNvPicPr>
          <p:nvPr/>
        </p:nvPicPr>
        <p:blipFill>
          <a:blip r:embed="rId4"/>
          <a:stretch>
            <a:fillRect/>
          </a:stretch>
        </p:blipFill>
        <p:spPr>
          <a:xfrm>
            <a:off x="6096000" y="1952253"/>
            <a:ext cx="3249478" cy="4335733"/>
          </a:xfrm>
          <a:prstGeom prst="rect">
            <a:avLst/>
          </a:prstGeom>
        </p:spPr>
      </p:pic>
      <p:pic>
        <p:nvPicPr>
          <p:cNvPr id="22" name="Picture 21">
            <a:hlinkClick r:id="rId5" action="ppaction://hlinksldjump"/>
            <a:extLst>
              <a:ext uri="{FF2B5EF4-FFF2-40B4-BE49-F238E27FC236}">
                <a16:creationId xmlns:a16="http://schemas.microsoft.com/office/drawing/2014/main" id="{93447D74-FCF5-4D38-895A-F0F3470EF087}"/>
              </a:ext>
            </a:extLst>
          </p:cNvPr>
          <p:cNvPicPr>
            <a:picLocks noChangeAspect="1"/>
          </p:cNvPicPr>
          <p:nvPr/>
        </p:nvPicPr>
        <p:blipFill>
          <a:blip r:embed="rId6"/>
          <a:stretch>
            <a:fillRect/>
          </a:stretch>
        </p:blipFill>
        <p:spPr>
          <a:xfrm flipH="1">
            <a:off x="228600" y="4847850"/>
            <a:ext cx="1396655" cy="1835978"/>
          </a:xfrm>
          <a:prstGeom prst="rect">
            <a:avLst/>
          </a:prstGeom>
        </p:spPr>
      </p:pic>
    </p:spTree>
    <p:extLst>
      <p:ext uri="{BB962C8B-B14F-4D97-AF65-F5344CB8AC3E}">
        <p14:creationId xmlns:p14="http://schemas.microsoft.com/office/powerpoint/2010/main" val="2743640781"/>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944C42B-F4AF-4837-816B-16C2645E0AEC}"/>
              </a:ext>
            </a:extLst>
          </p:cNvPr>
          <p:cNvSpPr txBox="1"/>
          <p:nvPr/>
        </p:nvSpPr>
        <p:spPr>
          <a:xfrm>
            <a:off x="598893" y="468618"/>
            <a:ext cx="10983327" cy="707886"/>
          </a:xfrm>
          <a:prstGeom prst="rect">
            <a:avLst/>
          </a:prstGeom>
          <a:noFill/>
        </p:spPr>
        <p:txBody>
          <a:bodyPr wrap="square" rtlCol="0">
            <a:spAutoFit/>
          </a:bodyPr>
          <a:lstStyle/>
          <a:p>
            <a:pPr algn="ctr"/>
            <a:r>
              <a:rPr lang="en-SG" sz="4000" b="1">
                <a:solidFill>
                  <a:schemeClr val="accent5">
                    <a:lumMod val="75000"/>
                  </a:schemeClr>
                </a:solidFill>
              </a:rPr>
              <a:t>Môn sinh</a:t>
            </a:r>
            <a:r>
              <a:rPr lang="en-SG" sz="4000">
                <a:solidFill>
                  <a:schemeClr val="tx1">
                    <a:lumMod val="95000"/>
                    <a:lumOff val="5000"/>
                  </a:schemeClr>
                </a:solidFill>
              </a:rPr>
              <a:t> : học trò của cùng một thầy giáo.</a:t>
            </a:r>
            <a:endParaRPr lang="en-US" sz="4000">
              <a:solidFill>
                <a:schemeClr val="tx1">
                  <a:lumMod val="95000"/>
                  <a:lumOff val="5000"/>
                </a:schemeClr>
              </a:solidFill>
            </a:endParaRPr>
          </a:p>
        </p:txBody>
      </p:sp>
      <p:sp>
        <p:nvSpPr>
          <p:cNvPr id="21" name="TextBox 20">
            <a:extLst>
              <a:ext uri="{FF2B5EF4-FFF2-40B4-BE49-F238E27FC236}">
                <a16:creationId xmlns:a16="http://schemas.microsoft.com/office/drawing/2014/main" id="{0745AF0B-D5D3-4FAC-95BE-6D90EBD114A0}"/>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pic>
        <p:nvPicPr>
          <p:cNvPr id="3" name="Picture 2">
            <a:extLst>
              <a:ext uri="{FF2B5EF4-FFF2-40B4-BE49-F238E27FC236}">
                <a16:creationId xmlns:a16="http://schemas.microsoft.com/office/drawing/2014/main" id="{695E0667-8E62-4DCF-AFEC-BC403696ACF4}"/>
              </a:ext>
            </a:extLst>
          </p:cNvPr>
          <p:cNvPicPr>
            <a:picLocks noChangeAspect="1"/>
          </p:cNvPicPr>
          <p:nvPr/>
        </p:nvPicPr>
        <p:blipFill>
          <a:blip r:embed="rId3"/>
          <a:stretch>
            <a:fillRect/>
          </a:stretch>
        </p:blipFill>
        <p:spPr>
          <a:xfrm>
            <a:off x="2815687" y="1470950"/>
            <a:ext cx="6560626" cy="4500589"/>
          </a:xfrm>
          <a:prstGeom prst="rect">
            <a:avLst/>
          </a:prstGeom>
        </p:spPr>
      </p:pic>
      <p:pic>
        <p:nvPicPr>
          <p:cNvPr id="8" name="Picture 7">
            <a:hlinkClick r:id="rId4" action="ppaction://hlinksldjump"/>
            <a:extLst>
              <a:ext uri="{FF2B5EF4-FFF2-40B4-BE49-F238E27FC236}">
                <a16:creationId xmlns:a16="http://schemas.microsoft.com/office/drawing/2014/main" id="{697F9CD0-665C-4E70-B213-B00DBC9D1055}"/>
              </a:ext>
            </a:extLst>
          </p:cNvPr>
          <p:cNvPicPr>
            <a:picLocks noChangeAspect="1"/>
          </p:cNvPicPr>
          <p:nvPr/>
        </p:nvPicPr>
        <p:blipFill>
          <a:blip r:embed="rId5"/>
          <a:stretch>
            <a:fillRect/>
          </a:stretch>
        </p:blipFill>
        <p:spPr>
          <a:xfrm flipH="1">
            <a:off x="228600" y="4847850"/>
            <a:ext cx="1396655" cy="1835978"/>
          </a:xfrm>
          <a:prstGeom prst="rect">
            <a:avLst/>
          </a:prstGeom>
        </p:spPr>
      </p:pic>
    </p:spTree>
    <p:extLst>
      <p:ext uri="{BB962C8B-B14F-4D97-AF65-F5344CB8AC3E}">
        <p14:creationId xmlns:p14="http://schemas.microsoft.com/office/powerpoint/2010/main" val="158164999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944C42B-F4AF-4837-816B-16C2645E0AEC}"/>
              </a:ext>
            </a:extLst>
          </p:cNvPr>
          <p:cNvSpPr txBox="1"/>
          <p:nvPr/>
        </p:nvSpPr>
        <p:spPr>
          <a:xfrm>
            <a:off x="598893" y="468618"/>
            <a:ext cx="10983327" cy="707886"/>
          </a:xfrm>
          <a:prstGeom prst="rect">
            <a:avLst/>
          </a:prstGeom>
          <a:noFill/>
        </p:spPr>
        <p:txBody>
          <a:bodyPr wrap="square" rtlCol="0">
            <a:spAutoFit/>
          </a:bodyPr>
          <a:lstStyle/>
          <a:p>
            <a:pPr algn="ctr"/>
            <a:r>
              <a:rPr lang="en-SG" sz="4000" b="1">
                <a:solidFill>
                  <a:schemeClr val="accent5">
                    <a:lumMod val="75000"/>
                  </a:schemeClr>
                </a:solidFill>
              </a:rPr>
              <a:t>Áo dài thâm</a:t>
            </a:r>
            <a:r>
              <a:rPr lang="en-SG" sz="4000">
                <a:solidFill>
                  <a:schemeClr val="tx1">
                    <a:lumMod val="95000"/>
                    <a:lumOff val="5000"/>
                  </a:schemeClr>
                </a:solidFill>
              </a:rPr>
              <a:t> : áo dài màu đen.</a:t>
            </a:r>
            <a:endParaRPr lang="en-US" sz="4000">
              <a:solidFill>
                <a:schemeClr val="tx1">
                  <a:lumMod val="95000"/>
                  <a:lumOff val="5000"/>
                </a:schemeClr>
              </a:solidFill>
            </a:endParaRPr>
          </a:p>
        </p:txBody>
      </p:sp>
      <p:pic>
        <p:nvPicPr>
          <p:cNvPr id="2" name="Picture 1">
            <a:extLst>
              <a:ext uri="{FF2B5EF4-FFF2-40B4-BE49-F238E27FC236}">
                <a16:creationId xmlns:a16="http://schemas.microsoft.com/office/drawing/2014/main" id="{28F17C00-EC9E-42A1-930F-EBC60C4F8F4D}"/>
              </a:ext>
            </a:extLst>
          </p:cNvPr>
          <p:cNvPicPr>
            <a:picLocks noChangeAspect="1"/>
          </p:cNvPicPr>
          <p:nvPr/>
        </p:nvPicPr>
        <p:blipFill>
          <a:blip r:embed="rId3"/>
          <a:stretch>
            <a:fillRect/>
          </a:stretch>
        </p:blipFill>
        <p:spPr>
          <a:xfrm>
            <a:off x="2728993" y="1236546"/>
            <a:ext cx="6461502" cy="5128818"/>
          </a:xfrm>
          <a:prstGeom prst="rect">
            <a:avLst/>
          </a:prstGeom>
        </p:spPr>
      </p:pic>
      <p:pic>
        <p:nvPicPr>
          <p:cNvPr id="8" name="Picture 7">
            <a:hlinkClick r:id="rId4" action="ppaction://hlinksldjump"/>
            <a:extLst>
              <a:ext uri="{FF2B5EF4-FFF2-40B4-BE49-F238E27FC236}">
                <a16:creationId xmlns:a16="http://schemas.microsoft.com/office/drawing/2014/main" id="{80C7B274-24F9-4D29-AC6C-407A89B52B0B}"/>
              </a:ext>
            </a:extLst>
          </p:cNvPr>
          <p:cNvPicPr>
            <a:picLocks noChangeAspect="1"/>
          </p:cNvPicPr>
          <p:nvPr/>
        </p:nvPicPr>
        <p:blipFill>
          <a:blip r:embed="rId5"/>
          <a:stretch>
            <a:fillRect/>
          </a:stretch>
        </p:blipFill>
        <p:spPr>
          <a:xfrm flipH="1">
            <a:off x="228600" y="4847850"/>
            <a:ext cx="1396655" cy="1835978"/>
          </a:xfrm>
          <a:prstGeom prst="rect">
            <a:avLst/>
          </a:prstGeom>
        </p:spPr>
      </p:pic>
      <p:sp>
        <p:nvSpPr>
          <p:cNvPr id="9" name="TextBox 8">
            <a:extLst>
              <a:ext uri="{FF2B5EF4-FFF2-40B4-BE49-F238E27FC236}">
                <a16:creationId xmlns:a16="http://schemas.microsoft.com/office/drawing/2014/main" id="{B12A6C22-F1EC-411E-BFB6-CA970AF380A0}"/>
              </a:ext>
            </a:extLst>
          </p:cNvPr>
          <p:cNvSpPr txBox="1"/>
          <p:nvPr/>
        </p:nvSpPr>
        <p:spPr>
          <a:xfrm>
            <a:off x="310673" y="-773065"/>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val="169466525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10;&#10;Description automatically generated">
            <a:extLst>
              <a:ext uri="{FF2B5EF4-FFF2-40B4-BE49-F238E27FC236}">
                <a16:creationId xmlns:a16="http://schemas.microsoft.com/office/drawing/2014/main" id="{976B6302-752A-4688-9074-3F394D1C0A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74"/>
          <a:stretch/>
        </p:blipFill>
        <p:spPr>
          <a:xfrm>
            <a:off x="0" y="0"/>
            <a:ext cx="12192000" cy="6877004"/>
          </a:xfrm>
          <a:prstGeom prst="rect">
            <a:avLst/>
          </a:prstGeom>
        </p:spPr>
      </p:pic>
      <p:sp>
        <p:nvSpPr>
          <p:cNvPr id="26" name="Rectangle: Rounded Corners 25">
            <a:extLst>
              <a:ext uri="{FF2B5EF4-FFF2-40B4-BE49-F238E27FC236}">
                <a16:creationId xmlns:a16="http://schemas.microsoft.com/office/drawing/2014/main" id="{2FA34089-68FD-45F9-87F2-ABD8F2D031B8}"/>
              </a:ext>
            </a:extLst>
          </p:cNvPr>
          <p:cNvSpPr/>
          <p:nvPr/>
        </p:nvSpPr>
        <p:spPr>
          <a:xfrm>
            <a:off x="4323983" y="1426822"/>
            <a:ext cx="6108192" cy="2011680"/>
          </a:xfrm>
          <a:prstGeom prst="roundRect">
            <a:avLst/>
          </a:prstGeom>
          <a:solidFill>
            <a:srgbClr val="6A5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ACE4796-6A3D-4E7C-937B-C0016E7CCF79}"/>
              </a:ext>
            </a:extLst>
          </p:cNvPr>
          <p:cNvSpPr txBox="1"/>
          <p:nvPr/>
        </p:nvSpPr>
        <p:spPr>
          <a:xfrm>
            <a:off x="6006885" y="1668552"/>
            <a:ext cx="1475084" cy="584775"/>
          </a:xfrm>
          <a:prstGeom prst="rect">
            <a:avLst/>
          </a:prstGeom>
          <a:noFill/>
        </p:spPr>
        <p:txBody>
          <a:bodyPr wrap="none" rtlCol="0">
            <a:spAutoFit/>
          </a:bodyPr>
          <a:lstStyle/>
          <a:p>
            <a:r>
              <a:rPr lang="en-US" sz="3200" b="1" dirty="0" err="1">
                <a:solidFill>
                  <a:schemeClr val="accent5">
                    <a:lumMod val="20000"/>
                    <a:lumOff val="80000"/>
                  </a:schemeClr>
                </a:solidFill>
                <a:latin typeface="+mj-lt"/>
              </a:rPr>
              <a:t>Tập</a:t>
            </a:r>
            <a:r>
              <a:rPr lang="en-US" sz="3200" b="1" dirty="0">
                <a:solidFill>
                  <a:schemeClr val="accent5">
                    <a:lumMod val="20000"/>
                    <a:lumOff val="80000"/>
                  </a:schemeClr>
                </a:solidFill>
                <a:latin typeface="+mj-lt"/>
              </a:rPr>
              <a:t> </a:t>
            </a:r>
            <a:r>
              <a:rPr lang="en-US" sz="3200" b="1" dirty="0" err="1">
                <a:solidFill>
                  <a:schemeClr val="accent5">
                    <a:lumMod val="20000"/>
                    <a:lumOff val="80000"/>
                  </a:schemeClr>
                </a:solidFill>
                <a:latin typeface="+mj-lt"/>
              </a:rPr>
              <a:t>đọc</a:t>
            </a:r>
            <a:endParaRPr lang="en-US" sz="3200" b="1" dirty="0">
              <a:solidFill>
                <a:schemeClr val="accent5">
                  <a:lumMod val="20000"/>
                  <a:lumOff val="80000"/>
                </a:schemeClr>
              </a:solidFill>
              <a:latin typeface="+mj-lt"/>
            </a:endParaRPr>
          </a:p>
        </p:txBody>
      </p:sp>
      <p:sp>
        <p:nvSpPr>
          <p:cNvPr id="28" name="TextBox 27">
            <a:extLst>
              <a:ext uri="{FF2B5EF4-FFF2-40B4-BE49-F238E27FC236}">
                <a16:creationId xmlns:a16="http://schemas.microsoft.com/office/drawing/2014/main" id="{4DD6B208-1DA0-4F98-8186-A99163F6D4CD}"/>
              </a:ext>
            </a:extLst>
          </p:cNvPr>
          <p:cNvSpPr txBox="1"/>
          <p:nvPr/>
        </p:nvSpPr>
        <p:spPr>
          <a:xfrm>
            <a:off x="4323983" y="2349110"/>
            <a:ext cx="5945858" cy="923330"/>
          </a:xfrm>
          <a:prstGeom prst="rect">
            <a:avLst/>
          </a:prstGeom>
          <a:noFill/>
        </p:spPr>
        <p:txBody>
          <a:bodyPr wrap="none" rtlCol="0">
            <a:spAutoFit/>
          </a:bodyPr>
          <a:lstStyle/>
          <a:p>
            <a:r>
              <a:rPr lang="en-US" sz="5400" dirty="0">
                <a:solidFill>
                  <a:schemeClr val="bg1">
                    <a:lumMod val="95000"/>
                  </a:schemeClr>
                </a:solidFill>
                <a:latin typeface="#9Slide03 IcielPanton Black" panose="00000A00000000000000" pitchFamily="2" charset="0"/>
              </a:rPr>
              <a:t>NGHĨA THẦY TRÒ</a:t>
            </a:r>
          </a:p>
        </p:txBody>
      </p:sp>
      <p:sp>
        <p:nvSpPr>
          <p:cNvPr id="29" name="TextBox 28">
            <a:extLst>
              <a:ext uri="{FF2B5EF4-FFF2-40B4-BE49-F238E27FC236}">
                <a16:creationId xmlns:a16="http://schemas.microsoft.com/office/drawing/2014/main" id="{0FA4A8AB-AAB9-447E-A4C1-0359651D8EEB}"/>
              </a:ext>
            </a:extLst>
          </p:cNvPr>
          <p:cNvSpPr txBox="1"/>
          <p:nvPr/>
        </p:nvSpPr>
        <p:spPr>
          <a:xfrm>
            <a:off x="7587778" y="3293173"/>
            <a:ext cx="2114681" cy="584775"/>
          </a:xfrm>
          <a:prstGeom prst="rect">
            <a:avLst/>
          </a:prstGeom>
          <a:noFill/>
        </p:spPr>
        <p:txBody>
          <a:bodyPr wrap="none" rtlCol="0">
            <a:spAutoFit/>
          </a:bodyPr>
          <a:lstStyle/>
          <a:p>
            <a:r>
              <a:rPr lang="en-US" sz="3200" i="1" dirty="0">
                <a:solidFill>
                  <a:srgbClr val="DBF8FE"/>
                </a:solidFill>
              </a:rPr>
              <a:t>Theo Hà </a:t>
            </a:r>
            <a:r>
              <a:rPr lang="en-US" sz="3200" i="1" dirty="0" err="1">
                <a:solidFill>
                  <a:srgbClr val="DBF8FE"/>
                </a:solidFill>
              </a:rPr>
              <a:t>Ân</a:t>
            </a:r>
            <a:endParaRPr lang="en-US" sz="3200" i="1" dirty="0">
              <a:solidFill>
                <a:srgbClr val="DBF8FE"/>
              </a:solidFill>
            </a:endParaRPr>
          </a:p>
        </p:txBody>
      </p:sp>
    </p:spTree>
    <p:extLst>
      <p:ext uri="{BB962C8B-B14F-4D97-AF65-F5344CB8AC3E}">
        <p14:creationId xmlns:p14="http://schemas.microsoft.com/office/powerpoint/2010/main" val="2844081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944C42B-F4AF-4837-816B-16C2645E0AEC}"/>
              </a:ext>
            </a:extLst>
          </p:cNvPr>
          <p:cNvSpPr txBox="1"/>
          <p:nvPr/>
        </p:nvSpPr>
        <p:spPr>
          <a:xfrm>
            <a:off x="2156660" y="468618"/>
            <a:ext cx="7878680" cy="1323439"/>
          </a:xfrm>
          <a:prstGeom prst="rect">
            <a:avLst/>
          </a:prstGeom>
          <a:noFill/>
        </p:spPr>
        <p:txBody>
          <a:bodyPr wrap="square" rtlCol="0">
            <a:spAutoFit/>
          </a:bodyPr>
          <a:lstStyle/>
          <a:p>
            <a:pPr algn="ctr"/>
            <a:r>
              <a:rPr lang="en-SG" sz="4000" b="1">
                <a:solidFill>
                  <a:schemeClr val="accent5">
                    <a:lumMod val="75000"/>
                  </a:schemeClr>
                </a:solidFill>
              </a:rPr>
              <a:t>Sập</a:t>
            </a:r>
            <a:r>
              <a:rPr lang="en-SG" sz="4000">
                <a:solidFill>
                  <a:schemeClr val="tx1">
                    <a:lumMod val="95000"/>
                    <a:lumOff val="5000"/>
                  </a:schemeClr>
                </a:solidFill>
              </a:rPr>
              <a:t> : giường gỗ, mặt liền với chân, xung quanh có diềm.</a:t>
            </a:r>
            <a:endParaRPr lang="en-US" sz="4000">
              <a:solidFill>
                <a:schemeClr val="tx1">
                  <a:lumMod val="95000"/>
                  <a:lumOff val="5000"/>
                </a:schemeClr>
              </a:solidFill>
            </a:endParaRPr>
          </a:p>
        </p:txBody>
      </p:sp>
      <p:pic>
        <p:nvPicPr>
          <p:cNvPr id="6" name="Picture 5">
            <a:extLst>
              <a:ext uri="{FF2B5EF4-FFF2-40B4-BE49-F238E27FC236}">
                <a16:creationId xmlns:a16="http://schemas.microsoft.com/office/drawing/2014/main" id="{B737F2D2-48F3-401E-BE1D-E73549D850B4}"/>
              </a:ext>
            </a:extLst>
          </p:cNvPr>
          <p:cNvPicPr>
            <a:picLocks noChangeAspect="1"/>
          </p:cNvPicPr>
          <p:nvPr/>
        </p:nvPicPr>
        <p:blipFill rotWithShape="1">
          <a:blip r:embed="rId3"/>
          <a:srcRect t="19415" b="9392"/>
          <a:stretch/>
        </p:blipFill>
        <p:spPr>
          <a:xfrm>
            <a:off x="5507711" y="1966229"/>
            <a:ext cx="6029432" cy="3214372"/>
          </a:xfrm>
          <a:prstGeom prst="rect">
            <a:avLst/>
          </a:prstGeom>
        </p:spPr>
      </p:pic>
      <p:pic>
        <p:nvPicPr>
          <p:cNvPr id="8" name="Picture 7">
            <a:extLst>
              <a:ext uri="{FF2B5EF4-FFF2-40B4-BE49-F238E27FC236}">
                <a16:creationId xmlns:a16="http://schemas.microsoft.com/office/drawing/2014/main" id="{7FCF2127-6152-4F7A-AB86-AE65EF40BD17}"/>
              </a:ext>
            </a:extLst>
          </p:cNvPr>
          <p:cNvPicPr>
            <a:picLocks noChangeAspect="1"/>
          </p:cNvPicPr>
          <p:nvPr/>
        </p:nvPicPr>
        <p:blipFill rotWithShape="1">
          <a:blip r:embed="rId4"/>
          <a:srcRect t="15284"/>
          <a:stretch/>
        </p:blipFill>
        <p:spPr>
          <a:xfrm>
            <a:off x="671610" y="1966537"/>
            <a:ext cx="4393091" cy="3275027"/>
          </a:xfrm>
          <a:prstGeom prst="rect">
            <a:avLst/>
          </a:prstGeom>
        </p:spPr>
      </p:pic>
      <p:pic>
        <p:nvPicPr>
          <p:cNvPr id="9" name="Picture 8">
            <a:hlinkClick r:id="rId5" action="ppaction://hlinksldjump"/>
            <a:extLst>
              <a:ext uri="{FF2B5EF4-FFF2-40B4-BE49-F238E27FC236}">
                <a16:creationId xmlns:a16="http://schemas.microsoft.com/office/drawing/2014/main" id="{6291C65B-4AEF-4EC5-A0DC-B8470F6DBBFA}"/>
              </a:ext>
            </a:extLst>
          </p:cNvPr>
          <p:cNvPicPr>
            <a:picLocks noChangeAspect="1"/>
          </p:cNvPicPr>
          <p:nvPr/>
        </p:nvPicPr>
        <p:blipFill>
          <a:blip r:embed="rId6"/>
          <a:stretch>
            <a:fillRect/>
          </a:stretch>
        </p:blipFill>
        <p:spPr>
          <a:xfrm flipH="1">
            <a:off x="4594973" y="4847850"/>
            <a:ext cx="1396655" cy="1835978"/>
          </a:xfrm>
          <a:prstGeom prst="rect">
            <a:avLst/>
          </a:prstGeom>
        </p:spPr>
      </p:pic>
      <p:sp>
        <p:nvSpPr>
          <p:cNvPr id="10" name="TextBox 9">
            <a:extLst>
              <a:ext uri="{FF2B5EF4-FFF2-40B4-BE49-F238E27FC236}">
                <a16:creationId xmlns:a16="http://schemas.microsoft.com/office/drawing/2014/main" id="{3A1DCFFA-1515-4990-9AC4-744F22EB5326}"/>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val="265481721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944C42B-F4AF-4837-816B-16C2645E0AEC}"/>
              </a:ext>
            </a:extLst>
          </p:cNvPr>
          <p:cNvSpPr txBox="1"/>
          <p:nvPr/>
        </p:nvSpPr>
        <p:spPr>
          <a:xfrm>
            <a:off x="845856" y="468618"/>
            <a:ext cx="10500289" cy="1323439"/>
          </a:xfrm>
          <a:prstGeom prst="rect">
            <a:avLst/>
          </a:prstGeom>
          <a:noFill/>
        </p:spPr>
        <p:txBody>
          <a:bodyPr wrap="square" rtlCol="0">
            <a:spAutoFit/>
          </a:bodyPr>
          <a:lstStyle/>
          <a:p>
            <a:pPr algn="ctr"/>
            <a:r>
              <a:rPr lang="en-SG" sz="4000" b="1">
                <a:solidFill>
                  <a:schemeClr val="accent5">
                    <a:lumMod val="75000"/>
                  </a:schemeClr>
                </a:solidFill>
              </a:rPr>
              <a:t>Vái</a:t>
            </a:r>
            <a:r>
              <a:rPr lang="en-SG" sz="4000">
                <a:solidFill>
                  <a:schemeClr val="tx1">
                    <a:lumMod val="95000"/>
                    <a:lumOff val="5000"/>
                  </a:schemeClr>
                </a:solidFill>
              </a:rPr>
              <a:t> : chắp tay giơ lên hạ xuống, đồng thời cúi đầu, để tỏ lòng cung kính.</a:t>
            </a:r>
            <a:endParaRPr lang="en-US" sz="4000">
              <a:solidFill>
                <a:schemeClr val="tx1">
                  <a:lumMod val="95000"/>
                  <a:lumOff val="5000"/>
                </a:schemeClr>
              </a:solidFill>
            </a:endParaRPr>
          </a:p>
        </p:txBody>
      </p:sp>
      <p:pic>
        <p:nvPicPr>
          <p:cNvPr id="2" name="Picture 1">
            <a:extLst>
              <a:ext uri="{FF2B5EF4-FFF2-40B4-BE49-F238E27FC236}">
                <a16:creationId xmlns:a16="http://schemas.microsoft.com/office/drawing/2014/main" id="{63336DDC-8A6A-41CF-B808-19918FB4C5BE}"/>
              </a:ext>
            </a:extLst>
          </p:cNvPr>
          <p:cNvPicPr>
            <a:picLocks noChangeAspect="1"/>
          </p:cNvPicPr>
          <p:nvPr/>
        </p:nvPicPr>
        <p:blipFill>
          <a:blip r:embed="rId3"/>
          <a:stretch>
            <a:fillRect/>
          </a:stretch>
        </p:blipFill>
        <p:spPr>
          <a:xfrm>
            <a:off x="2686737" y="1966229"/>
            <a:ext cx="6667500" cy="3495675"/>
          </a:xfrm>
          <a:prstGeom prst="rect">
            <a:avLst/>
          </a:prstGeom>
        </p:spPr>
      </p:pic>
      <p:pic>
        <p:nvPicPr>
          <p:cNvPr id="8" name="Picture 7">
            <a:hlinkClick r:id="rId4" action="ppaction://hlinksldjump"/>
            <a:extLst>
              <a:ext uri="{FF2B5EF4-FFF2-40B4-BE49-F238E27FC236}">
                <a16:creationId xmlns:a16="http://schemas.microsoft.com/office/drawing/2014/main" id="{ECDE9DB4-023F-40E6-B832-A3E2F08C10EE}"/>
              </a:ext>
            </a:extLst>
          </p:cNvPr>
          <p:cNvPicPr>
            <a:picLocks noChangeAspect="1"/>
          </p:cNvPicPr>
          <p:nvPr/>
        </p:nvPicPr>
        <p:blipFill>
          <a:blip r:embed="rId5"/>
          <a:stretch>
            <a:fillRect/>
          </a:stretch>
        </p:blipFill>
        <p:spPr>
          <a:xfrm flipH="1">
            <a:off x="228600" y="4847850"/>
            <a:ext cx="1396655" cy="1835978"/>
          </a:xfrm>
          <a:prstGeom prst="rect">
            <a:avLst/>
          </a:prstGeom>
        </p:spPr>
      </p:pic>
      <p:sp>
        <p:nvSpPr>
          <p:cNvPr id="9" name="TextBox 8">
            <a:extLst>
              <a:ext uri="{FF2B5EF4-FFF2-40B4-BE49-F238E27FC236}">
                <a16:creationId xmlns:a16="http://schemas.microsoft.com/office/drawing/2014/main" id="{96E58545-77C2-4485-93BD-76384192F442}"/>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val="300490839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944C42B-F4AF-4837-816B-16C2645E0AEC}"/>
              </a:ext>
            </a:extLst>
          </p:cNvPr>
          <p:cNvSpPr txBox="1"/>
          <p:nvPr/>
        </p:nvSpPr>
        <p:spPr>
          <a:xfrm>
            <a:off x="845856" y="484116"/>
            <a:ext cx="10500289" cy="707886"/>
          </a:xfrm>
          <a:prstGeom prst="rect">
            <a:avLst/>
          </a:prstGeom>
          <a:noFill/>
        </p:spPr>
        <p:txBody>
          <a:bodyPr wrap="square" rtlCol="0">
            <a:spAutoFit/>
          </a:bodyPr>
          <a:lstStyle/>
          <a:p>
            <a:pPr algn="ctr"/>
            <a:r>
              <a:rPr lang="en-SG" sz="4000" b="1">
                <a:solidFill>
                  <a:schemeClr val="accent5">
                    <a:lumMod val="75000"/>
                  </a:schemeClr>
                </a:solidFill>
              </a:rPr>
              <a:t>Tạ</a:t>
            </a:r>
            <a:r>
              <a:rPr lang="en-SG" sz="4000">
                <a:solidFill>
                  <a:schemeClr val="tx1">
                    <a:lumMod val="95000"/>
                    <a:lumOff val="5000"/>
                  </a:schemeClr>
                </a:solidFill>
              </a:rPr>
              <a:t> : cảm ơn hoặc xin lỗi một cách kính cẩn.</a:t>
            </a:r>
            <a:endParaRPr lang="en-US" sz="4000">
              <a:solidFill>
                <a:schemeClr val="tx1">
                  <a:lumMod val="95000"/>
                  <a:lumOff val="5000"/>
                </a:schemeClr>
              </a:solidFill>
            </a:endParaRPr>
          </a:p>
        </p:txBody>
      </p:sp>
      <p:pic>
        <p:nvPicPr>
          <p:cNvPr id="8" name="Picture 7">
            <a:extLst>
              <a:ext uri="{FF2B5EF4-FFF2-40B4-BE49-F238E27FC236}">
                <a16:creationId xmlns:a16="http://schemas.microsoft.com/office/drawing/2014/main" id="{9091FFD8-F117-4E5F-9E7B-093D255135CF}"/>
              </a:ext>
            </a:extLst>
          </p:cNvPr>
          <p:cNvPicPr>
            <a:picLocks noChangeAspect="1"/>
          </p:cNvPicPr>
          <p:nvPr/>
        </p:nvPicPr>
        <p:blipFill>
          <a:blip r:embed="rId3"/>
          <a:stretch>
            <a:fillRect/>
          </a:stretch>
        </p:blipFill>
        <p:spPr>
          <a:xfrm>
            <a:off x="2686737" y="1966229"/>
            <a:ext cx="6667500" cy="3495675"/>
          </a:xfrm>
          <a:prstGeom prst="rect">
            <a:avLst/>
          </a:prstGeom>
        </p:spPr>
      </p:pic>
      <p:pic>
        <p:nvPicPr>
          <p:cNvPr id="9" name="Picture 8">
            <a:hlinkClick r:id="rId4" action="ppaction://hlinksldjump"/>
            <a:extLst>
              <a:ext uri="{FF2B5EF4-FFF2-40B4-BE49-F238E27FC236}">
                <a16:creationId xmlns:a16="http://schemas.microsoft.com/office/drawing/2014/main" id="{81731264-F889-4C75-96C7-6CE73D2E9287}"/>
              </a:ext>
            </a:extLst>
          </p:cNvPr>
          <p:cNvPicPr>
            <a:picLocks noChangeAspect="1"/>
          </p:cNvPicPr>
          <p:nvPr/>
        </p:nvPicPr>
        <p:blipFill>
          <a:blip r:embed="rId5"/>
          <a:stretch>
            <a:fillRect/>
          </a:stretch>
        </p:blipFill>
        <p:spPr>
          <a:xfrm flipH="1">
            <a:off x="228600" y="4847850"/>
            <a:ext cx="1396655" cy="1835978"/>
          </a:xfrm>
          <a:prstGeom prst="rect">
            <a:avLst/>
          </a:prstGeom>
        </p:spPr>
      </p:pic>
      <p:sp>
        <p:nvSpPr>
          <p:cNvPr id="10" name="TextBox 9">
            <a:extLst>
              <a:ext uri="{FF2B5EF4-FFF2-40B4-BE49-F238E27FC236}">
                <a16:creationId xmlns:a16="http://schemas.microsoft.com/office/drawing/2014/main" id="{394698BF-0FE8-4265-96BD-BD91AB717FD0}"/>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val="231638578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944C42B-F4AF-4837-816B-16C2645E0AEC}"/>
              </a:ext>
            </a:extLst>
          </p:cNvPr>
          <p:cNvSpPr txBox="1"/>
          <p:nvPr/>
        </p:nvSpPr>
        <p:spPr>
          <a:xfrm>
            <a:off x="845856" y="484116"/>
            <a:ext cx="10500289" cy="707886"/>
          </a:xfrm>
          <a:prstGeom prst="rect">
            <a:avLst/>
          </a:prstGeom>
          <a:noFill/>
        </p:spPr>
        <p:txBody>
          <a:bodyPr wrap="square" rtlCol="0">
            <a:spAutoFit/>
          </a:bodyPr>
          <a:lstStyle/>
          <a:p>
            <a:pPr algn="ctr"/>
            <a:r>
              <a:rPr lang="en-SG" sz="4000" b="1">
                <a:solidFill>
                  <a:schemeClr val="accent5">
                    <a:lumMod val="75000"/>
                  </a:schemeClr>
                </a:solidFill>
              </a:rPr>
              <a:t>Cụ đồ</a:t>
            </a:r>
            <a:r>
              <a:rPr lang="en-SG" sz="4000">
                <a:solidFill>
                  <a:schemeClr val="tx1">
                    <a:lumMod val="95000"/>
                    <a:lumOff val="5000"/>
                  </a:schemeClr>
                </a:solidFill>
              </a:rPr>
              <a:t> : người dạy chữ Nho thời trước.</a:t>
            </a:r>
            <a:endParaRPr lang="en-US" sz="4000">
              <a:solidFill>
                <a:schemeClr val="tx1">
                  <a:lumMod val="95000"/>
                  <a:lumOff val="5000"/>
                </a:schemeClr>
              </a:solidFill>
            </a:endParaRPr>
          </a:p>
        </p:txBody>
      </p:sp>
      <p:pic>
        <p:nvPicPr>
          <p:cNvPr id="2" name="Picture 1">
            <a:extLst>
              <a:ext uri="{FF2B5EF4-FFF2-40B4-BE49-F238E27FC236}">
                <a16:creationId xmlns:a16="http://schemas.microsoft.com/office/drawing/2014/main" id="{10A1957E-8A5B-4D4F-8EDB-BB6506DA5D2C}"/>
              </a:ext>
            </a:extLst>
          </p:cNvPr>
          <p:cNvPicPr>
            <a:picLocks noChangeAspect="1"/>
          </p:cNvPicPr>
          <p:nvPr/>
        </p:nvPicPr>
        <p:blipFill>
          <a:blip r:embed="rId3"/>
          <a:stretch>
            <a:fillRect/>
          </a:stretch>
        </p:blipFill>
        <p:spPr>
          <a:xfrm>
            <a:off x="3586311" y="1738998"/>
            <a:ext cx="5019378" cy="3472249"/>
          </a:xfrm>
          <a:prstGeom prst="rect">
            <a:avLst/>
          </a:prstGeom>
        </p:spPr>
      </p:pic>
      <p:pic>
        <p:nvPicPr>
          <p:cNvPr id="8" name="Picture 7">
            <a:hlinkClick r:id="rId4" action="ppaction://hlinksldjump"/>
            <a:extLst>
              <a:ext uri="{FF2B5EF4-FFF2-40B4-BE49-F238E27FC236}">
                <a16:creationId xmlns:a16="http://schemas.microsoft.com/office/drawing/2014/main" id="{1598F94A-F0FC-4E79-A7B0-BC808648A690}"/>
              </a:ext>
            </a:extLst>
          </p:cNvPr>
          <p:cNvPicPr>
            <a:picLocks noChangeAspect="1"/>
          </p:cNvPicPr>
          <p:nvPr/>
        </p:nvPicPr>
        <p:blipFill>
          <a:blip r:embed="rId5"/>
          <a:stretch>
            <a:fillRect/>
          </a:stretch>
        </p:blipFill>
        <p:spPr>
          <a:xfrm flipH="1">
            <a:off x="228600" y="4847850"/>
            <a:ext cx="1396655" cy="1835978"/>
          </a:xfrm>
          <a:prstGeom prst="rect">
            <a:avLst/>
          </a:prstGeom>
        </p:spPr>
      </p:pic>
      <p:sp>
        <p:nvSpPr>
          <p:cNvPr id="9" name="TextBox 8">
            <a:extLst>
              <a:ext uri="{FF2B5EF4-FFF2-40B4-BE49-F238E27FC236}">
                <a16:creationId xmlns:a16="http://schemas.microsoft.com/office/drawing/2014/main" id="{CEBB83B0-1006-4E31-BC64-0D62A0EDEA65}"/>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val="300698628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944C42B-F4AF-4837-816B-16C2645E0AEC}"/>
              </a:ext>
            </a:extLst>
          </p:cNvPr>
          <p:cNvSpPr txBox="1"/>
          <p:nvPr/>
        </p:nvSpPr>
        <p:spPr>
          <a:xfrm>
            <a:off x="845856" y="484116"/>
            <a:ext cx="10500289" cy="707886"/>
          </a:xfrm>
          <a:prstGeom prst="rect">
            <a:avLst/>
          </a:prstGeom>
          <a:noFill/>
        </p:spPr>
        <p:txBody>
          <a:bodyPr wrap="square" rtlCol="0">
            <a:spAutoFit/>
          </a:bodyPr>
          <a:lstStyle/>
          <a:p>
            <a:pPr algn="ctr"/>
            <a:r>
              <a:rPr lang="en-SG" sz="4000" b="1" dirty="0" err="1">
                <a:solidFill>
                  <a:schemeClr val="accent5">
                    <a:lumMod val="75000"/>
                  </a:schemeClr>
                </a:solidFill>
              </a:rPr>
              <a:t>Vỡ</a:t>
            </a:r>
            <a:r>
              <a:rPr lang="en-SG" sz="4000" b="1" dirty="0">
                <a:solidFill>
                  <a:schemeClr val="accent5">
                    <a:lumMod val="75000"/>
                  </a:schemeClr>
                </a:solidFill>
              </a:rPr>
              <a:t> </a:t>
            </a:r>
            <a:r>
              <a:rPr lang="en-SG" sz="4000" b="1" dirty="0" err="1">
                <a:solidFill>
                  <a:schemeClr val="accent5">
                    <a:lumMod val="75000"/>
                  </a:schemeClr>
                </a:solidFill>
              </a:rPr>
              <a:t>lòng</a:t>
            </a:r>
            <a:r>
              <a:rPr lang="en-SG" sz="4000" dirty="0">
                <a:solidFill>
                  <a:schemeClr val="tx1">
                    <a:lumMod val="95000"/>
                    <a:lumOff val="5000"/>
                  </a:schemeClr>
                </a:solidFill>
              </a:rPr>
              <a:t> : </a:t>
            </a:r>
            <a:r>
              <a:rPr lang="en-SG" sz="4000" dirty="0" err="1">
                <a:solidFill>
                  <a:schemeClr val="tx1">
                    <a:lumMod val="95000"/>
                    <a:lumOff val="5000"/>
                  </a:schemeClr>
                </a:solidFill>
              </a:rPr>
              <a:t>bắt</a:t>
            </a:r>
            <a:r>
              <a:rPr lang="en-SG" sz="4000" dirty="0">
                <a:solidFill>
                  <a:schemeClr val="tx1">
                    <a:lumMod val="95000"/>
                    <a:lumOff val="5000"/>
                  </a:schemeClr>
                </a:solidFill>
              </a:rPr>
              <a:t> </a:t>
            </a:r>
            <a:r>
              <a:rPr lang="en-SG" sz="4000" dirty="0" err="1">
                <a:solidFill>
                  <a:schemeClr val="tx1">
                    <a:lumMod val="95000"/>
                    <a:lumOff val="5000"/>
                  </a:schemeClr>
                </a:solidFill>
              </a:rPr>
              <a:t>đầu</a:t>
            </a:r>
            <a:r>
              <a:rPr lang="en-SG" sz="4000" dirty="0">
                <a:solidFill>
                  <a:schemeClr val="tx1">
                    <a:lumMod val="95000"/>
                    <a:lumOff val="5000"/>
                  </a:schemeClr>
                </a:solidFill>
              </a:rPr>
              <a:t> </a:t>
            </a:r>
            <a:r>
              <a:rPr lang="en-SG" sz="4000" dirty="0" err="1">
                <a:solidFill>
                  <a:schemeClr val="tx1">
                    <a:lumMod val="95000"/>
                    <a:lumOff val="5000"/>
                  </a:schemeClr>
                </a:solidFill>
              </a:rPr>
              <a:t>học</a:t>
            </a:r>
            <a:r>
              <a:rPr lang="en-SG" sz="4000" dirty="0">
                <a:solidFill>
                  <a:schemeClr val="tx1">
                    <a:lumMod val="95000"/>
                    <a:lumOff val="5000"/>
                  </a:schemeClr>
                </a:solidFill>
              </a:rPr>
              <a:t> (</a:t>
            </a:r>
            <a:r>
              <a:rPr lang="en-SG" sz="4000" dirty="0" err="1">
                <a:solidFill>
                  <a:schemeClr val="tx1">
                    <a:lumMod val="95000"/>
                    <a:lumOff val="5000"/>
                  </a:schemeClr>
                </a:solidFill>
              </a:rPr>
              <a:t>chữ</a:t>
            </a:r>
            <a:r>
              <a:rPr lang="en-SG" sz="4000" dirty="0">
                <a:solidFill>
                  <a:schemeClr val="tx1">
                    <a:lumMod val="95000"/>
                    <a:lumOff val="5000"/>
                  </a:schemeClr>
                </a:solidFill>
              </a:rPr>
              <a:t>).</a:t>
            </a:r>
            <a:endParaRPr lang="en-US" sz="4000" dirty="0">
              <a:solidFill>
                <a:schemeClr val="tx1">
                  <a:lumMod val="95000"/>
                  <a:lumOff val="5000"/>
                </a:schemeClr>
              </a:solidFill>
            </a:endParaRPr>
          </a:p>
        </p:txBody>
      </p:sp>
      <p:pic>
        <p:nvPicPr>
          <p:cNvPr id="3" name="Picture 2">
            <a:extLst>
              <a:ext uri="{FF2B5EF4-FFF2-40B4-BE49-F238E27FC236}">
                <a16:creationId xmlns:a16="http://schemas.microsoft.com/office/drawing/2014/main" id="{1FCB055C-320A-4CB8-B702-177B362D0828}"/>
              </a:ext>
            </a:extLst>
          </p:cNvPr>
          <p:cNvPicPr>
            <a:picLocks noChangeAspect="1"/>
          </p:cNvPicPr>
          <p:nvPr/>
        </p:nvPicPr>
        <p:blipFill>
          <a:blip r:embed="rId3"/>
          <a:stretch>
            <a:fillRect/>
          </a:stretch>
        </p:blipFill>
        <p:spPr>
          <a:xfrm>
            <a:off x="2450750" y="1201708"/>
            <a:ext cx="7290500" cy="5159431"/>
          </a:xfrm>
          <a:prstGeom prst="rect">
            <a:avLst/>
          </a:prstGeom>
        </p:spPr>
      </p:pic>
      <p:pic>
        <p:nvPicPr>
          <p:cNvPr id="8" name="Picture 7">
            <a:hlinkClick r:id="rId4" action="ppaction://hlinksldjump"/>
            <a:extLst>
              <a:ext uri="{FF2B5EF4-FFF2-40B4-BE49-F238E27FC236}">
                <a16:creationId xmlns:a16="http://schemas.microsoft.com/office/drawing/2014/main" id="{EDEDB94F-C16C-4F8C-959D-F38263ACCCB2}"/>
              </a:ext>
            </a:extLst>
          </p:cNvPr>
          <p:cNvPicPr>
            <a:picLocks noChangeAspect="1"/>
          </p:cNvPicPr>
          <p:nvPr/>
        </p:nvPicPr>
        <p:blipFill>
          <a:blip r:embed="rId5"/>
          <a:stretch>
            <a:fillRect/>
          </a:stretch>
        </p:blipFill>
        <p:spPr>
          <a:xfrm flipH="1">
            <a:off x="228600" y="4847850"/>
            <a:ext cx="1396655" cy="1835978"/>
          </a:xfrm>
          <a:prstGeom prst="rect">
            <a:avLst/>
          </a:prstGeom>
        </p:spPr>
      </p:pic>
      <p:sp>
        <p:nvSpPr>
          <p:cNvPr id="9" name="TextBox 8">
            <a:extLst>
              <a:ext uri="{FF2B5EF4-FFF2-40B4-BE49-F238E27FC236}">
                <a16:creationId xmlns:a16="http://schemas.microsoft.com/office/drawing/2014/main" id="{15D42A52-FE04-4514-85B5-4FAC6AF17C47}"/>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val="204408548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7B4E3A-FA48-4070-B653-FF0144E1F376}"/>
              </a:ext>
            </a:extLst>
          </p:cNvPr>
          <p:cNvSpPr/>
          <p:nvPr/>
        </p:nvSpPr>
        <p:spPr>
          <a:xfrm>
            <a:off x="0" y="0"/>
            <a:ext cx="12192000" cy="6858000"/>
          </a:xfrm>
          <a:prstGeom prst="rect">
            <a:avLst/>
          </a:prstGeom>
          <a:solidFill>
            <a:srgbClr val="0C0F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E455422-98F8-4259-9A57-21028DF3C9E2}"/>
              </a:ext>
            </a:extLst>
          </p:cNvPr>
          <p:cNvSpPr txBox="1"/>
          <p:nvPr/>
        </p:nvSpPr>
        <p:spPr>
          <a:xfrm>
            <a:off x="5939805" y="748652"/>
            <a:ext cx="5538697" cy="923330"/>
          </a:xfrm>
          <a:prstGeom prst="rect">
            <a:avLst/>
          </a:prstGeom>
          <a:noFill/>
        </p:spPr>
        <p:txBody>
          <a:bodyPr wrap="none" rtlCol="0">
            <a:spAutoFit/>
          </a:bodyPr>
          <a:lstStyle/>
          <a:p>
            <a:pPr algn="ctr"/>
            <a:r>
              <a:rPr lang="en-SG" sz="5400" dirty="0">
                <a:solidFill>
                  <a:schemeClr val="accent4">
                    <a:lumMod val="40000"/>
                    <a:lumOff val="60000"/>
                  </a:schemeClr>
                </a:solidFill>
                <a:latin typeface="#9Slide06 SVNJonitha Script" panose="02000000000000000000" pitchFamily="2" charset="0"/>
              </a:rPr>
              <a:t>YÊU CẦU CẦN ĐẠT</a:t>
            </a:r>
            <a:endParaRPr lang="en-US" sz="5400" dirty="0">
              <a:solidFill>
                <a:schemeClr val="accent4">
                  <a:lumMod val="40000"/>
                  <a:lumOff val="60000"/>
                </a:schemeClr>
              </a:solidFill>
              <a:latin typeface="#9Slide06 SVNJonitha Script" panose="02000000000000000000" pitchFamily="2" charset="0"/>
            </a:endParaRPr>
          </a:p>
        </p:txBody>
      </p:sp>
      <p:sp>
        <p:nvSpPr>
          <p:cNvPr id="7" name="TextBox 6">
            <a:extLst>
              <a:ext uri="{FF2B5EF4-FFF2-40B4-BE49-F238E27FC236}">
                <a16:creationId xmlns:a16="http://schemas.microsoft.com/office/drawing/2014/main" id="{98A18FBC-B5ED-4FBC-8583-1DF86792D6A9}"/>
              </a:ext>
            </a:extLst>
          </p:cNvPr>
          <p:cNvSpPr txBox="1"/>
          <p:nvPr/>
        </p:nvSpPr>
        <p:spPr>
          <a:xfrm>
            <a:off x="5917361" y="2151743"/>
            <a:ext cx="5583580" cy="1938992"/>
          </a:xfrm>
          <a:prstGeom prst="rect">
            <a:avLst/>
          </a:prstGeom>
          <a:noFill/>
        </p:spPr>
        <p:txBody>
          <a:bodyPr wrap="square" rtlCol="0">
            <a:spAutoFit/>
          </a:bodyPr>
          <a:lstStyle/>
          <a:p>
            <a:pPr algn="just"/>
            <a:r>
              <a:rPr lang="en-SG" sz="4000">
                <a:solidFill>
                  <a:schemeClr val="bg1"/>
                </a:solidFill>
                <a:latin typeface="+mj-lt"/>
              </a:rPr>
              <a:t>- Đọc lưu loát, diễn cảm cả bài; giọng nhẹ nhàng, trang trọng.</a:t>
            </a:r>
            <a:endParaRPr lang="en-US" sz="4000">
              <a:solidFill>
                <a:schemeClr val="bg1"/>
              </a:solidFill>
              <a:latin typeface="+mj-lt"/>
            </a:endParaRPr>
          </a:p>
        </p:txBody>
      </p:sp>
      <p:sp>
        <p:nvSpPr>
          <p:cNvPr id="11" name="TextBox 10">
            <a:extLst>
              <a:ext uri="{FF2B5EF4-FFF2-40B4-BE49-F238E27FC236}">
                <a16:creationId xmlns:a16="http://schemas.microsoft.com/office/drawing/2014/main" id="{FA59496E-A315-43DB-8FC8-AFE5E33828D1}"/>
              </a:ext>
            </a:extLst>
          </p:cNvPr>
          <p:cNvSpPr txBox="1"/>
          <p:nvPr/>
        </p:nvSpPr>
        <p:spPr>
          <a:xfrm>
            <a:off x="5917362" y="4327900"/>
            <a:ext cx="5583580" cy="1938992"/>
          </a:xfrm>
          <a:prstGeom prst="rect">
            <a:avLst/>
          </a:prstGeom>
          <a:noFill/>
        </p:spPr>
        <p:txBody>
          <a:bodyPr wrap="square" rtlCol="0">
            <a:spAutoFit/>
          </a:bodyPr>
          <a:lstStyle/>
          <a:p>
            <a:pPr algn="just"/>
            <a:r>
              <a:rPr lang="en-SG" sz="4000">
                <a:solidFill>
                  <a:schemeClr val="bg1"/>
                </a:solidFill>
                <a:latin typeface="+mj-lt"/>
              </a:rPr>
              <a:t>- Nêu được diễn biến câu chuyện; hiểu được ý nghĩa bài học.</a:t>
            </a:r>
            <a:endParaRPr lang="en-US" sz="4000">
              <a:solidFill>
                <a:schemeClr val="bg1"/>
              </a:solidFill>
              <a:latin typeface="+mj-lt"/>
            </a:endParaRPr>
          </a:p>
        </p:txBody>
      </p:sp>
      <p:pic>
        <p:nvPicPr>
          <p:cNvPr id="3" name="Picture 2">
            <a:extLst>
              <a:ext uri="{FF2B5EF4-FFF2-40B4-BE49-F238E27FC236}">
                <a16:creationId xmlns:a16="http://schemas.microsoft.com/office/drawing/2014/main" id="{B5F500BD-3154-4689-A288-A3A0FE4FA9E8}"/>
              </a:ext>
            </a:extLst>
          </p:cNvPr>
          <p:cNvPicPr>
            <a:picLocks noChangeAspect="1"/>
          </p:cNvPicPr>
          <p:nvPr/>
        </p:nvPicPr>
        <p:blipFill>
          <a:blip r:embed="rId2"/>
          <a:stretch>
            <a:fillRect/>
          </a:stretch>
        </p:blipFill>
        <p:spPr>
          <a:xfrm>
            <a:off x="0" y="0"/>
            <a:ext cx="5486400" cy="6858000"/>
          </a:xfrm>
          <a:prstGeom prst="rect">
            <a:avLst/>
          </a:prstGeom>
        </p:spPr>
      </p:pic>
    </p:spTree>
    <p:extLst>
      <p:ext uri="{BB962C8B-B14F-4D97-AF65-F5344CB8AC3E}">
        <p14:creationId xmlns:p14="http://schemas.microsoft.com/office/powerpoint/2010/main" val="166573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E506B5-0157-4F8F-BAC5-D30CBDCA6C23}"/>
              </a:ext>
            </a:extLst>
          </p:cNvPr>
          <p:cNvSpPr/>
          <p:nvPr/>
        </p:nvSpPr>
        <p:spPr>
          <a:xfrm>
            <a:off x="0" y="0"/>
            <a:ext cx="11259403" cy="685800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F7F81C3-2060-417C-BA9C-492634F1924C}"/>
              </a:ext>
            </a:extLst>
          </p:cNvPr>
          <p:cNvSpPr/>
          <p:nvPr/>
        </p:nvSpPr>
        <p:spPr>
          <a:xfrm>
            <a:off x="7048500" y="6073254"/>
            <a:ext cx="1071918" cy="784746"/>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C57D3E6-A078-4A6D-AAD4-0A5A77D86D2D}"/>
              </a:ext>
            </a:extLst>
          </p:cNvPr>
          <p:cNvPicPr>
            <a:picLocks noChangeAspect="1"/>
          </p:cNvPicPr>
          <p:nvPr/>
        </p:nvPicPr>
        <p:blipFill>
          <a:blip r:embed="rId2"/>
          <a:stretch>
            <a:fillRect/>
          </a:stretch>
        </p:blipFill>
        <p:spPr>
          <a:xfrm>
            <a:off x="7048500" y="0"/>
            <a:ext cx="5143500" cy="6858000"/>
          </a:xfrm>
          <a:prstGeom prst="rect">
            <a:avLst/>
          </a:prstGeom>
        </p:spPr>
      </p:pic>
      <p:pic>
        <p:nvPicPr>
          <p:cNvPr id="5" name="Picture 4">
            <a:extLst>
              <a:ext uri="{FF2B5EF4-FFF2-40B4-BE49-F238E27FC236}">
                <a16:creationId xmlns:a16="http://schemas.microsoft.com/office/drawing/2014/main" id="{C8595BC3-D1E6-4E22-A1C1-589C451F66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98" b="90328" l="729" r="99792">
                        <a14:foregroundMark x1="85365" y1="21110" x2="90313" y2="30446"/>
                        <a14:foregroundMark x1="27865" y1="7233" x2="27969" y2="11354"/>
                        <a14:foregroundMark x1="7240" y1="8999" x2="7135" y2="11522"/>
                        <a14:foregroundMark x1="885" y1="1598" x2="2813" y2="3616"/>
                        <a14:foregroundMark x1="13385" y1="43566" x2="18594" y2="38015"/>
                        <a14:foregroundMark x1="46146" y1="33810" x2="51719" y2="29016"/>
                        <a14:foregroundMark x1="39688" y1="2019" x2="50260" y2="9336"/>
                        <a14:foregroundMark x1="53385" y1="30782" x2="56302" y2="25736"/>
                        <a14:foregroundMark x1="55937" y1="20521" x2="56094" y2="23549"/>
                        <a14:foregroundMark x1="57188" y1="20690" x2="56406" y2="22708"/>
                        <a14:foregroundMark x1="56510" y1="18755" x2="56979" y2="21278"/>
                        <a14:foregroundMark x1="57083" y1="19596" x2="57396" y2="20858"/>
                        <a14:foregroundMark x1="69688" y1="1598" x2="69010" y2="11018"/>
                        <a14:foregroundMark x1="73594" y1="25568" x2="75781" y2="25736"/>
                        <a14:foregroundMark x1="77917" y1="25568" x2="84479" y2="19344"/>
                        <a14:foregroundMark x1="84479" y1="19344" x2="84948" y2="19596"/>
                        <a14:foregroundMark x1="88385" y1="32212" x2="89167" y2="43734"/>
                        <a14:foregroundMark x1="86406" y1="49874" x2="93750" y2="47183"/>
                        <a14:foregroundMark x1="94635" y1="46762" x2="99531" y2="53070"/>
                        <a14:foregroundMark x1="99531" y1="53070" x2="99792" y2="53070"/>
                        <a14:foregroundMark x1="82604" y1="55593" x2="85052" y2="56350"/>
                        <a14:foregroundMark x1="11719" y1="47855" x2="11823" y2="52733"/>
                        <a14:foregroundMark x1="12708" y1="61564" x2="15052" y2="68966"/>
                        <a14:foregroundMark x1="15833" y1="70900" x2="20313" y2="75946"/>
                        <a14:foregroundMark x1="26667" y1="77544" x2="35156" y2="75862"/>
                        <a14:foregroundMark x1="35156" y1="75862" x2="37135" y2="74348"/>
                        <a14:foregroundMark x1="37917" y1="72330" x2="44479" y2="66274"/>
                        <a14:foregroundMark x1="20156" y1="76535" x2="24635" y2="76703"/>
                        <a14:foregroundMark x1="12917" y1="64592" x2="15625" y2="71993"/>
                        <a14:foregroundMark x1="11927" y1="64592" x2="14375" y2="69470"/>
                        <a14:foregroundMark x1="11719" y1="84272" x2="24531" y2="83516"/>
                        <a14:foregroundMark x1="18385" y1="81329" x2="20864" y2="79669"/>
                        <a14:foregroundMark x1="37552" y1="84945" x2="43125" y2="87805"/>
                        <a14:foregroundMark x1="2031" y1="85366" x2="4115" y2="86796"/>
                        <a14:foregroundMark x1="6723" y1="84277" x2="10573" y2="82843"/>
                        <a14:foregroundMark x1="2448" y1="85870" x2="6377" y2="84406"/>
                        <a14:foregroundMark x1="10573" y1="82843" x2="10938" y2="82843"/>
                        <a14:foregroundMark x1="9431" y1="87580" x2="13099" y2="88244"/>
                        <a14:foregroundMark x1="7091" y1="87156" x2="7454" y2="87222"/>
                        <a14:foregroundMark x1="20483" y1="88164" x2="38125" y2="86039"/>
                        <a14:foregroundMark x1="16695" y1="88620" x2="18734" y2="88374"/>
                        <a14:foregroundMark x1="38125" y1="86039" x2="41250" y2="88225"/>
                        <a14:foregroundMark x1="38438" y1="89066" x2="41927" y2="90328"/>
                        <a14:foregroundMark x1="72282" y1="89476" x2="76146" y2="89319"/>
                        <a14:foregroundMark x1="59531" y1="89992" x2="70482" y2="89548"/>
                        <a14:foregroundMark x1="74450" y1="86082" x2="78802" y2="88225"/>
                        <a14:foregroundMark x1="71458" y1="84609" x2="74313" y2="86015"/>
                        <a14:foregroundMark x1="75498" y1="84197" x2="77708" y2="86039"/>
                        <a14:foregroundMark x1="74479" y1="83347" x2="75146" y2="83903"/>
                        <a14:foregroundMark x1="94891" y1="87409" x2="95625" y2="87468"/>
                        <a14:foregroundMark x1="87292" y1="86796" x2="93175" y2="87270"/>
                        <a14:foregroundMark x1="92500" y1="85534" x2="92500" y2="85534"/>
                        <a14:foregroundMark x1="43490" y1="76367" x2="45938" y2="80824"/>
                        <a14:backgroundMark x1="37813" y1="78469" x2="42714" y2="77275"/>
                        <a14:backgroundMark x1="19375" y1="77796" x2="21510" y2="78133"/>
                        <a14:backgroundMark x1="33802" y1="79394" x2="36667" y2="79226"/>
                        <a14:backgroundMark x1="46250" y1="37090" x2="47396" y2="41211"/>
                        <a14:backgroundMark x1="70573" y1="89319" x2="72344" y2="89319"/>
                        <a14:backgroundMark x1="75000" y1="84272" x2="75469" y2="84272"/>
                        <a14:backgroundMark x1="92865" y1="88057" x2="94635" y2="88057"/>
                        <a14:backgroundMark x1="13177" y1="88057" x2="16719" y2="88562"/>
                        <a14:backgroundMark x1="8229" y1="85870" x2="9688" y2="87132"/>
                        <a14:backgroundMark x1="5677" y1="85870" x2="7344" y2="86627"/>
                        <a14:backgroundMark x1="18958" y1="87805" x2="20625" y2="87805"/>
                        <a14:backgroundMark x1="83958" y1="53070" x2="83958" y2="53070"/>
                      </a14:backgroundRemoval>
                    </a14:imgEffect>
                  </a14:imgLayer>
                </a14:imgProps>
              </a:ext>
            </a:extLst>
          </a:blip>
          <a:stretch>
            <a:fillRect/>
          </a:stretch>
        </p:blipFill>
        <p:spPr>
          <a:xfrm>
            <a:off x="0" y="0"/>
            <a:ext cx="7548113" cy="4792091"/>
          </a:xfrm>
          <a:prstGeom prst="rect">
            <a:avLst/>
          </a:prstGeom>
        </p:spPr>
      </p:pic>
      <p:pic>
        <p:nvPicPr>
          <p:cNvPr id="7" name="Picture 6">
            <a:extLst>
              <a:ext uri="{FF2B5EF4-FFF2-40B4-BE49-F238E27FC236}">
                <a16:creationId xmlns:a16="http://schemas.microsoft.com/office/drawing/2014/main" id="{8879EF53-7B28-480A-93C6-FEDFDFD03B5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359" b="98111" l="18000" r="755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backgroundMark x1="65200" y1="88733" x2="67400" y2="89573"/>
                        <a14:backgroundMark x1="35300" y1="35409" x2="47000" y2="47166"/>
                        <a14:backgroundMark x1="50400" y1="36599" x2="41300" y2="65640"/>
                        <a14:backgroundMark x1="52900" y1="39608" x2="53200" y2="62911"/>
                      </a14:backgroundRemoval>
                    </a14:imgEffect>
                  </a14:imgLayer>
                </a14:imgProps>
              </a:ext>
            </a:extLst>
          </a:blip>
          <a:srcRect l="47675" t="67771" r="21328"/>
          <a:stretch/>
        </p:blipFill>
        <p:spPr>
          <a:xfrm flipH="1">
            <a:off x="6096000" y="-219833"/>
            <a:ext cx="1866396" cy="1962369"/>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6FC29F55-1A54-4787-86C5-D5C0A83A3308}"/>
              </a:ext>
            </a:extLst>
          </p:cNvPr>
          <p:cNvSpPr/>
          <p:nvPr/>
        </p:nvSpPr>
        <p:spPr>
          <a:xfrm>
            <a:off x="7302260" y="6262777"/>
            <a:ext cx="491706" cy="47291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5BB5FA4-88A7-4B7E-A6FE-3505F8D5BE41}"/>
              </a:ext>
            </a:extLst>
          </p:cNvPr>
          <p:cNvSpPr txBox="1"/>
          <p:nvPr/>
        </p:nvSpPr>
        <p:spPr>
          <a:xfrm>
            <a:off x="1459256" y="4981614"/>
            <a:ext cx="6231193" cy="1446550"/>
          </a:xfrm>
          <a:prstGeom prst="rect">
            <a:avLst/>
          </a:prstGeom>
          <a:noFill/>
          <a:effectLst>
            <a:outerShdw blurRad="50800" dist="38100" algn="l" rotWithShape="0">
              <a:prstClr val="black">
                <a:alpha val="40000"/>
              </a:prstClr>
            </a:outerShdw>
          </a:effectLst>
        </p:spPr>
        <p:txBody>
          <a:bodyPr wrap="none" rtlCol="0">
            <a:spAutoFit/>
          </a:bodyPr>
          <a:lstStyle/>
          <a:p>
            <a:pPr algn="ctr"/>
            <a:r>
              <a:rPr lang="en-SG" sz="8800">
                <a:solidFill>
                  <a:srgbClr val="7030A0"/>
                </a:solidFill>
                <a:latin typeface="#9Slide06 SVNJonitha Script" panose="02000000000000000000" pitchFamily="2" charset="0"/>
              </a:rPr>
              <a:t>1) Luyện đọc</a:t>
            </a:r>
            <a:endParaRPr lang="en-US" sz="8800">
              <a:solidFill>
                <a:srgbClr val="7030A0"/>
              </a:solidFill>
              <a:latin typeface="#9Slide06 SVNJonitha Script" panose="02000000000000000000" pitchFamily="2" charset="0"/>
            </a:endParaRPr>
          </a:p>
        </p:txBody>
      </p:sp>
    </p:spTree>
    <p:extLst>
      <p:ext uri="{BB962C8B-B14F-4D97-AF65-F5344CB8AC3E}">
        <p14:creationId xmlns:p14="http://schemas.microsoft.com/office/powerpoint/2010/main" val="23218840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254C70-74C7-4304-8733-00F055694F19}"/>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3" name="Rectangle: Rounded Corners 2">
            <a:extLst>
              <a:ext uri="{FF2B5EF4-FFF2-40B4-BE49-F238E27FC236}">
                <a16:creationId xmlns:a16="http://schemas.microsoft.com/office/drawing/2014/main" id="{68EB5315-52BB-494D-B13B-884D91EA4DD9}"/>
              </a:ext>
            </a:extLst>
          </p:cNvPr>
          <p:cNvSpPr/>
          <p:nvPr/>
        </p:nvSpPr>
        <p:spPr>
          <a:xfrm>
            <a:off x="228600" y="185980"/>
            <a:ext cx="11723914" cy="6497850"/>
          </a:xfrm>
          <a:custGeom>
            <a:avLst/>
            <a:gdLst>
              <a:gd name="connsiteX0" fmla="*/ 0 w 11723914"/>
              <a:gd name="connsiteY0" fmla="*/ 474473 h 6497850"/>
              <a:gd name="connsiteX1" fmla="*/ 474473 w 11723914"/>
              <a:gd name="connsiteY1" fmla="*/ 0 h 6497850"/>
              <a:gd name="connsiteX2" fmla="*/ 11249441 w 11723914"/>
              <a:gd name="connsiteY2" fmla="*/ 0 h 6497850"/>
              <a:gd name="connsiteX3" fmla="*/ 11723914 w 11723914"/>
              <a:gd name="connsiteY3" fmla="*/ 474473 h 6497850"/>
              <a:gd name="connsiteX4" fmla="*/ 11723914 w 11723914"/>
              <a:gd name="connsiteY4" fmla="*/ 6023377 h 6497850"/>
              <a:gd name="connsiteX5" fmla="*/ 11249441 w 11723914"/>
              <a:gd name="connsiteY5" fmla="*/ 6497850 h 6497850"/>
              <a:gd name="connsiteX6" fmla="*/ 474473 w 11723914"/>
              <a:gd name="connsiteY6" fmla="*/ 6497850 h 6497850"/>
              <a:gd name="connsiteX7" fmla="*/ 0 w 11723914"/>
              <a:gd name="connsiteY7" fmla="*/ 6023377 h 6497850"/>
              <a:gd name="connsiteX8" fmla="*/ 0 w 11723914"/>
              <a:gd name="connsiteY8" fmla="*/ 474473 h 649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497850" fill="none" extrusionOk="0">
                <a:moveTo>
                  <a:pt x="0" y="474473"/>
                </a:moveTo>
                <a:cubicBezTo>
                  <a:pt x="-41040" y="180635"/>
                  <a:pt x="216403" y="-17006"/>
                  <a:pt x="474473" y="0"/>
                </a:cubicBezTo>
                <a:cubicBezTo>
                  <a:pt x="3079449" y="35184"/>
                  <a:pt x="8388682" y="45873"/>
                  <a:pt x="11249441" y="0"/>
                </a:cubicBezTo>
                <a:cubicBezTo>
                  <a:pt x="11474798" y="19125"/>
                  <a:pt x="11721211" y="217807"/>
                  <a:pt x="11723914" y="474473"/>
                </a:cubicBezTo>
                <a:cubicBezTo>
                  <a:pt x="11559299" y="1929374"/>
                  <a:pt x="11705272" y="3976657"/>
                  <a:pt x="11723914" y="6023377"/>
                </a:cubicBezTo>
                <a:cubicBezTo>
                  <a:pt x="11698356" y="6278194"/>
                  <a:pt x="11494299" y="6486665"/>
                  <a:pt x="11249441" y="6497850"/>
                </a:cubicBezTo>
                <a:cubicBezTo>
                  <a:pt x="8443647" y="6440568"/>
                  <a:pt x="4821768" y="6579066"/>
                  <a:pt x="474473" y="6497850"/>
                </a:cubicBezTo>
                <a:cubicBezTo>
                  <a:pt x="187209" y="6512963"/>
                  <a:pt x="37724" y="6283844"/>
                  <a:pt x="0" y="6023377"/>
                </a:cubicBezTo>
                <a:cubicBezTo>
                  <a:pt x="89725" y="3923492"/>
                  <a:pt x="-151992" y="1591518"/>
                  <a:pt x="0" y="474473"/>
                </a:cubicBezTo>
                <a:close/>
              </a:path>
              <a:path w="11723914" h="6497850" stroke="0" extrusionOk="0">
                <a:moveTo>
                  <a:pt x="0" y="474473"/>
                </a:moveTo>
                <a:cubicBezTo>
                  <a:pt x="-31149" y="238981"/>
                  <a:pt x="161496" y="-11937"/>
                  <a:pt x="474473" y="0"/>
                </a:cubicBezTo>
                <a:cubicBezTo>
                  <a:pt x="2023983" y="84205"/>
                  <a:pt x="8092467" y="-44638"/>
                  <a:pt x="11249441" y="0"/>
                </a:cubicBezTo>
                <a:cubicBezTo>
                  <a:pt x="11538828" y="-24129"/>
                  <a:pt x="11694631" y="182589"/>
                  <a:pt x="11723914" y="474473"/>
                </a:cubicBezTo>
                <a:cubicBezTo>
                  <a:pt x="11659315" y="3057871"/>
                  <a:pt x="11688043" y="3709763"/>
                  <a:pt x="11723914" y="6023377"/>
                </a:cubicBezTo>
                <a:cubicBezTo>
                  <a:pt x="11714825" y="6260462"/>
                  <a:pt x="11532622" y="6537328"/>
                  <a:pt x="11249441" y="6497850"/>
                </a:cubicBezTo>
                <a:cubicBezTo>
                  <a:pt x="9727412" y="6586774"/>
                  <a:pt x="5074513" y="6373963"/>
                  <a:pt x="474473" y="6497850"/>
                </a:cubicBezTo>
                <a:cubicBezTo>
                  <a:pt x="200603" y="6448190"/>
                  <a:pt x="-23338" y="6311698"/>
                  <a:pt x="0" y="6023377"/>
                </a:cubicBezTo>
                <a:cubicBezTo>
                  <a:pt x="-104639" y="3690569"/>
                  <a:pt x="-69927" y="1156754"/>
                  <a:pt x="0" y="474473"/>
                </a:cubicBezTo>
                <a:close/>
              </a:path>
            </a:pathLst>
          </a:custGeom>
          <a:solidFill>
            <a:schemeClr val="bg1"/>
          </a:solidFill>
          <a:ln>
            <a:solidFill>
              <a:srgbClr val="FFC000"/>
            </a:solidFill>
            <a:extLst>
              <a:ext uri="{C807C97D-BFC1-408E-A445-0C87EB9F89A2}">
                <ask:lineSketchStyleProp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dirty="0">
              <a:solidFill>
                <a:sysClr val="windowText" lastClr="000000"/>
              </a:solidFill>
            </a:endParaRPr>
          </a:p>
          <a:p>
            <a:pPr algn="just"/>
            <a:r>
              <a:rPr lang="en-SG" sz="3600" dirty="0">
                <a:solidFill>
                  <a:sysClr val="windowText" lastClr="000000"/>
                </a:solidFill>
              </a:rPr>
              <a:t>	</a:t>
            </a:r>
          </a:p>
          <a:p>
            <a:pPr algn="just"/>
            <a:endParaRPr lang="en-SG" sz="3600" dirty="0">
              <a:solidFill>
                <a:sysClr val="windowText" lastClr="000000"/>
              </a:solidFill>
            </a:endParaRPr>
          </a:p>
          <a:p>
            <a:pPr algn="just"/>
            <a:r>
              <a:rPr lang="en-SG" sz="3600" dirty="0">
                <a:solidFill>
                  <a:sysClr val="windowText" lastClr="000000"/>
                </a:solidFill>
              </a:rPr>
              <a:t>	</a:t>
            </a:r>
            <a:r>
              <a:rPr lang="vi-VN" sz="3600" dirty="0">
                <a:solidFill>
                  <a:sysClr val="windowText" lastClr="000000"/>
                </a:solidFill>
                <a:latin typeface="Calibri" panose="020F0502020204030204" pitchFamily="34" charset="0"/>
                <a:cs typeface="Calibri" panose="020F0502020204030204" pitchFamily="34" charset="0"/>
              </a:rPr>
              <a:t>Từ sáng sớm, các môn sinh đã tề tựu trước sân nhà cụ giáo Chu để mừng thọ thầy. Cụ giáo đội khăn ngay ngắn, mặc áo dài thâm ngồi trên sập. Mấy học trò cũ từ xa về dâng biếu thầy những cuốn sách quý. Cụ giáo hỏi thăm công việc của từng người, bảo ban các học trò nhỏ, rồi nói:</a:t>
            </a:r>
          </a:p>
          <a:p>
            <a:pPr algn="just"/>
            <a:r>
              <a:rPr lang="en-SG" sz="3600" dirty="0">
                <a:solidFill>
                  <a:sysClr val="windowText" lastClr="000000"/>
                </a:solidFill>
                <a:latin typeface="Calibri" panose="020F0502020204030204" pitchFamily="34" charset="0"/>
                <a:cs typeface="Calibri" panose="020F0502020204030204" pitchFamily="34" charset="0"/>
              </a:rPr>
              <a:t>	</a:t>
            </a:r>
            <a:r>
              <a:rPr lang="vi-VN" sz="3600" dirty="0">
                <a:solidFill>
                  <a:sysClr val="windowText" lastClr="000000"/>
                </a:solidFill>
                <a:latin typeface="Calibri" panose="020F0502020204030204" pitchFamily="34" charset="0"/>
                <a:cs typeface="Calibri" panose="020F0502020204030204" pitchFamily="34" charset="0"/>
              </a:rPr>
              <a:t>- Thầy cảm ơn các anh. Bây giờ, nhân có đông đủ môn sinh, thầy muốn mời tất cả các anh theo thầy tới thăm một người mà thầy mang ơn rất nặng.</a:t>
            </a:r>
          </a:p>
        </p:txBody>
      </p:sp>
      <p:sp>
        <p:nvSpPr>
          <p:cNvPr id="4" name="TextBox 3">
            <a:extLst>
              <a:ext uri="{FF2B5EF4-FFF2-40B4-BE49-F238E27FC236}">
                <a16:creationId xmlns:a16="http://schemas.microsoft.com/office/drawing/2014/main" id="{CAEDB0CA-C8E3-4214-87DD-3A682397CC3E}"/>
              </a:ext>
            </a:extLst>
          </p:cNvPr>
          <p:cNvSpPr txBox="1"/>
          <p:nvPr/>
        </p:nvSpPr>
        <p:spPr>
          <a:xfrm>
            <a:off x="2289665" y="765765"/>
            <a:ext cx="4285147" cy="769441"/>
          </a:xfrm>
          <a:prstGeom prst="rect">
            <a:avLst/>
          </a:prstGeom>
          <a:noFill/>
        </p:spPr>
        <p:txBody>
          <a:bodyPr wrap="none" rtlCol="0">
            <a:spAutoFit/>
          </a:bodyPr>
          <a:lstStyle/>
          <a:p>
            <a:pPr algn="ctr"/>
            <a:r>
              <a:rPr lang="en-SG" sz="4400">
                <a:solidFill>
                  <a:srgbClr val="CD148E"/>
                </a:solidFill>
                <a:latin typeface="#9Slide06 SVNJonitha Script" panose="02000000000000000000" pitchFamily="2" charset="0"/>
              </a:rPr>
              <a:t>Nghĩa thầy trò</a:t>
            </a:r>
            <a:endParaRPr lang="en-US" sz="4400">
              <a:solidFill>
                <a:srgbClr val="CD148E"/>
              </a:solidFill>
              <a:latin typeface="#9Slide06 SVNJonitha Script" panose="02000000000000000000" pitchFamily="2" charset="0"/>
            </a:endParaRPr>
          </a:p>
        </p:txBody>
      </p:sp>
      <p:pic>
        <p:nvPicPr>
          <p:cNvPr id="5" name="Picture 4">
            <a:extLst>
              <a:ext uri="{FF2B5EF4-FFF2-40B4-BE49-F238E27FC236}">
                <a16:creationId xmlns:a16="http://schemas.microsoft.com/office/drawing/2014/main" id="{D4495643-457A-40D6-A716-784E239A7564}"/>
              </a:ext>
            </a:extLst>
          </p:cNvPr>
          <p:cNvPicPr>
            <a:picLocks noChangeAspect="1"/>
          </p:cNvPicPr>
          <p:nvPr/>
        </p:nvPicPr>
        <p:blipFill rotWithShape="1">
          <a:blip r:embed="rId3"/>
          <a:srcRect l="1938" t="3625" r="3637" b="10502"/>
          <a:stretch/>
        </p:blipFill>
        <p:spPr>
          <a:xfrm>
            <a:off x="7241029" y="360782"/>
            <a:ext cx="3517021" cy="1486419"/>
          </a:xfrm>
          <a:prstGeom prst="rect">
            <a:avLst/>
          </a:prstGeom>
        </p:spPr>
      </p:pic>
    </p:spTree>
    <p:extLst>
      <p:ext uri="{BB962C8B-B14F-4D97-AF65-F5344CB8AC3E}">
        <p14:creationId xmlns:p14="http://schemas.microsoft.com/office/powerpoint/2010/main" val="4890121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254C70-74C7-4304-8733-00F055694F19}"/>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3" name="Rectangle: Rounded Corners 2">
            <a:extLst>
              <a:ext uri="{FF2B5EF4-FFF2-40B4-BE49-F238E27FC236}">
                <a16:creationId xmlns:a16="http://schemas.microsoft.com/office/drawing/2014/main" id="{68EB5315-52BB-494D-B13B-884D91EA4DD9}"/>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r>
              <a:rPr lang="vi-VN" sz="3600">
                <a:solidFill>
                  <a:sysClr val="windowText" lastClr="000000"/>
                </a:solidFill>
                <a:latin typeface="Calibri" panose="020F0502020204030204" pitchFamily="34" charset="0"/>
                <a:cs typeface="Calibri" panose="020F0502020204030204" pitchFamily="34" charset="0"/>
              </a:rPr>
              <a:t>Các môn sinh đồng thanh dạ ran. Thế là cụ giáo Chu đi trước, học trò theo sau. Các anh có tuổi đi </a:t>
            </a:r>
            <a:r>
              <a:rPr lang="en-SG" sz="3600">
                <a:solidFill>
                  <a:sysClr val="windowText" lastClr="000000"/>
                </a:solidFill>
                <a:latin typeface="Calibri" panose="020F0502020204030204" pitchFamily="34" charset="0"/>
                <a:cs typeface="Calibri" panose="020F0502020204030204" pitchFamily="34" charset="0"/>
              </a:rPr>
              <a:t>ngay </a:t>
            </a:r>
            <a:r>
              <a:rPr lang="vi-VN" sz="3600">
                <a:solidFill>
                  <a:sysClr val="windowText" lastClr="000000"/>
                </a:solidFill>
                <a:latin typeface="Calibri" panose="020F0502020204030204" pitchFamily="34" charset="0"/>
                <a:cs typeface="Calibri" panose="020F0502020204030204" pitchFamily="34" charset="0"/>
              </a:rPr>
              <a:t>sau thầy, người ít tuổi hơn nhường bước, cuối cùng là mấy chú tóc để trái đào. Cụ giáo Chu dẫn học trò đi về cuối làng, sang tận thôn Đoài, đến một ngôi nhà tranh đơn sơ mà sáng sủa, ấm cúng. Ở hiên trước, một cụ già trên tám mươi tuổi râu tóc bạc phơ đang ngồi sưởi nắng. Cụ giáo Chu bước vào sân, chắp tay cung kính vái và nói t</a:t>
            </a:r>
            <a:r>
              <a:rPr lang="en-SG" sz="3600">
                <a:solidFill>
                  <a:sysClr val="windowText" lastClr="000000"/>
                </a:solidFill>
                <a:latin typeface="Calibri" panose="020F0502020204030204" pitchFamily="34" charset="0"/>
                <a:cs typeface="Calibri" panose="020F0502020204030204" pitchFamily="34" charset="0"/>
              </a:rPr>
              <a:t>o</a:t>
            </a:r>
            <a:r>
              <a:rPr lang="vi-VN" sz="3600">
                <a:solidFill>
                  <a:sysClr val="windowText" lastClr="000000"/>
                </a:solidFill>
                <a:latin typeface="Calibri" panose="020F0502020204030204" pitchFamily="34" charset="0"/>
                <a:cs typeface="Calibri" panose="020F0502020204030204" pitchFamily="34" charset="0"/>
              </a:rPr>
              <a:t>:</a:t>
            </a:r>
          </a:p>
          <a:p>
            <a:pPr algn="just"/>
            <a:r>
              <a:rPr lang="en-SG" sz="3600">
                <a:solidFill>
                  <a:sysClr val="windowText" lastClr="000000"/>
                </a:solidFill>
                <a:latin typeface="Calibri" panose="020F0502020204030204" pitchFamily="34" charset="0"/>
                <a:cs typeface="Calibri" panose="020F0502020204030204" pitchFamily="34" charset="0"/>
              </a:rPr>
              <a:t>	</a:t>
            </a:r>
            <a:r>
              <a:rPr lang="vi-VN" sz="3600">
                <a:solidFill>
                  <a:sysClr val="windowText" lastClr="000000"/>
                </a:solidFill>
                <a:latin typeface="Calibri" panose="020F0502020204030204" pitchFamily="34" charset="0"/>
                <a:cs typeface="Calibri" panose="020F0502020204030204" pitchFamily="34" charset="0"/>
              </a:rPr>
              <a:t>- Lạy thầy! Hôm nay con đem tất cả môn sinh đến tạ ơn thầy.</a:t>
            </a:r>
          </a:p>
        </p:txBody>
      </p:sp>
    </p:spTree>
    <p:extLst>
      <p:ext uri="{BB962C8B-B14F-4D97-AF65-F5344CB8AC3E}">
        <p14:creationId xmlns:p14="http://schemas.microsoft.com/office/powerpoint/2010/main" val="4022350290"/>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254C70-74C7-4304-8733-00F055694F19}"/>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3" name="Rectangle: Rounded Corners 2">
            <a:extLst>
              <a:ext uri="{FF2B5EF4-FFF2-40B4-BE49-F238E27FC236}">
                <a16:creationId xmlns:a16="http://schemas.microsoft.com/office/drawing/2014/main" id="{68EB5315-52BB-494D-B13B-884D91EA4DD9}"/>
              </a:ext>
            </a:extLst>
          </p:cNvPr>
          <p:cNvSpPr/>
          <p:nvPr/>
        </p:nvSpPr>
        <p:spPr>
          <a:xfrm>
            <a:off x="228600" y="174172"/>
            <a:ext cx="11766176"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dirty="0">
              <a:solidFill>
                <a:sysClr val="windowText" lastClr="000000"/>
              </a:solidFill>
            </a:endParaRPr>
          </a:p>
          <a:p>
            <a:pPr algn="just"/>
            <a:r>
              <a:rPr lang="en-SG" dirty="0">
                <a:solidFill>
                  <a:sysClr val="windowText" lastClr="000000"/>
                </a:solidFill>
              </a:rPr>
              <a:t>	</a:t>
            </a:r>
            <a:r>
              <a:rPr lang="vi-VN" sz="3600" dirty="0">
                <a:solidFill>
                  <a:sysClr val="windowText" lastClr="000000"/>
                </a:solidFill>
                <a:latin typeface="Calibri" panose="020F0502020204030204" pitchFamily="34" charset="0"/>
                <a:cs typeface="Calibri" panose="020F0502020204030204" pitchFamily="34" charset="0"/>
              </a:rPr>
              <a:t>Cụ già tóc bạc ngước lên, nghiêng đầu nghe. Cụ đã nặng tai. Thầy giáo Chu lại nói to câu nói vừa rồi một lần nữa. Thì ra đây là cụ đồ xưa kia đã dạy vỡ lòng cho thầy.</a:t>
            </a:r>
          </a:p>
          <a:p>
            <a:pPr algn="just"/>
            <a:r>
              <a:rPr lang="en-SG" sz="3600" dirty="0">
                <a:solidFill>
                  <a:sysClr val="windowText" lastClr="000000"/>
                </a:solidFill>
                <a:latin typeface="Calibri" panose="020F0502020204030204" pitchFamily="34" charset="0"/>
                <a:cs typeface="Calibri" panose="020F0502020204030204" pitchFamily="34" charset="0"/>
              </a:rPr>
              <a:t>	</a:t>
            </a:r>
            <a:r>
              <a:rPr lang="vi-VN" sz="3600" dirty="0">
                <a:solidFill>
                  <a:sysClr val="windowText" lastClr="000000"/>
                </a:solidFill>
                <a:latin typeface="Calibri" panose="020F0502020204030204" pitchFamily="34" charset="0"/>
                <a:cs typeface="Calibri" panose="020F0502020204030204" pitchFamily="34" charset="0"/>
              </a:rPr>
              <a:t>Tiếp sau cụ giáo Chu, các môn sinh của cụ lần lượt theo lứa tuổi vái tạ cụ đồ già. Ngày mừng thọ thầy Chu năm ấy, họ được thêm một bài học thấm thía về nghĩa thầy trò.</a:t>
            </a:r>
          </a:p>
          <a:p>
            <a:pPr algn="r"/>
            <a:r>
              <a:rPr lang="vi-VN" sz="3600" b="1" i="1" dirty="0">
                <a:solidFill>
                  <a:sysClr val="windowText" lastClr="000000"/>
                </a:solidFill>
                <a:latin typeface="Calibri" panose="020F0502020204030204" pitchFamily="34" charset="0"/>
                <a:cs typeface="Calibri" panose="020F0502020204030204" pitchFamily="34" charset="0"/>
              </a:rPr>
              <a:t>Theo Hà Ân</a:t>
            </a:r>
            <a:endParaRPr lang="en-US" sz="3600" b="1" i="1" dirty="0">
              <a:solidFill>
                <a:sysClr val="windowText" lastClr="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0425754"/>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E506B5-0157-4F8F-BAC5-D30CBDCA6C23}"/>
              </a:ext>
            </a:extLst>
          </p:cNvPr>
          <p:cNvSpPr/>
          <p:nvPr/>
        </p:nvSpPr>
        <p:spPr>
          <a:xfrm>
            <a:off x="0" y="0"/>
            <a:ext cx="11259403" cy="685800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F7F81C3-2060-417C-BA9C-492634F1924C}"/>
              </a:ext>
            </a:extLst>
          </p:cNvPr>
          <p:cNvSpPr/>
          <p:nvPr/>
        </p:nvSpPr>
        <p:spPr>
          <a:xfrm>
            <a:off x="7048500" y="6073254"/>
            <a:ext cx="1071918" cy="784746"/>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C57D3E6-A078-4A6D-AAD4-0A5A77D86D2D}"/>
              </a:ext>
            </a:extLst>
          </p:cNvPr>
          <p:cNvPicPr>
            <a:picLocks noChangeAspect="1"/>
          </p:cNvPicPr>
          <p:nvPr/>
        </p:nvPicPr>
        <p:blipFill>
          <a:blip r:embed="rId2"/>
          <a:stretch>
            <a:fillRect/>
          </a:stretch>
        </p:blipFill>
        <p:spPr>
          <a:xfrm>
            <a:off x="7048500" y="0"/>
            <a:ext cx="5143500" cy="6858000"/>
          </a:xfrm>
          <a:prstGeom prst="rect">
            <a:avLst/>
          </a:prstGeom>
        </p:spPr>
      </p:pic>
      <p:pic>
        <p:nvPicPr>
          <p:cNvPr id="5" name="Picture 4">
            <a:extLst>
              <a:ext uri="{FF2B5EF4-FFF2-40B4-BE49-F238E27FC236}">
                <a16:creationId xmlns:a16="http://schemas.microsoft.com/office/drawing/2014/main" id="{C8595BC3-D1E6-4E22-A1C1-589C451F66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98" b="90328" l="729" r="99792">
                        <a14:foregroundMark x1="85365" y1="21110" x2="90313" y2="30446"/>
                        <a14:foregroundMark x1="27865" y1="7233" x2="27969" y2="11354"/>
                        <a14:foregroundMark x1="7240" y1="8999" x2="7135" y2="11522"/>
                        <a14:foregroundMark x1="885" y1="1598" x2="2813" y2="3616"/>
                        <a14:foregroundMark x1="13385" y1="43566" x2="18594" y2="38015"/>
                        <a14:foregroundMark x1="46146" y1="33810" x2="51719" y2="29016"/>
                        <a14:foregroundMark x1="39688" y1="2019" x2="50260" y2="9336"/>
                        <a14:foregroundMark x1="53385" y1="30782" x2="56302" y2="25736"/>
                        <a14:foregroundMark x1="55937" y1="20521" x2="56094" y2="23549"/>
                        <a14:foregroundMark x1="57188" y1="20690" x2="56406" y2="22708"/>
                        <a14:foregroundMark x1="56510" y1="18755" x2="56979" y2="21278"/>
                        <a14:foregroundMark x1="57083" y1="19596" x2="57396" y2="20858"/>
                        <a14:foregroundMark x1="69688" y1="1598" x2="69010" y2="11018"/>
                        <a14:foregroundMark x1="73594" y1="25568" x2="75781" y2="25736"/>
                        <a14:foregroundMark x1="77917" y1="25568" x2="84479" y2="19344"/>
                        <a14:foregroundMark x1="84479" y1="19344" x2="84948" y2="19596"/>
                        <a14:foregroundMark x1="88385" y1="32212" x2="89167" y2="43734"/>
                        <a14:foregroundMark x1="86406" y1="49874" x2="93750" y2="47183"/>
                        <a14:foregroundMark x1="94635" y1="46762" x2="99531" y2="53070"/>
                        <a14:foregroundMark x1="99531" y1="53070" x2="99792" y2="53070"/>
                        <a14:foregroundMark x1="82604" y1="55593" x2="85052" y2="56350"/>
                        <a14:foregroundMark x1="11719" y1="47855" x2="11823" y2="52733"/>
                        <a14:foregroundMark x1="12708" y1="61564" x2="15052" y2="68966"/>
                        <a14:foregroundMark x1="15833" y1="70900" x2="20313" y2="75946"/>
                        <a14:foregroundMark x1="26667" y1="77544" x2="35156" y2="75862"/>
                        <a14:foregroundMark x1="35156" y1="75862" x2="37135" y2="74348"/>
                        <a14:foregroundMark x1="37917" y1="72330" x2="44479" y2="66274"/>
                        <a14:foregroundMark x1="20156" y1="76535" x2="24635" y2="76703"/>
                        <a14:foregroundMark x1="12917" y1="64592" x2="15625" y2="71993"/>
                        <a14:foregroundMark x1="11927" y1="64592" x2="14375" y2="69470"/>
                        <a14:foregroundMark x1="11719" y1="84272" x2="24531" y2="83516"/>
                        <a14:foregroundMark x1="18385" y1="81329" x2="20864" y2="79669"/>
                        <a14:foregroundMark x1="37552" y1="84945" x2="43125" y2="87805"/>
                        <a14:foregroundMark x1="2031" y1="85366" x2="4115" y2="86796"/>
                        <a14:foregroundMark x1="6723" y1="84277" x2="10573" y2="82843"/>
                        <a14:foregroundMark x1="2448" y1="85870" x2="6377" y2="84406"/>
                        <a14:foregroundMark x1="10573" y1="82843" x2="10938" y2="82843"/>
                        <a14:foregroundMark x1="9431" y1="87580" x2="13099" y2="88244"/>
                        <a14:foregroundMark x1="7091" y1="87156" x2="7454" y2="87222"/>
                        <a14:foregroundMark x1="20483" y1="88164" x2="38125" y2="86039"/>
                        <a14:foregroundMark x1="16695" y1="88620" x2="18734" y2="88374"/>
                        <a14:foregroundMark x1="38125" y1="86039" x2="41250" y2="88225"/>
                        <a14:foregroundMark x1="38438" y1="89066" x2="41927" y2="90328"/>
                        <a14:foregroundMark x1="72282" y1="89476" x2="76146" y2="89319"/>
                        <a14:foregroundMark x1="59531" y1="89992" x2="70482" y2="89548"/>
                        <a14:foregroundMark x1="74450" y1="86082" x2="78802" y2="88225"/>
                        <a14:foregroundMark x1="71458" y1="84609" x2="74313" y2="86015"/>
                        <a14:foregroundMark x1="75498" y1="84197" x2="77708" y2="86039"/>
                        <a14:foregroundMark x1="74479" y1="83347" x2="75146" y2="83903"/>
                        <a14:foregroundMark x1="94891" y1="87409" x2="95625" y2="87468"/>
                        <a14:foregroundMark x1="87292" y1="86796" x2="93175" y2="87270"/>
                        <a14:foregroundMark x1="92500" y1="85534" x2="92500" y2="85534"/>
                        <a14:foregroundMark x1="43490" y1="76367" x2="45938" y2="80824"/>
                        <a14:backgroundMark x1="37813" y1="78469" x2="42714" y2="77275"/>
                        <a14:backgroundMark x1="19375" y1="77796" x2="21510" y2="78133"/>
                        <a14:backgroundMark x1="33802" y1="79394" x2="36667" y2="79226"/>
                        <a14:backgroundMark x1="46250" y1="37090" x2="47396" y2="41211"/>
                        <a14:backgroundMark x1="70573" y1="89319" x2="72344" y2="89319"/>
                        <a14:backgroundMark x1="75000" y1="84272" x2="75469" y2="84272"/>
                        <a14:backgroundMark x1="92865" y1="88057" x2="94635" y2="88057"/>
                        <a14:backgroundMark x1="13177" y1="88057" x2="16719" y2="88562"/>
                        <a14:backgroundMark x1="8229" y1="85870" x2="9688" y2="87132"/>
                        <a14:backgroundMark x1="5677" y1="85870" x2="7344" y2="86627"/>
                        <a14:backgroundMark x1="18958" y1="87805" x2="20625" y2="87805"/>
                        <a14:backgroundMark x1="83958" y1="53070" x2="83958" y2="53070"/>
                      </a14:backgroundRemoval>
                    </a14:imgEffect>
                  </a14:imgLayer>
                </a14:imgProps>
              </a:ext>
            </a:extLst>
          </a:blip>
          <a:stretch>
            <a:fillRect/>
          </a:stretch>
        </p:blipFill>
        <p:spPr>
          <a:xfrm>
            <a:off x="0" y="0"/>
            <a:ext cx="7548113" cy="4792091"/>
          </a:xfrm>
          <a:prstGeom prst="rect">
            <a:avLst/>
          </a:prstGeom>
        </p:spPr>
      </p:pic>
      <p:pic>
        <p:nvPicPr>
          <p:cNvPr id="7" name="Picture 6">
            <a:extLst>
              <a:ext uri="{FF2B5EF4-FFF2-40B4-BE49-F238E27FC236}">
                <a16:creationId xmlns:a16="http://schemas.microsoft.com/office/drawing/2014/main" id="{8879EF53-7B28-480A-93C6-FEDFDFD03B5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359" b="98111" l="18000" r="755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backgroundMark x1="65200" y1="88733" x2="67400" y2="89573"/>
                        <a14:backgroundMark x1="35300" y1="35409" x2="47000" y2="47166"/>
                        <a14:backgroundMark x1="50400" y1="36599" x2="41300" y2="65640"/>
                        <a14:backgroundMark x1="52900" y1="39608" x2="53200" y2="62911"/>
                      </a14:backgroundRemoval>
                    </a14:imgEffect>
                  </a14:imgLayer>
                </a14:imgProps>
              </a:ext>
            </a:extLst>
          </a:blip>
          <a:srcRect l="47675" t="67771" r="21328"/>
          <a:stretch/>
        </p:blipFill>
        <p:spPr>
          <a:xfrm flipH="1">
            <a:off x="6096000" y="-219833"/>
            <a:ext cx="1866396" cy="1962369"/>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6FC29F55-1A54-4787-86C5-D5C0A83A3308}"/>
              </a:ext>
            </a:extLst>
          </p:cNvPr>
          <p:cNvSpPr/>
          <p:nvPr/>
        </p:nvSpPr>
        <p:spPr>
          <a:xfrm>
            <a:off x="7302260" y="6262777"/>
            <a:ext cx="491706" cy="47291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5BB5FA4-88A7-4B7E-A6FE-3505F8D5BE41}"/>
              </a:ext>
            </a:extLst>
          </p:cNvPr>
          <p:cNvSpPr txBox="1"/>
          <p:nvPr/>
        </p:nvSpPr>
        <p:spPr>
          <a:xfrm>
            <a:off x="570394" y="4981614"/>
            <a:ext cx="8008924" cy="1446550"/>
          </a:xfrm>
          <a:prstGeom prst="rect">
            <a:avLst/>
          </a:prstGeom>
          <a:noFill/>
          <a:effectLst>
            <a:outerShdw blurRad="50800" dist="38100" algn="l" rotWithShape="0">
              <a:prstClr val="black">
                <a:alpha val="40000"/>
              </a:prstClr>
            </a:outerShdw>
          </a:effectLst>
        </p:spPr>
        <p:txBody>
          <a:bodyPr wrap="square" rtlCol="0">
            <a:spAutoFit/>
          </a:bodyPr>
          <a:lstStyle/>
          <a:p>
            <a:pPr algn="ctr"/>
            <a:r>
              <a:rPr lang="en-SG" sz="8800">
                <a:solidFill>
                  <a:srgbClr val="7030A0"/>
                </a:solidFill>
                <a:latin typeface="#9Slide06 SVNJonitha Script" panose="02000000000000000000" pitchFamily="2" charset="0"/>
              </a:rPr>
              <a:t>2) Tìm hiểu bài</a:t>
            </a:r>
            <a:endParaRPr lang="en-US" sz="8800">
              <a:solidFill>
                <a:srgbClr val="7030A0"/>
              </a:solidFill>
              <a:latin typeface="#9Slide06 SVNJonitha Script" panose="02000000000000000000" pitchFamily="2" charset="0"/>
            </a:endParaRPr>
          </a:p>
        </p:txBody>
      </p:sp>
    </p:spTree>
    <p:extLst>
      <p:ext uri="{BB962C8B-B14F-4D97-AF65-F5344CB8AC3E}">
        <p14:creationId xmlns:p14="http://schemas.microsoft.com/office/powerpoint/2010/main" val="205230480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74516B-EA58-4B1A-A0E4-C292113E0066}"/>
              </a:ext>
            </a:extLst>
          </p:cNvPr>
          <p:cNvSpPr/>
          <p:nvPr/>
        </p:nvSpPr>
        <p:spPr>
          <a:xfrm>
            <a:off x="0" y="0"/>
            <a:ext cx="12192000" cy="6858000"/>
          </a:xfrm>
          <a:prstGeom prst="rect">
            <a:avLst/>
          </a:prstGeom>
          <a:solidFill>
            <a:srgbClr val="4213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E86D641-E5D3-4946-9EDF-FF4328173B31}"/>
              </a:ext>
            </a:extLst>
          </p:cNvPr>
          <p:cNvPicPr>
            <a:picLocks noChangeAspect="1"/>
          </p:cNvPicPr>
          <p:nvPr/>
        </p:nvPicPr>
        <p:blipFill>
          <a:blip r:embed="rId3"/>
          <a:stretch>
            <a:fillRect/>
          </a:stretch>
        </p:blipFill>
        <p:spPr>
          <a:xfrm>
            <a:off x="2218294" y="0"/>
            <a:ext cx="7755412" cy="6858000"/>
          </a:xfrm>
          <a:prstGeom prst="rect">
            <a:avLst/>
          </a:prstGeom>
        </p:spPr>
      </p:pic>
      <p:sp>
        <p:nvSpPr>
          <p:cNvPr id="5" name="Rectangle: Rounded Corners 4">
            <a:extLst>
              <a:ext uri="{FF2B5EF4-FFF2-40B4-BE49-F238E27FC236}">
                <a16:creationId xmlns:a16="http://schemas.microsoft.com/office/drawing/2014/main" id="{D88123D0-AA2F-460B-9814-0C8557A88F65}"/>
              </a:ext>
            </a:extLst>
          </p:cNvPr>
          <p:cNvSpPr/>
          <p:nvPr/>
        </p:nvSpPr>
        <p:spPr>
          <a:xfrm>
            <a:off x="228599" y="174172"/>
            <a:ext cx="11798085" cy="6509658"/>
          </a:xfrm>
          <a:custGeom>
            <a:avLst/>
            <a:gdLst>
              <a:gd name="connsiteX0" fmla="*/ 0 w 11798085"/>
              <a:gd name="connsiteY0" fmla="*/ 366819 h 6509658"/>
              <a:gd name="connsiteX1" fmla="*/ 366819 w 11798085"/>
              <a:gd name="connsiteY1" fmla="*/ 0 h 6509658"/>
              <a:gd name="connsiteX2" fmla="*/ 11431266 w 11798085"/>
              <a:gd name="connsiteY2" fmla="*/ 0 h 6509658"/>
              <a:gd name="connsiteX3" fmla="*/ 11798085 w 11798085"/>
              <a:gd name="connsiteY3" fmla="*/ 366819 h 6509658"/>
              <a:gd name="connsiteX4" fmla="*/ 11798085 w 11798085"/>
              <a:gd name="connsiteY4" fmla="*/ 6142839 h 6509658"/>
              <a:gd name="connsiteX5" fmla="*/ 11431266 w 11798085"/>
              <a:gd name="connsiteY5" fmla="*/ 6509658 h 6509658"/>
              <a:gd name="connsiteX6" fmla="*/ 366819 w 11798085"/>
              <a:gd name="connsiteY6" fmla="*/ 6509658 h 6509658"/>
              <a:gd name="connsiteX7" fmla="*/ 0 w 11798085"/>
              <a:gd name="connsiteY7" fmla="*/ 6142839 h 6509658"/>
              <a:gd name="connsiteX8" fmla="*/ 0 w 11798085"/>
              <a:gd name="connsiteY8" fmla="*/ 366819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8085" h="6509658" fill="none" extrusionOk="0">
                <a:moveTo>
                  <a:pt x="0" y="366819"/>
                </a:moveTo>
                <a:cubicBezTo>
                  <a:pt x="-10971" y="155731"/>
                  <a:pt x="173156" y="-38200"/>
                  <a:pt x="366819" y="0"/>
                </a:cubicBezTo>
                <a:cubicBezTo>
                  <a:pt x="1482164" y="35184"/>
                  <a:pt x="8785846" y="45873"/>
                  <a:pt x="11431266" y="0"/>
                </a:cubicBezTo>
                <a:cubicBezTo>
                  <a:pt x="11612981" y="10881"/>
                  <a:pt x="11785251" y="189766"/>
                  <a:pt x="11798085" y="366819"/>
                </a:cubicBezTo>
                <a:cubicBezTo>
                  <a:pt x="11633470" y="1608483"/>
                  <a:pt x="11779443" y="4687714"/>
                  <a:pt x="11798085" y="6142839"/>
                </a:cubicBezTo>
                <a:cubicBezTo>
                  <a:pt x="11777302" y="6339551"/>
                  <a:pt x="11616880" y="6498610"/>
                  <a:pt x="11431266" y="6509658"/>
                </a:cubicBezTo>
                <a:cubicBezTo>
                  <a:pt x="6358665" y="6452376"/>
                  <a:pt x="5374294" y="6590874"/>
                  <a:pt x="366819" y="6509658"/>
                </a:cubicBezTo>
                <a:cubicBezTo>
                  <a:pt x="154278" y="6515622"/>
                  <a:pt x="26948" y="6344302"/>
                  <a:pt x="0" y="6142839"/>
                </a:cubicBezTo>
                <a:cubicBezTo>
                  <a:pt x="89725" y="3876924"/>
                  <a:pt x="-151992" y="2160586"/>
                  <a:pt x="0" y="366819"/>
                </a:cubicBezTo>
                <a:close/>
              </a:path>
              <a:path w="11798085" h="6509658" stroke="0" extrusionOk="0">
                <a:moveTo>
                  <a:pt x="0" y="366819"/>
                </a:moveTo>
                <a:cubicBezTo>
                  <a:pt x="-22258" y="183203"/>
                  <a:pt x="158633" y="-1312"/>
                  <a:pt x="366819" y="0"/>
                </a:cubicBezTo>
                <a:cubicBezTo>
                  <a:pt x="2395448" y="84205"/>
                  <a:pt x="8656236" y="-44638"/>
                  <a:pt x="11431266" y="0"/>
                </a:cubicBezTo>
                <a:cubicBezTo>
                  <a:pt x="11655160" y="-18800"/>
                  <a:pt x="11791821" y="157847"/>
                  <a:pt x="11798085" y="366819"/>
                </a:cubicBezTo>
                <a:cubicBezTo>
                  <a:pt x="11733486" y="2896634"/>
                  <a:pt x="11762214" y="4977372"/>
                  <a:pt x="11798085" y="6142839"/>
                </a:cubicBezTo>
                <a:cubicBezTo>
                  <a:pt x="11794465" y="6335488"/>
                  <a:pt x="11642461" y="6525731"/>
                  <a:pt x="11431266" y="6509658"/>
                </a:cubicBezTo>
                <a:cubicBezTo>
                  <a:pt x="9108442" y="6598582"/>
                  <a:pt x="3092328" y="6385771"/>
                  <a:pt x="366819" y="6509658"/>
                </a:cubicBezTo>
                <a:cubicBezTo>
                  <a:pt x="157311" y="6480604"/>
                  <a:pt x="-10487" y="6357236"/>
                  <a:pt x="0" y="6142839"/>
                </a:cubicBezTo>
                <a:cubicBezTo>
                  <a:pt x="-104639" y="5518264"/>
                  <a:pt x="-69927" y="1717007"/>
                  <a:pt x="0" y="366819"/>
                </a:cubicBezTo>
                <a:close/>
              </a:path>
            </a:pathLst>
          </a:custGeom>
          <a:solidFill>
            <a:schemeClr val="bg1"/>
          </a:solidFill>
          <a:ln>
            <a:solidFill>
              <a:srgbClr val="CD148E"/>
            </a:solidFill>
            <a:extLst>
              <a:ext uri="{C807C97D-BFC1-408E-A445-0C87EB9F89A2}">
                <ask:lineSketchStyleProps xmlns:ask="http://schemas.microsoft.com/office/drawing/2018/sketchyshapes" sd="1598609041">
                  <a:prstGeom prst="roundRect">
                    <a:avLst>
                      <a:gd name="adj" fmla="val 5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392E6C0-2380-4B99-9190-91F5952CC73C}"/>
              </a:ext>
            </a:extLst>
          </p:cNvPr>
          <p:cNvSpPr txBox="1"/>
          <p:nvPr/>
        </p:nvSpPr>
        <p:spPr>
          <a:xfrm>
            <a:off x="519329" y="1264450"/>
            <a:ext cx="1110575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Câu</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1: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Các</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môn</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sinh</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của</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cụ</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giáo</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Chu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đến</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nhà</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thầy</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để</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làm</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gì</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Tìm</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những</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chi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tiết</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cho</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thấy</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học</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trò</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rất</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tôn</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kính</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cụ</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giáo</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Chu.</a:t>
            </a:r>
          </a:p>
        </p:txBody>
      </p:sp>
      <p:sp>
        <p:nvSpPr>
          <p:cNvPr id="3" name="TextBox 2">
            <a:extLst>
              <a:ext uri="{FF2B5EF4-FFF2-40B4-BE49-F238E27FC236}">
                <a16:creationId xmlns:a16="http://schemas.microsoft.com/office/drawing/2014/main" id="{13B6366D-2A7A-30D2-CC53-A33A092A881F}"/>
              </a:ext>
            </a:extLst>
          </p:cNvPr>
          <p:cNvSpPr txBox="1"/>
          <p:nvPr/>
        </p:nvSpPr>
        <p:spPr>
          <a:xfrm>
            <a:off x="519329" y="2780095"/>
            <a:ext cx="11216622"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Câu 2</a:t>
            </a:r>
            <a:r>
              <a:rPr kumimoji="0" lang="en-SG"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Tình cảm của cụ giáo Chu đối với người thầy đã dạy cho cụ từ thuở học vỡ lòng như thế nào? Tìm những chi tiết biểu hiện tình cảm đó.</a:t>
            </a:r>
          </a:p>
        </p:txBody>
      </p:sp>
    </p:spTree>
    <p:extLst>
      <p:ext uri="{BB962C8B-B14F-4D97-AF65-F5344CB8AC3E}">
        <p14:creationId xmlns:p14="http://schemas.microsoft.com/office/powerpoint/2010/main" val="812339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507</TotalTime>
  <Words>1193</Words>
  <Application>Microsoft Office PowerPoint</Application>
  <PresentationFormat>Widescreen</PresentationFormat>
  <Paragraphs>101</Paragraphs>
  <Slides>24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#9Slide03 IcielPanton Black</vt:lpstr>
      <vt:lpstr>Calibri Light</vt:lpstr>
      <vt:lpstr>Arial</vt:lpstr>
      <vt:lpstr>Times New Roman</vt:lpstr>
      <vt:lpstr>UTM Aquarelle</vt:lpstr>
      <vt:lpstr>UVN Banh Mi</vt:lpstr>
      <vt:lpstr>#9Slide06 SVNJonitha Script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Hung</dc:creator>
  <dc:description>9Slide.vn</dc:description>
  <cp:lastModifiedBy>Hai Yen</cp:lastModifiedBy>
  <cp:revision>38</cp:revision>
  <dcterms:created xsi:type="dcterms:W3CDTF">2022-02-13T12:44:56Z</dcterms:created>
  <dcterms:modified xsi:type="dcterms:W3CDTF">2024-03-21T05:32:41Z</dcterms:modified>
  <cp:category>9Slide.vn</cp:category>
</cp:coreProperties>
</file>