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2" r:id="rId2"/>
  </p:sldMasterIdLst>
  <p:notesMasterIdLst>
    <p:notesMasterId r:id="rId16"/>
  </p:notesMasterIdLst>
  <p:sldIdLst>
    <p:sldId id="257" r:id="rId3"/>
    <p:sldId id="298" r:id="rId4"/>
    <p:sldId id="303" r:id="rId5"/>
    <p:sldId id="290" r:id="rId6"/>
    <p:sldId id="260" r:id="rId7"/>
    <p:sldId id="259" r:id="rId8"/>
    <p:sldId id="263" r:id="rId9"/>
    <p:sldId id="286" r:id="rId10"/>
    <p:sldId id="287" r:id="rId11"/>
    <p:sldId id="274" r:id="rId12"/>
    <p:sldId id="288" r:id="rId13"/>
    <p:sldId id="304" r:id="rId14"/>
    <p:sldId id="284" r:id="rId15"/>
  </p:sldIdLst>
  <p:sldSz cx="12192000" cy="6858000"/>
  <p:notesSz cx="6858000" cy="9144000"/>
  <p:embeddedFontLst>
    <p:embeddedFont>
      <p:font typeface="#9Slide03 Comfortaa Light" panose="020B0604020202020204" charset="0"/>
      <p:regular r:id="rId17"/>
    </p:embeddedFont>
    <p:embeddedFont>
      <p:font typeface="宋体" panose="02010600030101010101" pitchFamily="2" charset="-122"/>
      <p:regular r:id="rId18"/>
    </p:embeddedFont>
    <p:embeddedFont>
      <p:font typeface="MV Boli" panose="02000500030200090000" pitchFamily="2" charset="0"/>
      <p:regular r:id="rId19"/>
    </p:embeddedFont>
    <p:embeddedFont>
      <p:font typeface="Source Sans Pro Black" panose="020B0803030403020204" pitchFamily="34" charset="0"/>
      <p:bold r:id="rId20"/>
    </p:embeddedFont>
    <p:embeddedFont>
      <p:font typeface="#9Slide03 Cabin Bold" panose="020B0604020202020204" charset="0"/>
      <p:bold r:id="rId21"/>
    </p:embeddedFont>
    <p:embeddedFont>
      <p:font typeface="#9Slide07 HoneyCream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74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08EC0-972C-4D28-A435-6B51E8ADAB82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E4D8C-EC55-44A7-8A82-25B11EFD3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9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91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74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65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107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3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4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78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75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7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80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58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47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1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9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98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66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42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0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7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5" y="0"/>
            <a:ext cx="122124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21439492">
            <a:off x="10214943" y="693953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79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8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2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9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6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4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126296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0.xml"/><Relationship Id="rId11" Type="http://schemas.microsoft.com/office/2007/relationships/hdphoto" Target="../media/hdphoto9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927648" y="4370085"/>
            <a:ext cx="9339552" cy="25152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487488" y="227772"/>
            <a:ext cx="5715728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2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32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1" y="0"/>
            <a:ext cx="807685" cy="807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2" y="6010500"/>
            <a:ext cx="452558" cy="466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841192" y="527466"/>
            <a:ext cx="11070122" cy="3935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607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27973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60447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vi-VN" sz="4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8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59843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4000" b="1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566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vi-VN" sz="4400" b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4452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  <a:r>
              <a:rPr lang="vi-VN" sz="4400" b="1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613757" y="-683280"/>
            <a:ext cx="4087383" cy="2852936"/>
          </a:xfrm>
          <a:prstGeom prst="rect">
            <a:avLst/>
          </a:prstGeom>
        </p:spPr>
      </p:pic>
      <p:pic>
        <p:nvPicPr>
          <p:cNvPr id="4098" name="Picture 2" descr="https://img.loigiaihay.com/picture/2023/0310/20_2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95"/>
          <a:stretch/>
        </p:blipFill>
        <p:spPr bwMode="auto">
          <a:xfrm>
            <a:off x="4845519" y="474514"/>
            <a:ext cx="4755233" cy="29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142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1" animBg="1"/>
      <p:bldP spid="15" grpId="1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" r="65898"/>
          <a:stretch/>
        </p:blipFill>
        <p:spPr bwMode="auto">
          <a:xfrm>
            <a:off x="1437745" y="1468334"/>
            <a:ext cx="3432638" cy="430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4" y="148203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N; cạnh NM, NH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3" y="358589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H; cạnh HM, HN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94870" y="2107832"/>
            <a:ext cx="1116530" cy="1020979"/>
            <a:chOff x="12281836" y="1482030"/>
            <a:chExt cx="1116530" cy="1020979"/>
          </a:xfrm>
        </p:grpSpPr>
        <p:sp>
          <p:nvSpPr>
            <p:cNvPr id="7" name="TextBox 6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60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07311" y="4208655"/>
            <a:ext cx="1116530" cy="1020979"/>
            <a:chOff x="12281836" y="1482030"/>
            <a:chExt cx="1116530" cy="1020979"/>
          </a:xfrm>
        </p:grpSpPr>
        <p:sp>
          <p:nvSpPr>
            <p:cNvPr id="12" name="TextBox 11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90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1927330" y="1145165"/>
            <a:ext cx="8585200" cy="415498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ource Sans Pro Black" panose="020B0803030403020204" pitchFamily="34" charset="0"/>
                <a:ea typeface="方正少儿简体" panose="03000509000000000000" pitchFamily="65" charset="-122"/>
                <a:cs typeface="+mn-ea"/>
                <a:sym typeface="+mn-lt"/>
              </a:rPr>
              <a:t>Hãy quan sát xung quanh các em, những đồ vật nào có thể tạo thành góc?</a:t>
            </a:r>
            <a:endParaRPr kumimoji="0" lang="zh-CN" altLang="en-US" sz="6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Source Sans Pro Black" panose="020B0803030403020204" pitchFamily="34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19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8724" y="548681"/>
            <a:ext cx="11434555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99" y="1490268"/>
            <a:ext cx="4214205" cy="2745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7033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969343" y="1701735"/>
            <a:ext cx="6112237" cy="3046986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</a:t>
            </a:r>
            <a:r>
              <a:rPr kumimoji="0" lang="vi-VN" altLang="zh-CN" sz="9600" b="1" i="0" u="none" strike="noStrike" kern="800" cap="none" spc="0" normalizeH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ĐỘNG</a:t>
            </a:r>
            <a:endParaRPr kumimoji="0" lang="zh-CN" altLang="en-US" sz="9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300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668215" y="282237"/>
            <a:ext cx="10981593" cy="6336704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endParaRPr lang="en-GB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760" y="5674392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83" y="3077016"/>
            <a:ext cx="1508572" cy="921664"/>
          </a:xfrm>
          <a:prstGeom prst="rect">
            <a:avLst/>
          </a:prstGeom>
        </p:spPr>
      </p:pic>
      <p:pic>
        <p:nvPicPr>
          <p:cNvPr id="4100" name="Picture 4" descr="http://esl-kids.com/img/fcs/bodyparts/mouth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2000" l="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37" y="4292623"/>
            <a:ext cx="918646" cy="9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AppData\Local\Microsoft\Windows\Temporary Internet Files\Content.IE5\JZ3JN60V\MC900432675[1]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68" y="5674392"/>
            <a:ext cx="1405141" cy="14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636290" y="866274"/>
            <a:ext cx="5329282" cy="3271316"/>
            <a:chOff x="4932040" y="2447276"/>
            <a:chExt cx="3152674" cy="223873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932040" y="2447276"/>
              <a:ext cx="3104936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988701" y="2600794"/>
              <a:ext cx="3096013" cy="208521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48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MV Boli" pitchFamily="2" charset="0"/>
                </a:rPr>
                <a:t>Đố các bạn phát hiện ra điều kì lạ ở đồng hồ?</a:t>
              </a:r>
              <a:endPara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1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271948" y="33174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1904062" y="974486"/>
            <a:ext cx="8585200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000" b="1" i="0" u="none" strike="noStrike" kern="800" cap="none" spc="0" normalizeH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CẦU CẦN ĐẠT</a:t>
            </a:r>
            <a:endParaRPr kumimoji="0" lang="zh-CN" altLang="en-US" sz="40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639176" y="1926444"/>
            <a:ext cx="9114972" cy="296459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733" kern="800" dirty="0">
                <a:ln w="22225">
                  <a:noFill/>
                </a:ln>
                <a:latin typeface="Source Sans Pro Black" panose="020B0803030403020204" pitchFamily="34" charset="0"/>
                <a:ea typeface="方正少儿简体" panose="03000509000000000000" pitchFamily="65" charset="-122"/>
                <a:cs typeface="+mn-ea"/>
                <a:sym typeface="+mn-lt"/>
              </a:rPr>
              <a:t>- Nhận biết được đơn vị đo góc: độ (°), thước đo góc và cách đo góc.</a:t>
            </a:r>
            <a:endParaRPr lang="en-US" altLang="zh-CN" sz="3733" kern="800" dirty="0">
              <a:ln w="22225">
                <a:noFill/>
              </a:ln>
              <a:latin typeface="Source Sans Pro Black" panose="020B0803030403020204" pitchFamily="34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endParaRPr lang="vi-VN" altLang="zh-CN" sz="3733" kern="800" dirty="0">
              <a:ln w="22225">
                <a:noFill/>
              </a:ln>
              <a:latin typeface="Source Sans Pro Black" panose="020B0803030403020204" pitchFamily="34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r>
              <a:rPr lang="vi-VN" altLang="zh-CN" sz="3733" kern="800" dirty="0">
                <a:ln w="22225">
                  <a:noFill/>
                </a:ln>
                <a:latin typeface="Source Sans Pro Black" panose="020B0803030403020204" pitchFamily="34" charset="0"/>
                <a:ea typeface="方正少儿简体" panose="03000509000000000000" pitchFamily="65" charset="-122"/>
                <a:cs typeface="+mn-ea"/>
                <a:sym typeface="+mn-lt"/>
              </a:rPr>
              <a:t>- Sử dụng được thước đo góc để đo các góc: 60°, 90°, 120°, 180°.</a:t>
            </a:r>
          </a:p>
        </p:txBody>
      </p:sp>
    </p:spTree>
    <p:extLst>
      <p:ext uri="{BB962C8B-B14F-4D97-AF65-F5344CB8AC3E}">
        <p14:creationId xmlns:p14="http://schemas.microsoft.com/office/powerpoint/2010/main" val="41822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74308" y="1527157"/>
            <a:ext cx="2662826" cy="2378224"/>
            <a:chOff x="3133692" y="1611748"/>
            <a:chExt cx="2662826" cy="2378224"/>
          </a:xfrm>
        </p:grpSpPr>
        <p:grpSp>
          <p:nvGrpSpPr>
            <p:cNvPr id="10" name="Group 9"/>
            <p:cNvGrpSpPr/>
            <p:nvPr/>
          </p:nvGrpSpPr>
          <p:grpSpPr>
            <a:xfrm>
              <a:off x="3620655" y="2059709"/>
              <a:ext cx="1995054" cy="1435505"/>
              <a:chOff x="3620655" y="2059709"/>
              <a:chExt cx="1995054" cy="1435505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3620655" y="3495213"/>
                <a:ext cx="1995054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3620655" y="2059709"/>
                <a:ext cx="1379614" cy="143550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133692" y="3293080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O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73170" y="161174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A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83155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B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12650" y="1095842"/>
            <a:ext cx="3045193" cy="2855194"/>
            <a:chOff x="6076799" y="1134778"/>
            <a:chExt cx="3045193" cy="2855194"/>
          </a:xfrm>
        </p:grpSpPr>
        <p:grpSp>
          <p:nvGrpSpPr>
            <p:cNvPr id="40" name="Group 39"/>
            <p:cNvGrpSpPr/>
            <p:nvPr/>
          </p:nvGrpSpPr>
          <p:grpSpPr>
            <a:xfrm>
              <a:off x="6390690" y="1608024"/>
              <a:ext cx="2479573" cy="1887191"/>
              <a:chOff x="3620655" y="1608024"/>
              <a:chExt cx="2479573" cy="1887191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3620655" y="3495213"/>
                <a:ext cx="2479573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620655" y="1608024"/>
                <a:ext cx="1876945" cy="188719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6076799" y="3427816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P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4272" y="113477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M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08629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N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76" b="100000" l="17062" r="36546">
                        <a14:backgroundMark x1="32543" y1="64645" x2="32543" y2="64645"/>
                        <a14:backgroundMark x1="27909" y1="47368" x2="27909" y2="47368"/>
                        <a14:backgroundMark x1="23275" y1="96911" x2="23275" y2="969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6472" r="63782"/>
          <a:stretch/>
        </p:blipFill>
        <p:spPr>
          <a:xfrm>
            <a:off x="925368" y="2866412"/>
            <a:ext cx="2309390" cy="3262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67" b="71481" l="52292" r="60365">
                        <a14:foregroundMark x1="55729" y1="42778" x2="55729" y2="42778"/>
                        <a14:foregroundMark x1="55625" y1="42963" x2="55625" y2="42963"/>
                        <a14:foregroundMark x1="53594" y1="50556" x2="53594" y2="505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2411" t="39362" r="39823" b="28108"/>
          <a:stretch/>
        </p:blipFill>
        <p:spPr>
          <a:xfrm>
            <a:off x="8745301" y="2775428"/>
            <a:ext cx="1461925" cy="34445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78" b="71111" l="59844" r="69427">
                        <a14:foregroundMark x1="64948" y1="51296" x2="64948" y2="51296"/>
                        <a14:foregroundMark x1="63073" y1="50926" x2="63073" y2="5092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071" t="45603" r="30461" b="29433"/>
          <a:stretch/>
        </p:blipFill>
        <p:spPr>
          <a:xfrm>
            <a:off x="5660779" y="4059416"/>
            <a:ext cx="1731524" cy="2568102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54605" y="800622"/>
            <a:ext cx="3048265" cy="2254580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góc đỉnh O; cạnh OA, OB bé hơn góc đỉnh P; cạnh PM, PN,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4480817" y="1788767"/>
            <a:ext cx="3443773" cy="2197828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 dùng thước đo góc để đo mỗi góc bằng bao nhiêu độ rồi mới so sánh thì mới biết được!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9051161" y="939989"/>
            <a:ext cx="2680527" cy="1572694"/>
          </a:xfrm>
          <a:prstGeom prst="wedgeEllipseCallout">
            <a:avLst>
              <a:gd name="adj1" fmla="val -28674"/>
              <a:gd name="adj2" fmla="val 74526"/>
            </a:avLst>
          </a:prstGeom>
          <a:solidFill>
            <a:srgbClr val="FFFF00">
              <a:alpha val="82000"/>
            </a:srgb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hai góc này bằng nhau.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28255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6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50" y="34791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9491076" y="4770648"/>
            <a:ext cx="2821715" cy="1965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50" y="2295367"/>
            <a:ext cx="8077900" cy="275563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5549" y="50106"/>
            <a:ext cx="10700045" cy="6344767"/>
            <a:chOff x="901605" y="34791"/>
            <a:chExt cx="10700045" cy="6344767"/>
          </a:xfrm>
        </p:grpSpPr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605" y="34791"/>
              <a:ext cx="10700045" cy="63447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8">
                  <a:extLst>
                    <a:ext uri="{FF2B5EF4-FFF2-40B4-BE49-F238E27FC236}">
                      <a16:creationId xmlns:a16="http://schemas.microsoft.com/office/drawing/2014/main" id="{143D14FC-7E66-4A2B-87F4-E9546638A666}"/>
                    </a:ext>
                  </a:extLst>
                </p:cNvPr>
                <p:cNvSpPr/>
                <p:nvPr/>
              </p:nvSpPr>
              <p:spPr>
                <a:xfrm>
                  <a:off x="3152379" y="2154308"/>
                  <a:ext cx="6717875" cy="2325058"/>
                </a:xfrm>
                <a:prstGeom prst="rect">
                  <a:avLst/>
                </a:prstGeom>
                <a:noFill/>
              </p:spPr>
              <p:txBody>
                <a:bodyPr wrap="square" lIns="91439" tIns="45719" rIns="91439" bIns="45719" rtlCol="0">
                  <a:spAutoFit/>
                </a:bodyPr>
                <a:lstStyle/>
                <a:p>
                  <a:pPr algn="just" defTabSz="914354"/>
                  <a:r>
                    <a:rPr lang="en-US" altLang="zh-CN" sz="4800" b="1" kern="800" dirty="0" err="1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Góc</a:t>
                  </a:r>
                  <a:r>
                    <a:rPr lang="en-US" altLang="zh-CN" sz="4800" b="1" kern="800" dirty="0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 </a:t>
                  </a:r>
                  <a:r>
                    <a:rPr lang="en-US" altLang="zh-CN" sz="4800" b="1" kern="800" dirty="0" err="1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đỉnh</a:t>
                  </a:r>
                  <a:r>
                    <a:rPr lang="en-US" altLang="zh-CN" sz="4800" b="1" kern="800" dirty="0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 O; </a:t>
                  </a:r>
                  <a:r>
                    <a:rPr lang="en-US" altLang="zh-CN" sz="4800" b="1" kern="800" dirty="0" err="1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cạnh</a:t>
                  </a:r>
                  <a:r>
                    <a:rPr lang="en-US" altLang="zh-CN" sz="4800" b="1" kern="800" dirty="0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 OA, OB </a:t>
                  </a:r>
                  <a:r>
                    <a:rPr lang="en-US" altLang="zh-CN" sz="4800" b="1" kern="800" dirty="0" err="1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bằng</a:t>
                  </a:r>
                  <a:r>
                    <a:rPr lang="en-US" altLang="zh-CN" sz="4800" b="1" kern="800" dirty="0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 </a:t>
                  </a:r>
                  <a:r>
                    <a:rPr lang="en-US" altLang="zh-CN" sz="4800" b="1" kern="800" dirty="0" err="1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ba</a:t>
                  </a:r>
                  <a:r>
                    <a:rPr lang="en-US" altLang="zh-CN" sz="4800" b="1" kern="800" dirty="0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 </a:t>
                  </a:r>
                  <a:r>
                    <a:rPr lang="en-US" altLang="zh-CN" sz="4800" b="1" kern="800" dirty="0" err="1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mươi</a:t>
                  </a:r>
                  <a:r>
                    <a:rPr lang="en-US" altLang="zh-CN" sz="4800" b="1" kern="800" dirty="0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 </a:t>
                  </a:r>
                  <a:r>
                    <a:rPr lang="en-US" altLang="zh-CN" sz="4800" b="1" kern="800" dirty="0" err="1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độ</a:t>
                  </a:r>
                  <a:r>
                    <a:rPr lang="en-US" altLang="zh-CN" sz="4800" b="1" kern="800" dirty="0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. Ba </a:t>
                  </a:r>
                  <a:r>
                    <a:rPr lang="en-US" altLang="zh-CN" sz="4800" b="1" kern="800" dirty="0" err="1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mươi</a:t>
                  </a:r>
                  <a:r>
                    <a:rPr lang="en-US" altLang="zh-CN" sz="4800" b="1" kern="800" dirty="0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 </a:t>
                  </a:r>
                  <a:r>
                    <a:rPr lang="en-US" altLang="zh-CN" sz="4800" b="1" kern="800" dirty="0" err="1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độ</a:t>
                  </a:r>
                  <a:r>
                    <a:rPr lang="en-US" altLang="zh-CN" sz="4800" b="1" kern="800" dirty="0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 </a:t>
                  </a:r>
                  <a:r>
                    <a:rPr lang="en-US" altLang="zh-CN" sz="4800" b="1" kern="800" dirty="0" err="1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viết</a:t>
                  </a:r>
                  <a:r>
                    <a:rPr lang="en-US" altLang="zh-CN" sz="4800" b="1" kern="800" dirty="0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 </a:t>
                  </a:r>
                  <a:r>
                    <a:rPr lang="en-US" altLang="zh-CN" sz="4800" b="1" kern="800" dirty="0" err="1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là</a:t>
                  </a:r>
                  <a:r>
                    <a:rPr lang="en-US" altLang="zh-CN" sz="4800" b="1" kern="800" dirty="0">
                      <a:ln w="22225"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ource Sans Pro Black" panose="020B0803030403020204" pitchFamily="34" charset="0"/>
                      <a:ea typeface="方正少儿简体" panose="03000509000000000000" pitchFamily="65" charset="-122"/>
                      <a:cs typeface="+mn-ea"/>
                      <a:sym typeface="+mn-lt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4800" b="1" i="1" kern="800" smtClean="0">
                              <a:ln w="22225">
                                <a:noFill/>
                              </a:ln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方正少儿简体" panose="03000509000000000000" pitchFamily="65" charset="-122"/>
                              <a:cs typeface="+mn-ea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4800" b="1" i="1" kern="800" smtClean="0">
                              <a:ln w="22225">
                                <a:noFill/>
                              </a:ln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方正少儿简体" panose="03000509000000000000" pitchFamily="65" charset="-122"/>
                              <a:cs typeface="+mn-ea"/>
                              <a:sym typeface="+mn-lt"/>
                            </a:rPr>
                            <m:t>𝟑𝟎</m:t>
                          </m:r>
                        </m:e>
                        <m:sup>
                          <m:r>
                            <a:rPr lang="en-US" altLang="zh-CN" sz="4800" b="1" i="1" kern="800" smtClean="0">
                              <a:ln w="22225">
                                <a:noFill/>
                              </a:ln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ea"/>
                              <a:sym typeface="+mn-lt"/>
                            </a:rPr>
                            <m:t>°</m:t>
                          </m:r>
                        </m:sup>
                      </m:sSup>
                    </m:oMath>
                  </a14:m>
                  <a:endParaRPr lang="zh-CN" altLang="en-US" sz="4800" b="1" kern="800" dirty="0">
                    <a:ln w="22225"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ource Sans Pro Black" panose="020B0803030403020204" pitchFamily="34" charset="0"/>
                    <a:ea typeface="方正少儿简体" panose="03000509000000000000" pitchFamily="65" charset="-122"/>
                    <a:cs typeface="+mn-ea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12" name="矩形 8">
                  <a:extLst>
                    <a:ext uri="{FF2B5EF4-FFF2-40B4-BE49-F238E27FC236}">
                      <a16:creationId xmlns:a16="http://schemas.microsoft.com/office/drawing/2014/main" id="{143D14FC-7E66-4A2B-87F4-E9546638A6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2379" y="2154308"/>
                  <a:ext cx="6717875" cy="2325058"/>
                </a:xfrm>
                <a:prstGeom prst="rect">
                  <a:avLst/>
                </a:prstGeom>
                <a:blipFill>
                  <a:blip r:embed="rId7"/>
                  <a:stretch>
                    <a:fillRect l="-4265" t="-6299" r="-4900" b="-152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-614876" y="1280088"/>
            <a:ext cx="3020851" cy="68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489197" y="2166543"/>
            <a:ext cx="5096503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733" b="1" kern="800" dirty="0">
                <a:ln w="2222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 đo góc</a:t>
            </a:r>
            <a:endParaRPr lang="zh-CN" altLang="en-US" sz="3733" b="1" kern="800" dirty="0">
              <a:ln w="22225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30875" y="253352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7" y="1256851"/>
            <a:ext cx="8071663" cy="48752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2670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42717" y="2406213"/>
            <a:ext cx="4217583" cy="3451299"/>
            <a:chOff x="393269" y="2790784"/>
            <a:chExt cx="4217583" cy="3451299"/>
          </a:xfrm>
        </p:grpSpPr>
        <p:grpSp>
          <p:nvGrpSpPr>
            <p:cNvPr id="6" name="Group 5"/>
            <p:cNvGrpSpPr/>
            <p:nvPr/>
          </p:nvGrpSpPr>
          <p:grpSpPr>
            <a:xfrm>
              <a:off x="873323" y="3270061"/>
              <a:ext cx="3123816" cy="2312249"/>
              <a:chOff x="2411760" y="909573"/>
              <a:chExt cx="2342862" cy="1734187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V="1">
                <a:off x="2411760" y="909573"/>
                <a:ext cx="1014587" cy="173418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411761" y="2638501"/>
                <a:ext cx="2342861" cy="525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549714" y="2790784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0745" y="5488876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3269" y="5575297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O</a:t>
              </a:r>
            </a:p>
          </p:txBody>
        </p:sp>
      </p:grp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-588572" y="1225661"/>
            <a:ext cx="8650363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Đo g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óc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đỉnh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O;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cạnh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OA, OB</a:t>
            </a:r>
            <a:r>
              <a:rPr lang="vi-VN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:</a:t>
            </a:r>
            <a:endParaRPr lang="zh-CN" altLang="en-US" sz="3200" b="1" kern="800" dirty="0">
              <a:ln w="22225">
                <a:noFill/>
              </a:ln>
              <a:solidFill>
                <a:srgbClr val="C0000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8000" y="203523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50"/>
          <a:stretch/>
        </p:blipFill>
        <p:spPr>
          <a:xfrm>
            <a:off x="11967640" y="2666414"/>
            <a:ext cx="5038663" cy="2533614"/>
          </a:xfrm>
          <a:prstGeom prst="rect">
            <a:avLst/>
          </a:prstGeom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322834" y="2067986"/>
            <a:ext cx="7611681" cy="156965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200" b="1" kern="800" dirty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Đặt thước đo góc sao cho tâm của thước trùng với đỉnh O của góc; cạnh OB nằm trên đường kính </a:t>
            </a:r>
            <a:r>
              <a:rPr lang="vi-VN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 </a:t>
            </a:r>
            <a:r>
              <a:rPr lang="en-US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nửa </a:t>
            </a:r>
            <a:r>
              <a:rPr lang="vi-VN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hình </a:t>
            </a:r>
            <a:r>
              <a:rPr lang="vi-VN" altLang="zh-CN" sz="3200" b="1" kern="800" dirty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tròn của thước.</a:t>
            </a:r>
            <a:endParaRPr lang="zh-CN" altLang="en-US" sz="3200" b="1" kern="800" dirty="0">
              <a:ln w="22225">
                <a:noFill/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6441" y="3933221"/>
            <a:ext cx="6224957" cy="2062101"/>
            <a:chOff x="8788399" y="4663188"/>
            <a:chExt cx="7411467" cy="2062101"/>
          </a:xfrm>
        </p:grpSpPr>
        <p:sp>
          <p:nvSpPr>
            <p:cNvPr id="17" name="矩形 8">
              <a:extLst>
                <a:ext uri="{FF2B5EF4-FFF2-40B4-BE49-F238E27FC236}">
                  <a16:creationId xmlns:a16="http://schemas.microsoft.com/office/drawing/2014/main" id="{143D14FC-7E66-4A2B-87F4-E9546638A666}"/>
                </a:ext>
              </a:extLst>
            </p:cNvPr>
            <p:cNvSpPr/>
            <p:nvPr/>
          </p:nvSpPr>
          <p:spPr>
            <a:xfrm>
              <a:off x="8788399" y="4663188"/>
              <a:ext cx="7411467" cy="2062101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just" defTabSz="914354"/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Cạnh OA đi qua một vạch trên nửa đường tròn của thước, chẳng hạn vạch ghi số </a:t>
              </a:r>
              <a:r>
                <a:rPr lang="en-US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6</a:t>
              </a:r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0, ta được </a:t>
              </a:r>
              <a:r>
                <a:rPr lang="en-US" altLang="zh-CN" sz="3200" b="1" kern="800" dirty="0" err="1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số</a:t>
              </a:r>
              <a:r>
                <a:rPr lang="en-US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200" b="1" kern="800" dirty="0" err="1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đo</a:t>
              </a:r>
              <a:r>
                <a:rPr lang="en-US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góc đỉnh O; cạnh OA, OB bằng </a:t>
              </a:r>
              <a:r>
                <a:rPr lang="en-US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6</a:t>
              </a:r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0 </a:t>
              </a:r>
              <a:endParaRPr lang="zh-CN" altLang="en-US" sz="32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623963" y="6028733"/>
              <a:ext cx="17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400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91563" y="2070735"/>
            <a:ext cx="1423899" cy="1750157"/>
            <a:chOff x="9701302" y="1815327"/>
            <a:chExt cx="1423899" cy="1750157"/>
          </a:xfrm>
        </p:grpSpPr>
        <p:sp>
          <p:nvSpPr>
            <p:cNvPr id="24" name="Chord 23"/>
            <p:cNvSpPr/>
            <p:nvPr/>
          </p:nvSpPr>
          <p:spPr>
            <a:xfrm rot="8263736">
              <a:off x="9961915" y="1815327"/>
              <a:ext cx="1162172" cy="1162172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 rot="1603646">
              <a:off x="10264455" y="1896763"/>
              <a:ext cx="860746" cy="692498"/>
              <a:chOff x="10175555" y="1960263"/>
              <a:chExt cx="860746" cy="692498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0175555" y="2067986"/>
                <a:ext cx="860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6</a:t>
                </a:r>
                <a:r>
                  <a:rPr lang="vi-VN" sz="3200" dirty="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0</a:t>
                </a:r>
                <a:endParaRPr lang="en-US" sz="3200" dirty="0">
                  <a:solidFill>
                    <a:schemeClr val="bg1"/>
                  </a:solidFill>
                  <a:latin typeface="#9Slide03 Comfortaa Light" panose="000004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669428" y="1960263"/>
                <a:ext cx="1279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000" kern="800" dirty="0">
                    <a:ln w="22225">
                      <a:noFill/>
                    </a:ln>
                    <a:solidFill>
                      <a:schemeClr val="bg1"/>
                    </a:solidFill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</a:rPr>
                  <a:t>o</a:t>
                </a:r>
                <a:endParaRPr lang="en-US" sz="2000" kern="800" dirty="0">
                  <a:ln w="22225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endParaRPr>
              </a:p>
            </p:txBody>
          </p:sp>
        </p:grpSp>
        <p:sp>
          <p:nvSpPr>
            <p:cNvPr id="28" name="Isosceles Triangle 27"/>
            <p:cNvSpPr/>
            <p:nvPr/>
          </p:nvSpPr>
          <p:spPr>
            <a:xfrm rot="12344395">
              <a:off x="9701302" y="2531935"/>
              <a:ext cx="1029894" cy="1033549"/>
            </a:xfrm>
            <a:prstGeom prst="triangl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17261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46224 0.004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30875" y="253352"/>
            <a:ext cx="11099800" cy="1664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atin typeface="Calibri" panose="020F0502020204030204" pitchFamily="34" charset="0"/>
                <a:cs typeface="Calibri" panose="020F0502020204030204" pitchFamily="34" charset="0"/>
              </a:rPr>
              <a:t>Bài 1: Quan sát thước đo góc rồi nêu số đo của mỗi góc (theo mẫu)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026" name="Picture 2" descr="Toán lớp 4 trang 24 - Bài 7: Đo góc, đơn vị đo góc - SGK Kết nối tri thức |  SGK Toán 4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4"/>
          <a:stretch/>
        </p:blipFill>
        <p:spPr bwMode="auto">
          <a:xfrm>
            <a:off x="2902895" y="2397904"/>
            <a:ext cx="6335314" cy="3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2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355</Words>
  <Application>Microsoft Office PowerPoint</Application>
  <PresentationFormat>Widescreen</PresentationFormat>
  <Paragraphs>81</Paragraphs>
  <Slides>13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#9Slide03 Comfortaa Light</vt:lpstr>
      <vt:lpstr>宋体</vt:lpstr>
      <vt:lpstr>UTM Alberta Heavy</vt:lpstr>
      <vt:lpstr>MV Boli</vt:lpstr>
      <vt:lpstr>华康方圆体W7</vt:lpstr>
      <vt:lpstr>Clarendon Blk BT</vt:lpstr>
      <vt:lpstr>UTM Avo</vt:lpstr>
      <vt:lpstr>Source Sans Pro Black</vt:lpstr>
      <vt:lpstr>#9Slide03 Cabin Bold</vt:lpstr>
      <vt:lpstr>UTM NguyenHa 01</vt:lpstr>
      <vt:lpstr>#9Slide07 HoneyCream</vt:lpstr>
      <vt:lpstr>UTM Seagull</vt:lpstr>
      <vt:lpstr>Calibri</vt:lpstr>
      <vt:lpstr>Cambria Math</vt:lpstr>
      <vt:lpstr>等线</vt:lpstr>
      <vt:lpstr>Arial</vt:lpstr>
      <vt:lpstr>Cambria</vt:lpstr>
      <vt:lpstr>方正少儿简体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admin</cp:lastModifiedBy>
  <cp:revision>40</cp:revision>
  <dcterms:created xsi:type="dcterms:W3CDTF">2023-07-05T01:13:12Z</dcterms:created>
  <dcterms:modified xsi:type="dcterms:W3CDTF">2024-09-22T09:00:42Z</dcterms:modified>
</cp:coreProperties>
</file>