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9" r:id="rId2"/>
    <p:sldId id="357" r:id="rId3"/>
    <p:sldId id="340" r:id="rId4"/>
    <p:sldId id="363" r:id="rId5"/>
    <p:sldId id="422" r:id="rId6"/>
    <p:sldId id="423" r:id="rId7"/>
    <p:sldId id="365" r:id="rId8"/>
    <p:sldId id="368" r:id="rId9"/>
    <p:sldId id="366" r:id="rId10"/>
    <p:sldId id="370" r:id="rId11"/>
    <p:sldId id="4412" r:id="rId12"/>
    <p:sldId id="4413" r:id="rId13"/>
    <p:sldId id="4414" r:id="rId14"/>
    <p:sldId id="361" r:id="rId15"/>
    <p:sldId id="4411" r:id="rId16"/>
    <p:sldId id="3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46" autoAdjust="0"/>
  </p:normalViewPr>
  <p:slideViewPr>
    <p:cSldViewPr snapToGrid="0">
      <p:cViewPr varScale="1">
        <p:scale>
          <a:sx n="56" d="100"/>
          <a:sy n="56" d="100"/>
        </p:scale>
        <p:origin x="-6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FFF55-E815-421B-AAC6-655BA6903F49}" type="datetimeFigureOut">
              <a:rPr lang="en-US" smtClean="0"/>
              <a:t>22-Sep-24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ACC47-67F5-43C8-8BD0-FCA53A9B2EC1}" type="slidenum">
              <a:rPr lang="en-US" smtClean="0"/>
              <a:t>‹#›</a:t>
            </a:fld>
            <a:endParaRPr lang="en-US"/>
          </a:p>
        </p:txBody>
      </p:sp>
    </p:spTree>
    <p:extLst>
      <p:ext uri="{BB962C8B-B14F-4D97-AF65-F5344CB8AC3E}">
        <p14:creationId xmlns:p14="http://schemas.microsoft.com/office/powerpoint/2010/main" val="208005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giải</a:t>
            </a:r>
            <a:r>
              <a:rPr lang="en-US" dirty="0"/>
              <a:t> </a:t>
            </a:r>
            <a:r>
              <a:rPr lang="en-US" dirty="0" err="1"/>
              <a:t>nghĩa</a:t>
            </a:r>
            <a:r>
              <a:rPr lang="en-US" dirty="0"/>
              <a:t> </a:t>
            </a:r>
            <a:r>
              <a:rPr lang="en-US" dirty="0" err="1"/>
              <a:t>từ</a:t>
            </a:r>
            <a:r>
              <a:rPr lang="en-US" dirty="0"/>
              <a:t> </a:t>
            </a:r>
            <a:r>
              <a:rPr lang="en-US" dirty="0" err="1"/>
              <a:t>tiện</a:t>
            </a:r>
            <a:r>
              <a:rPr lang="en-US" dirty="0"/>
              <a:t>, </a:t>
            </a:r>
            <a:r>
              <a:rPr lang="en-US" dirty="0" err="1"/>
              <a:t>chẻ</a:t>
            </a:r>
            <a:r>
              <a:rPr lang="en-US" dirty="0"/>
              <a:t> </a:t>
            </a:r>
          </a:p>
          <a:p>
            <a:r>
              <a:rPr lang="en-US" dirty="0" err="1"/>
              <a:t>Tiện</a:t>
            </a:r>
            <a:r>
              <a:rPr lang="en-US" dirty="0"/>
              <a:t>: </a:t>
            </a:r>
            <a:r>
              <a:rPr lang="en-US" dirty="0" err="1"/>
              <a:t>cắt</a:t>
            </a:r>
            <a:r>
              <a:rPr lang="en-US" dirty="0"/>
              <a:t> </a:t>
            </a:r>
            <a:r>
              <a:rPr lang="en-US" dirty="0" err="1"/>
              <a:t>vòng</a:t>
            </a:r>
            <a:r>
              <a:rPr lang="en-US" dirty="0"/>
              <a:t> </a:t>
            </a:r>
            <a:r>
              <a:rPr lang="en-US" dirty="0" err="1"/>
              <a:t>tròn</a:t>
            </a:r>
            <a:r>
              <a:rPr lang="en-US" dirty="0"/>
              <a:t> bao </a:t>
            </a:r>
            <a:r>
              <a:rPr lang="en-US" dirty="0" err="1"/>
              <a:t>quanh</a:t>
            </a:r>
            <a:r>
              <a:rPr lang="en-US" dirty="0"/>
              <a:t> </a:t>
            </a:r>
            <a:r>
              <a:rPr lang="en-US" dirty="0" err="1"/>
              <a:t>tấm</a:t>
            </a:r>
            <a:r>
              <a:rPr lang="en-US" dirty="0"/>
              <a:t> </a:t>
            </a:r>
            <a:r>
              <a:rPr lang="en-US" dirty="0" err="1"/>
              <a:t>mía</a:t>
            </a:r>
            <a:r>
              <a:rPr lang="en-US" dirty="0"/>
              <a:t> </a:t>
            </a:r>
            <a:r>
              <a:rPr lang="en-US" dirty="0" err="1"/>
              <a:t>cho</a:t>
            </a:r>
            <a:r>
              <a:rPr lang="en-US" dirty="0"/>
              <a:t> </a:t>
            </a:r>
            <a:r>
              <a:rPr lang="en-US" dirty="0" err="1"/>
              <a:t>đứt</a:t>
            </a:r>
            <a:r>
              <a:rPr lang="en-US" dirty="0"/>
              <a:t>; </a:t>
            </a:r>
            <a:r>
              <a:rPr lang="en-US" dirty="0" err="1"/>
              <a:t>chẻ</a:t>
            </a:r>
            <a:r>
              <a:rPr lang="en-US" dirty="0"/>
              <a:t>: </a:t>
            </a:r>
            <a:r>
              <a:rPr lang="en-US" dirty="0" err="1"/>
              <a:t>tách</a:t>
            </a:r>
            <a:r>
              <a:rPr lang="en-US" dirty="0"/>
              <a:t> </a:t>
            </a:r>
            <a:r>
              <a:rPr lang="en-US" dirty="0" err="1"/>
              <a:t>theo</a:t>
            </a:r>
            <a:r>
              <a:rPr lang="en-US" dirty="0"/>
              <a:t> </a:t>
            </a:r>
            <a:r>
              <a:rPr lang="en-US" dirty="0" err="1"/>
              <a:t>chiều</a:t>
            </a:r>
            <a:r>
              <a:rPr lang="en-US" dirty="0"/>
              <a:t> </a:t>
            </a:r>
            <a:r>
              <a:rPr lang="en-US" dirty="0" err="1"/>
              <a:t>dọc</a:t>
            </a:r>
            <a:r>
              <a:rPr lang="en-US" dirty="0"/>
              <a:t> </a:t>
            </a:r>
            <a:r>
              <a:rPr lang="en-US" dirty="0" err="1"/>
              <a:t>thành</a:t>
            </a:r>
            <a:r>
              <a:rPr lang="en-US" dirty="0"/>
              <a:t> </a:t>
            </a:r>
            <a:r>
              <a:rPr lang="en-US" dirty="0" err="1"/>
              <a:t>từng</a:t>
            </a:r>
            <a:r>
              <a:rPr lang="en-US" dirty="0"/>
              <a:t> </a:t>
            </a:r>
            <a:r>
              <a:rPr lang="en-US" dirty="0" err="1"/>
              <a:t>mảnh</a:t>
            </a:r>
            <a:r>
              <a:rPr lang="en-US" dirty="0"/>
              <a:t>, </a:t>
            </a:r>
            <a:r>
              <a:rPr lang="en-US" dirty="0" err="1"/>
              <a:t>từng</a:t>
            </a:r>
            <a:r>
              <a:rPr lang="en-US" dirty="0"/>
              <a:t> </a:t>
            </a:r>
            <a:r>
              <a:rPr lang="en-US" dirty="0" err="1"/>
              <a:t>thanh</a:t>
            </a:r>
            <a:endParaRPr lang="en-US" dirty="0"/>
          </a:p>
          <a:p>
            <a:endParaRPr lang="en-US" dirty="0"/>
          </a:p>
        </p:txBody>
      </p:sp>
      <p:sp>
        <p:nvSpPr>
          <p:cNvPr id="4" name="Slide Number Placeholder 3"/>
          <p:cNvSpPr>
            <a:spLocks noGrp="1"/>
          </p:cNvSpPr>
          <p:nvPr>
            <p:ph type="sldNum" sz="quarter" idx="5"/>
          </p:nvPr>
        </p:nvSpPr>
        <p:spPr/>
        <p:txBody>
          <a:bodyPr/>
          <a:lstStyle/>
          <a:p>
            <a:fld id="{198ACC47-67F5-43C8-8BD0-FCA53A9B2EC1}" type="slidenum">
              <a:rPr lang="en-US" smtClean="0"/>
              <a:t>4</a:t>
            </a:fld>
            <a:endParaRPr lang="en-US"/>
          </a:p>
        </p:txBody>
      </p:sp>
    </p:spTree>
    <p:extLst>
      <p:ext uri="{BB962C8B-B14F-4D97-AF65-F5344CB8AC3E}">
        <p14:creationId xmlns:p14="http://schemas.microsoft.com/office/powerpoint/2010/main" val="3380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Tìm</a:t>
            </a:r>
            <a:r>
              <a:rPr lang="en-US" dirty="0"/>
              <a:t> </a:t>
            </a:r>
            <a:r>
              <a:rPr lang="en-US" dirty="0" err="1"/>
              <a:t>thêm</a:t>
            </a:r>
            <a:r>
              <a:rPr lang="en-US" dirty="0"/>
              <a:t> </a:t>
            </a:r>
            <a:r>
              <a:rPr lang="en-US" dirty="0" err="1"/>
              <a:t>các</a:t>
            </a:r>
            <a:r>
              <a:rPr lang="en-US" dirty="0"/>
              <a:t> </a:t>
            </a:r>
            <a:r>
              <a:rPr lang="en-US" dirty="0" err="1"/>
              <a:t>đại</a:t>
            </a:r>
            <a:r>
              <a:rPr lang="en-US" dirty="0"/>
              <a:t> </a:t>
            </a:r>
            <a:r>
              <a:rPr lang="en-US" dirty="0" err="1"/>
              <a:t>từ</a:t>
            </a:r>
            <a:r>
              <a:rPr lang="en-US" dirty="0"/>
              <a:t> </a:t>
            </a:r>
            <a:r>
              <a:rPr lang="en-US" dirty="0" err="1"/>
              <a:t>dùng</a:t>
            </a:r>
            <a:r>
              <a:rPr lang="en-US" dirty="0"/>
              <a:t> </a:t>
            </a:r>
            <a:r>
              <a:rPr lang="en-US" dirty="0" err="1"/>
              <a:t>để</a:t>
            </a:r>
            <a:r>
              <a:rPr lang="en-US" dirty="0"/>
              <a:t> </a:t>
            </a:r>
            <a:r>
              <a:rPr lang="en-US" dirty="0" err="1"/>
              <a:t>xưng</a:t>
            </a:r>
            <a:r>
              <a:rPr lang="en-US" dirty="0"/>
              <a:t> </a:t>
            </a:r>
            <a:r>
              <a:rPr lang="en-US" dirty="0" err="1"/>
              <a:t>hô</a:t>
            </a:r>
            <a:r>
              <a:rPr lang="en-US" dirty="0"/>
              <a:t> </a:t>
            </a:r>
            <a:r>
              <a:rPr lang="en-US" dirty="0" err="1"/>
              <a:t>trong</a:t>
            </a:r>
            <a:r>
              <a:rPr lang="en-US" dirty="0"/>
              <a:t> </a:t>
            </a:r>
            <a:r>
              <a:rPr lang="en-US" dirty="0" err="1"/>
              <a:t>đoạn</a:t>
            </a:r>
            <a:r>
              <a:rPr lang="en-US" dirty="0"/>
              <a:t> </a:t>
            </a:r>
            <a:r>
              <a:rPr lang="en-US" dirty="0" err="1"/>
              <a:t>văn</a:t>
            </a:r>
            <a:r>
              <a:rPr lang="en-US" dirty="0"/>
              <a:t> </a:t>
            </a:r>
            <a:r>
              <a:rPr lang="en-US" dirty="0" err="1"/>
              <a:t>sau</a:t>
            </a:r>
            <a:endParaRPr lang="en-US" dirty="0"/>
          </a:p>
        </p:txBody>
      </p:sp>
      <p:sp>
        <p:nvSpPr>
          <p:cNvPr id="4" name="Slide Number Placeholder 3"/>
          <p:cNvSpPr>
            <a:spLocks noGrp="1"/>
          </p:cNvSpPr>
          <p:nvPr>
            <p:ph type="sldNum" sz="quarter" idx="5"/>
          </p:nvPr>
        </p:nvSpPr>
        <p:spPr/>
        <p:txBody>
          <a:bodyPr/>
          <a:lstStyle/>
          <a:p>
            <a:fld id="{198ACC47-67F5-43C8-8BD0-FCA53A9B2EC1}" type="slidenum">
              <a:rPr lang="en-US" smtClean="0"/>
              <a:t>5</a:t>
            </a:fld>
            <a:endParaRPr lang="en-US"/>
          </a:p>
        </p:txBody>
      </p:sp>
    </p:spTree>
    <p:extLst>
      <p:ext uri="{BB962C8B-B14F-4D97-AF65-F5344CB8AC3E}">
        <p14:creationId xmlns:p14="http://schemas.microsoft.com/office/powerpoint/2010/main" val="22673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a:t>
            </a:r>
            <a:r>
              <a:rPr lang="en-US" dirty="0" err="1"/>
              <a:t>Tìm</a:t>
            </a:r>
            <a:r>
              <a:rPr lang="en-US" baseline="0" dirty="0"/>
              <a:t> </a:t>
            </a:r>
            <a:r>
              <a:rPr lang="en-US" baseline="0" dirty="0" err="1"/>
              <a:t>thêm</a:t>
            </a:r>
            <a:r>
              <a:rPr lang="en-US" baseline="0" dirty="0"/>
              <a:t> </a:t>
            </a:r>
            <a:r>
              <a:rPr lang="en-US" baseline="0" dirty="0" err="1"/>
              <a:t>từ</a:t>
            </a:r>
            <a:r>
              <a:rPr lang="en-US" baseline="0" dirty="0"/>
              <a:t> </a:t>
            </a:r>
            <a:r>
              <a:rPr lang="en-US" baseline="0" dirty="0" err="1"/>
              <a:t>xưng</a:t>
            </a:r>
            <a:r>
              <a:rPr lang="en-US" baseline="0" dirty="0"/>
              <a:t> </a:t>
            </a:r>
            <a:r>
              <a:rPr lang="en-US" baseline="0" dirty="0" err="1"/>
              <a:t>hô</a:t>
            </a:r>
            <a:r>
              <a:rPr lang="en-US" baseline="0" dirty="0"/>
              <a:t> </a:t>
            </a:r>
          </a:p>
          <a:p>
            <a:r>
              <a:rPr lang="en-US" baseline="0" dirty="0" err="1"/>
              <a:t>Xưng</a:t>
            </a:r>
            <a:r>
              <a:rPr lang="en-US" baseline="0" dirty="0"/>
              <a:t> </a:t>
            </a:r>
            <a:r>
              <a:rPr lang="en-US" baseline="0" dirty="0" err="1"/>
              <a:t>hô</a:t>
            </a:r>
            <a:r>
              <a:rPr lang="en-US" baseline="0" dirty="0"/>
              <a:t> </a:t>
            </a:r>
            <a:r>
              <a:rPr lang="en-US" baseline="0" dirty="0" err="1"/>
              <a:t>với</a:t>
            </a:r>
            <a:r>
              <a:rPr lang="en-US" baseline="0" dirty="0"/>
              <a:t> </a:t>
            </a:r>
            <a:r>
              <a:rPr lang="en-US" baseline="0" dirty="0" err="1"/>
              <a:t>bạn</a:t>
            </a:r>
            <a:r>
              <a:rPr lang="en-US" baseline="0" dirty="0"/>
              <a:t> </a:t>
            </a:r>
            <a:r>
              <a:rPr lang="en-US" baseline="0" dirty="0" err="1"/>
              <a:t>bè</a:t>
            </a:r>
            <a:r>
              <a:rPr lang="en-US" baseline="0" dirty="0"/>
              <a:t>: </a:t>
            </a:r>
            <a:r>
              <a:rPr lang="en-US" baseline="0" dirty="0" err="1"/>
              <a:t>tớ</a:t>
            </a:r>
            <a:r>
              <a:rPr lang="en-US" baseline="0" dirty="0"/>
              <a:t>, </a:t>
            </a:r>
            <a:r>
              <a:rPr lang="en-US" baseline="0" dirty="0" err="1"/>
              <a:t>cậu</a:t>
            </a:r>
            <a:r>
              <a:rPr lang="en-US" baseline="0" dirty="0"/>
              <a:t>, </a:t>
            </a:r>
            <a:r>
              <a:rPr lang="en-US" baseline="0" dirty="0" err="1"/>
              <a:t>chúng</a:t>
            </a:r>
            <a:r>
              <a:rPr lang="en-US" baseline="0" dirty="0"/>
              <a:t> </a:t>
            </a:r>
            <a:r>
              <a:rPr lang="en-US" baseline="0" dirty="0" err="1"/>
              <a:t>tớ</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mình</a:t>
            </a:r>
            <a:r>
              <a:rPr lang="en-US" baseline="0" dirty="0"/>
              <a:t>, …</a:t>
            </a:r>
          </a:p>
          <a:p>
            <a:r>
              <a:rPr lang="en-US" baseline="0" dirty="0" err="1"/>
              <a:t>Xưng</a:t>
            </a:r>
            <a:r>
              <a:rPr lang="en-US" baseline="0" dirty="0"/>
              <a:t> </a:t>
            </a:r>
            <a:r>
              <a:rPr lang="en-US" baseline="0" dirty="0" err="1"/>
              <a:t>hô</a:t>
            </a:r>
            <a:r>
              <a:rPr lang="en-US" baseline="0" dirty="0"/>
              <a:t> </a:t>
            </a:r>
            <a:r>
              <a:rPr lang="en-US" baseline="0" dirty="0" err="1"/>
              <a:t>với</a:t>
            </a:r>
            <a:r>
              <a:rPr lang="en-US" baseline="0" dirty="0"/>
              <a:t> </a:t>
            </a:r>
            <a:r>
              <a:rPr lang="en-US" baseline="0" dirty="0" err="1"/>
              <a:t>người</a:t>
            </a:r>
            <a:r>
              <a:rPr lang="en-US" baseline="0" dirty="0"/>
              <a:t> </a:t>
            </a:r>
            <a:r>
              <a:rPr lang="en-US" baseline="0" dirty="0" err="1"/>
              <a:t>lớn</a:t>
            </a:r>
            <a:r>
              <a:rPr lang="en-US" baseline="0" dirty="0"/>
              <a:t> </a:t>
            </a:r>
            <a:r>
              <a:rPr lang="en-US" baseline="0" dirty="0" err="1"/>
              <a:t>tuổi</a:t>
            </a:r>
            <a:r>
              <a:rPr lang="en-US" baseline="0" dirty="0"/>
              <a:t>: </a:t>
            </a:r>
            <a:r>
              <a:rPr lang="en-US" baseline="0" dirty="0" err="1"/>
              <a:t>bác</a:t>
            </a:r>
            <a:r>
              <a:rPr lang="en-US" baseline="0" dirty="0"/>
              <a:t>, </a:t>
            </a:r>
            <a:r>
              <a:rPr lang="en-US" baseline="0" dirty="0" err="1"/>
              <a:t>cô</a:t>
            </a:r>
            <a:r>
              <a:rPr lang="en-US" baseline="0" dirty="0"/>
              <a:t>, </a:t>
            </a:r>
            <a:r>
              <a:rPr lang="en-US" baseline="0" dirty="0" err="1"/>
              <a:t>chú</a:t>
            </a:r>
            <a:r>
              <a:rPr lang="en-US" baseline="0" dirty="0"/>
              <a:t>, </a:t>
            </a:r>
            <a:r>
              <a:rPr lang="en-US" baseline="0" dirty="0" err="1"/>
              <a:t>dì</a:t>
            </a:r>
            <a:r>
              <a:rPr lang="en-US" baseline="0" dirty="0"/>
              <a:t>, …</a:t>
            </a:r>
            <a:endParaRPr lang="en-US" dirty="0"/>
          </a:p>
        </p:txBody>
      </p:sp>
      <p:sp>
        <p:nvSpPr>
          <p:cNvPr id="4" name="Slide Number Placeholder 3"/>
          <p:cNvSpPr>
            <a:spLocks noGrp="1"/>
          </p:cNvSpPr>
          <p:nvPr>
            <p:ph type="sldNum" sz="quarter" idx="10"/>
          </p:nvPr>
        </p:nvSpPr>
        <p:spPr/>
        <p:txBody>
          <a:bodyPr/>
          <a:lstStyle/>
          <a:p>
            <a:fld id="{198ACC47-67F5-43C8-8BD0-FCA53A9B2EC1}" type="slidenum">
              <a:rPr lang="en-US" smtClean="0"/>
              <a:t>6</a:t>
            </a:fld>
            <a:endParaRPr lang="en-US"/>
          </a:p>
        </p:txBody>
      </p:sp>
    </p:spTree>
    <p:extLst>
      <p:ext uri="{BB962C8B-B14F-4D97-AF65-F5344CB8AC3E}">
        <p14:creationId xmlns:p14="http://schemas.microsoft.com/office/powerpoint/2010/main" val="333754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từ</a:t>
            </a:r>
            <a:r>
              <a:rPr lang="en-US" dirty="0"/>
              <a:t> </a:t>
            </a:r>
            <a:r>
              <a:rPr lang="en-US" dirty="0" err="1"/>
              <a:t>đó</a:t>
            </a:r>
            <a:r>
              <a:rPr lang="en-US" dirty="0"/>
              <a:t>, </a:t>
            </a:r>
            <a:r>
              <a:rPr lang="en-US" dirty="0" err="1"/>
              <a:t>ấy</a:t>
            </a:r>
            <a:r>
              <a:rPr lang="en-US" dirty="0"/>
              <a:t>, </a:t>
            </a:r>
            <a:r>
              <a:rPr lang="en-US" dirty="0" err="1"/>
              <a:t>này</a:t>
            </a:r>
            <a:r>
              <a:rPr lang="en-US" dirty="0"/>
              <a:t> </a:t>
            </a:r>
            <a:r>
              <a:rPr lang="en-US" dirty="0" err="1"/>
              <a:t>có</a:t>
            </a:r>
            <a:r>
              <a:rPr lang="en-US" dirty="0"/>
              <a:t> </a:t>
            </a:r>
            <a:r>
              <a:rPr lang="en-US" dirty="0" err="1"/>
              <a:t>thể</a:t>
            </a:r>
            <a:r>
              <a:rPr lang="en-US" dirty="0"/>
              <a:t> </a:t>
            </a:r>
            <a:r>
              <a:rPr lang="en-US" dirty="0" err="1"/>
              <a:t>thay</a:t>
            </a:r>
            <a:r>
              <a:rPr lang="en-US" dirty="0"/>
              <a:t> </a:t>
            </a:r>
            <a:r>
              <a:rPr lang="en-US" dirty="0" err="1"/>
              <a:t>thế</a:t>
            </a:r>
            <a:r>
              <a:rPr lang="en-US" dirty="0"/>
              <a:t> </a:t>
            </a:r>
            <a:r>
              <a:rPr lang="en-US" dirty="0" err="1"/>
              <a:t>được</a:t>
            </a:r>
            <a:r>
              <a:rPr lang="en-US" dirty="0"/>
              <a:t> </a:t>
            </a:r>
            <a:r>
              <a:rPr lang="en-US" dirty="0" err="1"/>
              <a:t>cho</a:t>
            </a:r>
            <a:r>
              <a:rPr lang="en-US" dirty="0"/>
              <a:t> </a:t>
            </a:r>
            <a:r>
              <a:rPr lang="en-US" dirty="0" err="1"/>
              <a:t>nhau</a:t>
            </a:r>
            <a:endParaRPr lang="en-US" dirty="0"/>
          </a:p>
          <a:p>
            <a:r>
              <a:rPr lang="en-US" dirty="0" err="1"/>
              <a:t>Các</a:t>
            </a:r>
            <a:r>
              <a:rPr lang="en-US" dirty="0"/>
              <a:t> </a:t>
            </a:r>
            <a:r>
              <a:rPr lang="en-US" dirty="0" err="1"/>
              <a:t>từ</a:t>
            </a:r>
            <a:r>
              <a:rPr lang="en-US" dirty="0"/>
              <a:t> </a:t>
            </a:r>
            <a:r>
              <a:rPr lang="en-US" dirty="0" err="1"/>
              <a:t>thế</a:t>
            </a:r>
            <a:r>
              <a:rPr lang="en-US" dirty="0"/>
              <a:t>, </a:t>
            </a:r>
            <a:r>
              <a:rPr lang="en-US" dirty="0" err="1"/>
              <a:t>vậy</a:t>
            </a:r>
            <a:r>
              <a:rPr lang="en-US" dirty="0"/>
              <a:t> </a:t>
            </a:r>
            <a:r>
              <a:rPr lang="en-US" dirty="0" err="1"/>
              <a:t>có</a:t>
            </a:r>
            <a:r>
              <a:rPr lang="en-US" dirty="0"/>
              <a:t> </a:t>
            </a:r>
            <a:r>
              <a:rPr lang="en-US" dirty="0" err="1"/>
              <a:t>thể</a:t>
            </a:r>
            <a:r>
              <a:rPr lang="en-US" dirty="0"/>
              <a:t> </a:t>
            </a:r>
            <a:r>
              <a:rPr lang="en-US" dirty="0" err="1"/>
              <a:t>thay</a:t>
            </a:r>
            <a:r>
              <a:rPr lang="en-US" dirty="0"/>
              <a:t> </a:t>
            </a:r>
            <a:r>
              <a:rPr lang="en-US" dirty="0" err="1"/>
              <a:t>thế</a:t>
            </a:r>
            <a:r>
              <a:rPr lang="en-US" dirty="0"/>
              <a:t> </a:t>
            </a:r>
            <a:r>
              <a:rPr lang="en-US" dirty="0" err="1"/>
              <a:t>được</a:t>
            </a:r>
            <a:r>
              <a:rPr lang="en-US" dirty="0"/>
              <a:t> </a:t>
            </a:r>
            <a:r>
              <a:rPr lang="en-US" dirty="0" err="1"/>
              <a:t>cho</a:t>
            </a:r>
            <a:r>
              <a:rPr lang="en-US" dirty="0"/>
              <a:t> </a:t>
            </a:r>
            <a:r>
              <a:rPr lang="en-US" dirty="0" err="1"/>
              <a:t>nhau</a:t>
            </a:r>
            <a:endParaRPr lang="en-US" dirty="0"/>
          </a:p>
        </p:txBody>
      </p:sp>
      <p:sp>
        <p:nvSpPr>
          <p:cNvPr id="4" name="Slide Number Placeholder 3"/>
          <p:cNvSpPr>
            <a:spLocks noGrp="1"/>
          </p:cNvSpPr>
          <p:nvPr>
            <p:ph type="sldNum" sz="quarter" idx="10"/>
          </p:nvPr>
        </p:nvSpPr>
        <p:spPr/>
        <p:txBody>
          <a:bodyPr/>
          <a:lstStyle/>
          <a:p>
            <a:fld id="{198ACC47-67F5-43C8-8BD0-FCA53A9B2EC1}" type="slidenum">
              <a:rPr lang="en-US" smtClean="0"/>
              <a:t>8</a:t>
            </a:fld>
            <a:endParaRPr lang="en-US"/>
          </a:p>
        </p:txBody>
      </p:sp>
    </p:spTree>
    <p:extLst>
      <p:ext uri="{BB962C8B-B14F-4D97-AF65-F5344CB8AC3E}">
        <p14:creationId xmlns:p14="http://schemas.microsoft.com/office/powerpoint/2010/main" val="44748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 </a:t>
            </a:r>
            <a:r>
              <a:rPr lang="en-US" dirty="0" err="1"/>
              <a:t>trên</a:t>
            </a:r>
            <a:r>
              <a:rPr lang="en-US" dirty="0"/>
              <a:t> </a:t>
            </a:r>
            <a:r>
              <a:rPr lang="en-US" dirty="0" err="1"/>
              <a:t>là</a:t>
            </a:r>
            <a:r>
              <a:rPr lang="en-US" dirty="0"/>
              <a:t> </a:t>
            </a:r>
            <a:r>
              <a:rPr lang="en-US" dirty="0" err="1"/>
              <a:t>câu</a:t>
            </a:r>
            <a:r>
              <a:rPr lang="en-US" dirty="0"/>
              <a:t> </a:t>
            </a:r>
            <a:r>
              <a:rPr lang="en-US" dirty="0" err="1"/>
              <a:t>hỏi</a:t>
            </a:r>
            <a:r>
              <a:rPr lang="en-US" dirty="0"/>
              <a:t> MR </a:t>
            </a:r>
            <a:r>
              <a:rPr lang="en-US" dirty="0" err="1"/>
              <a:t>Bài</a:t>
            </a:r>
            <a:r>
              <a:rPr lang="en-US" dirty="0"/>
              <a:t> 3</a:t>
            </a:r>
          </a:p>
        </p:txBody>
      </p:sp>
      <p:sp>
        <p:nvSpPr>
          <p:cNvPr id="4" name="Slide Number Placeholder 3"/>
          <p:cNvSpPr>
            <a:spLocks noGrp="1"/>
          </p:cNvSpPr>
          <p:nvPr>
            <p:ph type="sldNum" sz="quarter" idx="10"/>
          </p:nvPr>
        </p:nvSpPr>
        <p:spPr/>
        <p:txBody>
          <a:bodyPr/>
          <a:lstStyle/>
          <a:p>
            <a:fld id="{198ACC47-67F5-43C8-8BD0-FCA53A9B2EC1}" type="slidenum">
              <a:rPr lang="en-US" smtClean="0"/>
              <a:t>11</a:t>
            </a:fld>
            <a:endParaRPr lang="en-US"/>
          </a:p>
        </p:txBody>
      </p:sp>
    </p:spTree>
    <p:extLst>
      <p:ext uri="{BB962C8B-B14F-4D97-AF65-F5344CB8AC3E}">
        <p14:creationId xmlns:p14="http://schemas.microsoft.com/office/powerpoint/2010/main" val="413355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câu</a:t>
            </a:r>
            <a:r>
              <a:rPr lang="en-US" dirty="0"/>
              <a:t> b) </a:t>
            </a:r>
            <a:r>
              <a:rPr lang="en-US" dirty="0" err="1"/>
              <a:t>Vì</a:t>
            </a:r>
            <a:r>
              <a:rPr lang="en-US" dirty="0"/>
              <a:t> </a:t>
            </a:r>
            <a:r>
              <a:rPr lang="en-US" dirty="0" err="1"/>
              <a:t>sao</a:t>
            </a:r>
            <a:r>
              <a:rPr lang="en-US" dirty="0"/>
              <a:t>? </a:t>
            </a:r>
            <a:r>
              <a:rPr lang="en-US" dirty="0" err="1"/>
              <a:t>Tại</a:t>
            </a:r>
            <a:r>
              <a:rPr lang="en-US" dirty="0"/>
              <a:t> </a:t>
            </a:r>
            <a:r>
              <a:rPr lang="en-US" dirty="0" err="1"/>
              <a:t>sao</a:t>
            </a:r>
            <a:r>
              <a:rPr lang="en-US" dirty="0"/>
              <a:t>?    c/       d/ </a:t>
            </a:r>
            <a:r>
              <a:rPr lang="en-US" dirty="0" err="1"/>
              <a:t>chỉ</a:t>
            </a:r>
            <a:r>
              <a:rPr lang="en-US" dirty="0"/>
              <a:t> </a:t>
            </a:r>
            <a:r>
              <a:rPr lang="en-US" dirty="0" err="1"/>
              <a:t>thay</a:t>
            </a:r>
            <a:r>
              <a:rPr lang="en-US" dirty="0"/>
              <a:t> dc </a:t>
            </a:r>
            <a:r>
              <a:rPr lang="en-US" dirty="0" err="1"/>
              <a:t>từ</a:t>
            </a:r>
            <a:r>
              <a:rPr lang="en-US" dirty="0"/>
              <a:t> </a:t>
            </a:r>
            <a:r>
              <a:rPr lang="en-US" dirty="0" err="1"/>
              <a:t>nghi</a:t>
            </a:r>
            <a:r>
              <a:rPr lang="en-US" dirty="0"/>
              <a:t> </a:t>
            </a:r>
            <a:r>
              <a:rPr lang="en-US" dirty="0" err="1"/>
              <a:t>vấn</a:t>
            </a:r>
            <a:r>
              <a:rPr lang="en-US" dirty="0"/>
              <a:t>  ; </a:t>
            </a:r>
            <a:r>
              <a:rPr lang="en-US" dirty="0" err="1"/>
              <a:t>còn</a:t>
            </a:r>
            <a:r>
              <a:rPr lang="en-US" dirty="0"/>
              <a:t> </a:t>
            </a:r>
            <a:r>
              <a:rPr lang="en-US" dirty="0" err="1"/>
              <a:t>câu</a:t>
            </a:r>
            <a:r>
              <a:rPr lang="en-US" dirty="0"/>
              <a:t> a, e ko </a:t>
            </a:r>
            <a:r>
              <a:rPr lang="en-US" dirty="0" err="1"/>
              <a:t>thay</a:t>
            </a:r>
            <a:r>
              <a:rPr lang="en-US" dirty="0"/>
              <a:t> dc </a:t>
            </a:r>
            <a:r>
              <a:rPr lang="en-US" dirty="0" err="1"/>
              <a:t>từ</a:t>
            </a:r>
            <a:endParaRPr lang="en-US" dirty="0"/>
          </a:p>
          <a:p>
            <a:endParaRPr lang="en-US" dirty="0"/>
          </a:p>
        </p:txBody>
      </p:sp>
      <p:sp>
        <p:nvSpPr>
          <p:cNvPr id="4" name="Slide Number Placeholder 3"/>
          <p:cNvSpPr>
            <a:spLocks noGrp="1"/>
          </p:cNvSpPr>
          <p:nvPr>
            <p:ph type="sldNum" sz="quarter" idx="5"/>
          </p:nvPr>
        </p:nvSpPr>
        <p:spPr/>
        <p:txBody>
          <a:bodyPr/>
          <a:lstStyle/>
          <a:p>
            <a:fld id="{198ACC47-67F5-43C8-8BD0-FCA53A9B2EC1}" type="slidenum">
              <a:rPr lang="en-US" smtClean="0"/>
              <a:t>12</a:t>
            </a:fld>
            <a:endParaRPr lang="en-US"/>
          </a:p>
        </p:txBody>
      </p:sp>
    </p:spTree>
    <p:extLst>
      <p:ext uri="{BB962C8B-B14F-4D97-AF65-F5344CB8AC3E}">
        <p14:creationId xmlns:p14="http://schemas.microsoft.com/office/powerpoint/2010/main" val="324156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8ACC47-67F5-43C8-8BD0-FCA53A9B2EC1}" type="slidenum">
              <a:rPr lang="en-US" smtClean="0"/>
              <a:t>13</a:t>
            </a:fld>
            <a:endParaRPr lang="en-US"/>
          </a:p>
        </p:txBody>
      </p:sp>
    </p:spTree>
    <p:extLst>
      <p:ext uri="{BB962C8B-B14F-4D97-AF65-F5344CB8AC3E}">
        <p14:creationId xmlns:p14="http://schemas.microsoft.com/office/powerpoint/2010/main" val="263893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96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89856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52770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2215697"/>
      </p:ext>
    </p:extLst>
  </p:cSld>
  <p:clrMapOvr>
    <a:masterClrMapping/>
  </p:clrMapOvr>
  <p:transition spd="slow">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xmlns=""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4FE3F71D-A336-EA03-3B80-0E0F37D26E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344" t="46180" r="50850" b="27528"/>
          <a:stretch/>
        </p:blipFill>
        <p:spPr>
          <a:xfrm>
            <a:off x="685651" y="543918"/>
            <a:ext cx="685800" cy="670461"/>
          </a:xfrm>
          <a:prstGeom prst="rect">
            <a:avLst/>
          </a:prstGeom>
        </p:spPr>
      </p:pic>
    </p:spTree>
    <p:extLst>
      <p:ext uri="{BB962C8B-B14F-4D97-AF65-F5344CB8AC3E}">
        <p14:creationId xmlns:p14="http://schemas.microsoft.com/office/powerpoint/2010/main" val="3433413002"/>
      </p:ext>
    </p:extLst>
  </p:cSld>
  <p:clrMapOvr>
    <a:masterClrMapping/>
  </p:clrMapOvr>
  <p:transition spd="slow">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0" y="1451120"/>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12155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circle with a white and black text and a black background&#10;&#10;Description automatically generated">
            <a:extLst>
              <a:ext uri="{FF2B5EF4-FFF2-40B4-BE49-F238E27FC236}">
                <a16:creationId xmlns:a16="http://schemas.microsoft.com/office/drawing/2014/main" xmlns="" id="{5A8B31BD-3F8B-9602-A1E5-15686DD7B2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68166" y="75414"/>
            <a:ext cx="2168165" cy="2168165"/>
          </a:xfrm>
          <a:prstGeom prst="rect">
            <a:avLst/>
          </a:prstGeom>
        </p:spPr>
      </p:pic>
    </p:spTree>
    <p:extLst>
      <p:ext uri="{BB962C8B-B14F-4D97-AF65-F5344CB8AC3E}">
        <p14:creationId xmlns:p14="http://schemas.microsoft.com/office/powerpoint/2010/main" val="410538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32264810-0D0F-66B7-071C-00C124BAE9A5}"/>
              </a:ext>
            </a:extLst>
          </p:cNvPr>
          <p:cNvGraphicFramePr>
            <a:graphicFrameLocks noGrp="1"/>
          </p:cNvGraphicFramePr>
          <p:nvPr>
            <p:extLst>
              <p:ext uri="{D42A27DB-BD31-4B8C-83A1-F6EECF244321}">
                <p14:modId xmlns:p14="http://schemas.microsoft.com/office/powerpoint/2010/main" val="675064712"/>
              </p:ext>
            </p:extLst>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xmlns="" val="1941931450"/>
                    </a:ext>
                  </a:extLst>
                </a:gridCol>
                <a:gridCol w="4429126">
                  <a:extLst>
                    <a:ext uri="{9D8B030D-6E8A-4147-A177-3AD203B41FA5}">
                      <a16:colId xmlns:a16="http://schemas.microsoft.com/office/drawing/2014/main" xmlns=""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xmlns=""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3355968"/>
                  </a:ext>
                </a:extLst>
              </a:tr>
            </a:tbl>
          </a:graphicData>
        </a:graphic>
      </p:graphicFrame>
      <p:sp>
        <p:nvSpPr>
          <p:cNvPr id="8" name="TextBox 7">
            <a:extLst>
              <a:ext uri="{FF2B5EF4-FFF2-40B4-BE49-F238E27FC236}">
                <a16:creationId xmlns:a16="http://schemas.microsoft.com/office/drawing/2014/main" xmlns="" id="{AF741D67-91A4-0317-6243-2B7FC6192CFC}"/>
              </a:ext>
            </a:extLst>
          </p:cNvPr>
          <p:cNvSpPr txBox="1"/>
          <p:nvPr/>
        </p:nvSpPr>
        <p:spPr>
          <a:xfrm>
            <a:off x="1695451" y="175260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ai</a:t>
            </a:r>
            <a:r>
              <a:rPr lang="en-US" sz="2800" b="1" dirty="0">
                <a:solidFill>
                  <a:srgbClr val="00206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xmlns="" id="{42BC3344-9D98-CCE2-8BE9-CCB60CB68322}"/>
              </a:ext>
            </a:extLst>
          </p:cNvPr>
          <p:cNvSpPr txBox="1"/>
          <p:nvPr/>
        </p:nvSpPr>
        <p:spPr>
          <a:xfrm>
            <a:off x="6848475" y="175260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a:t>
            </a:r>
            <a:r>
              <a:rPr lang="en-US" sz="2800" b="1" dirty="0">
                <a:solidFill>
                  <a:srgbClr val="00206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Hỏi về người</a:t>
            </a:r>
          </a:p>
        </p:txBody>
      </p:sp>
      <p:sp>
        <p:nvSpPr>
          <p:cNvPr id="10" name="TextBox 9">
            <a:extLst>
              <a:ext uri="{FF2B5EF4-FFF2-40B4-BE49-F238E27FC236}">
                <a16:creationId xmlns:a16="http://schemas.microsoft.com/office/drawing/2014/main" xmlns="" id="{42F37F7C-A483-515D-E526-77E5F432F0DA}"/>
              </a:ext>
            </a:extLst>
          </p:cNvPr>
          <p:cNvSpPr txBox="1"/>
          <p:nvPr/>
        </p:nvSpPr>
        <p:spPr>
          <a:xfrm>
            <a:off x="1724026" y="260985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b. </a:t>
            </a:r>
            <a:r>
              <a:rPr lang="en-US" sz="2800" b="1" dirty="0">
                <a:solidFill>
                  <a:srgbClr val="FF0000"/>
                </a:solidFill>
                <a:latin typeface="Cambria" panose="02040503050406030204" pitchFamily="18" charset="0"/>
                <a:ea typeface="Cambria" panose="02040503050406030204" pitchFamily="18" charset="0"/>
              </a:rPr>
              <a:t>Sao</a:t>
            </a:r>
            <a:r>
              <a:rPr lang="en-US" sz="2800" b="1" dirty="0">
                <a:solidFill>
                  <a:srgbClr val="002060"/>
                </a:solidFill>
                <a:latin typeface="Cambria" panose="02040503050406030204" pitchFamily="18" charset="0"/>
                <a:ea typeface="Cambria" panose="02040503050406030204" pitchFamily="18" charset="0"/>
              </a:rPr>
              <a:t> con </a:t>
            </a: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muộn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thế</a:t>
            </a:r>
            <a:r>
              <a:rPr lang="en-US" sz="2800" b="1"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xmlns=""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12" name="TextBox 11">
            <a:extLst>
              <a:ext uri="{FF2B5EF4-FFF2-40B4-BE49-F238E27FC236}">
                <a16:creationId xmlns:a16="http://schemas.microsoft.com/office/drawing/2014/main" xmlns="" id="{8D65E79B-811D-3FDF-0861-F5B72C162BC3}"/>
              </a:ext>
            </a:extLst>
          </p:cNvPr>
          <p:cNvSpPr txBox="1"/>
          <p:nvPr/>
        </p:nvSpPr>
        <p:spPr>
          <a:xfrm>
            <a:off x="1734231" y="3305244"/>
            <a:ext cx="4819650" cy="954107"/>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c. Bạn làm được </a:t>
            </a:r>
            <a:r>
              <a:rPr lang="vi-VN" sz="2800" b="1" dirty="0">
                <a:solidFill>
                  <a:srgbClr val="FF0000"/>
                </a:solidFill>
                <a:latin typeface="Cambria" panose="02040503050406030204" pitchFamily="18" charset="0"/>
                <a:ea typeface="Cambria" panose="02040503050406030204" pitchFamily="18" charset="0"/>
              </a:rPr>
              <a:t>mấy</a:t>
            </a:r>
            <a:r>
              <a:rPr lang="vi-VN" sz="2800" b="1" dirty="0">
                <a:solidFill>
                  <a:srgbClr val="002060"/>
                </a:solidFill>
                <a:latin typeface="Cambria" panose="02040503050406030204" pitchFamily="18" charset="0"/>
                <a:ea typeface="Cambria" panose="02040503050406030204" pitchFamily="18" charset="0"/>
              </a:rPr>
              <a:t> bài tập rồi?</a:t>
            </a:r>
          </a:p>
        </p:txBody>
      </p:sp>
      <p:sp>
        <p:nvSpPr>
          <p:cNvPr id="13" name="TextBox 12">
            <a:extLst>
              <a:ext uri="{FF2B5EF4-FFF2-40B4-BE49-F238E27FC236}">
                <a16:creationId xmlns:a16="http://schemas.microsoft.com/office/drawing/2014/main" xmlns=""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6" name="TextBox 15">
            <a:extLst>
              <a:ext uri="{FF2B5EF4-FFF2-40B4-BE49-F238E27FC236}">
                <a16:creationId xmlns:a16="http://schemas.microsoft.com/office/drawing/2014/main" xmlns="" id="{3DCB5579-A19C-7D44-D1E0-189F628E4998}"/>
              </a:ext>
            </a:extLst>
          </p:cNvPr>
          <p:cNvSpPr txBox="1"/>
          <p:nvPr/>
        </p:nvSpPr>
        <p:spPr>
          <a:xfrm>
            <a:off x="1734231" y="4371975"/>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d. </a:t>
            </a:r>
            <a:r>
              <a:rPr lang="vi-VN" sz="2800" b="1" dirty="0">
                <a:solidFill>
                  <a:srgbClr val="FF0000"/>
                </a:solidFill>
                <a:latin typeface="Cambria" panose="02040503050406030204" pitchFamily="18" charset="0"/>
                <a:ea typeface="Cambria" panose="02040503050406030204" pitchFamily="18" charset="0"/>
              </a:rPr>
              <a:t>Bao giờ</a:t>
            </a:r>
            <a:r>
              <a:rPr lang="vi-VN" sz="2800" b="1" dirty="0">
                <a:solidFill>
                  <a:srgbClr val="002060"/>
                </a:solidFill>
                <a:latin typeface="Cambria" panose="02040503050406030204" pitchFamily="18" charset="0"/>
                <a:ea typeface="Cambria" panose="02040503050406030204" pitchFamily="18" charset="0"/>
              </a:rPr>
              <a:t> cháu về quê?</a:t>
            </a:r>
          </a:p>
        </p:txBody>
      </p:sp>
      <p:sp>
        <p:nvSpPr>
          <p:cNvPr id="17" name="TextBox 16">
            <a:extLst>
              <a:ext uri="{FF2B5EF4-FFF2-40B4-BE49-F238E27FC236}">
                <a16:creationId xmlns:a16="http://schemas.microsoft.com/office/drawing/2014/main" xmlns=""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8" name="TextBox 17">
            <a:extLst>
              <a:ext uri="{FF2B5EF4-FFF2-40B4-BE49-F238E27FC236}">
                <a16:creationId xmlns:a16="http://schemas.microsoft.com/office/drawing/2014/main" xmlns="" id="{92C4792B-7672-B251-CF58-8E53BAF9E879}"/>
              </a:ext>
            </a:extLst>
          </p:cNvPr>
          <p:cNvSpPr txBox="1"/>
          <p:nvPr/>
        </p:nvSpPr>
        <p:spPr>
          <a:xfrm>
            <a:off x="1734231" y="5191125"/>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e.</a:t>
            </a:r>
            <a:r>
              <a:rPr lang="vi-VN" sz="2800" b="1" dirty="0">
                <a:solidFill>
                  <a:srgbClr val="FF000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Nó ngồi ở </a:t>
            </a:r>
            <a:r>
              <a:rPr lang="vi-VN" sz="2800" b="1" dirty="0">
                <a:solidFill>
                  <a:srgbClr val="FF0000"/>
                </a:solidFill>
                <a:latin typeface="Cambria" panose="02040503050406030204" pitchFamily="18" charset="0"/>
                <a:ea typeface="Cambria" panose="02040503050406030204" pitchFamily="18" charset="0"/>
              </a:rPr>
              <a:t>đâu</a:t>
            </a:r>
            <a:r>
              <a:rPr lang="vi-VN" sz="2800" b="1" dirty="0">
                <a:solidFill>
                  <a:srgbClr val="00206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xmlns=""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Tree>
    <p:extLst>
      <p:ext uri="{BB962C8B-B14F-4D97-AF65-F5344CB8AC3E}">
        <p14:creationId xmlns:p14="http://schemas.microsoft.com/office/powerpoint/2010/main" val="526983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0E3929AE-B980-8E73-598B-92529CB2FE91}"/>
              </a:ext>
            </a:extLst>
          </p:cNvPr>
          <p:cNvSpPr txBox="1"/>
          <p:nvPr/>
        </p:nvSpPr>
        <p:spPr>
          <a:xfrm>
            <a:off x="995424" y="1674674"/>
            <a:ext cx="10265848" cy="1754326"/>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        Em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những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nào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thay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vấn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trên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không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thay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đổi</a:t>
            </a:r>
            <a:r>
              <a:rPr lang="en-US" sz="3600" b="1" dirty="0">
                <a:solidFill>
                  <a:srgbClr val="002060"/>
                </a:solidFill>
                <a:latin typeface="Cambria" panose="02040503050406030204" pitchFamily="18" charset="0"/>
                <a:ea typeface="Cambria" panose="02040503050406030204" pitchFamily="18" charset="0"/>
              </a:rPr>
              <a:t> ý </a:t>
            </a:r>
            <a:r>
              <a:rPr lang="en-US" sz="3600" b="1" dirty="0" err="1">
                <a:solidFill>
                  <a:srgbClr val="002060"/>
                </a:solidFill>
                <a:latin typeface="Cambria" panose="02040503050406030204" pitchFamily="18" charset="0"/>
                <a:ea typeface="Cambria" panose="02040503050406030204" pitchFamily="18" charset="0"/>
              </a:rPr>
              <a:t>nghĩa</a:t>
            </a:r>
            <a:r>
              <a:rPr lang="en-US" sz="3600" b="1" dirty="0">
                <a:solidFill>
                  <a:srgbClr val="00206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a:t>
            </a:r>
            <a:r>
              <a:rPr lang="en-US" sz="3600" b="1" dirty="0">
                <a:solidFill>
                  <a:srgbClr val="002060"/>
                </a:solidFill>
                <a:latin typeface="Cambria" panose="02040503050406030204" pitchFamily="18" charset="0"/>
                <a:ea typeface="Cambria" panose="02040503050406030204" pitchFamily="18" charset="0"/>
              </a:rPr>
              <a:t> </a:t>
            </a:r>
            <a:endParaRPr lang="vi-VN"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9630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32264810-0D0F-66B7-071C-00C124BAE9A5}"/>
              </a:ext>
            </a:extLst>
          </p:cNvPr>
          <p:cNvGraphicFramePr>
            <a:graphicFrameLocks noGrp="1"/>
          </p:cNvGraphicFramePr>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xmlns="" val="1941931450"/>
                    </a:ext>
                  </a:extLst>
                </a:gridCol>
                <a:gridCol w="4429126">
                  <a:extLst>
                    <a:ext uri="{9D8B030D-6E8A-4147-A177-3AD203B41FA5}">
                      <a16:colId xmlns:a16="http://schemas.microsoft.com/office/drawing/2014/main" xmlns=""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xmlns=""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3355968"/>
                  </a:ext>
                </a:extLst>
              </a:tr>
            </a:tbl>
          </a:graphicData>
        </a:graphic>
      </p:graphicFrame>
      <p:sp>
        <p:nvSpPr>
          <p:cNvPr id="8" name="TextBox 7">
            <a:extLst>
              <a:ext uri="{FF2B5EF4-FFF2-40B4-BE49-F238E27FC236}">
                <a16:creationId xmlns:a16="http://schemas.microsoft.com/office/drawing/2014/main" xmlns="" id="{AF741D67-91A4-0317-6243-2B7FC6192CFC}"/>
              </a:ext>
            </a:extLst>
          </p:cNvPr>
          <p:cNvSpPr txBox="1"/>
          <p:nvPr/>
        </p:nvSpPr>
        <p:spPr>
          <a:xfrm>
            <a:off x="1709889" y="175260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tìm</a:t>
            </a:r>
            <a:r>
              <a:rPr lang="en-US" sz="2800" b="1" dirty="0">
                <a:solidFill>
                  <a:srgbClr val="002060"/>
                </a:solidFill>
                <a:latin typeface="Cambria" panose="02040503050406030204" pitchFamily="18" charset="0"/>
                <a:ea typeface="Cambria" panose="02040503050406030204" pitchFamily="18" charset="0"/>
              </a:rPr>
              <a:t> </a:t>
            </a:r>
            <a:r>
              <a:rPr lang="en-US" sz="2800" dirty="0">
                <a:solidFill>
                  <a:schemeClr val="tx2"/>
                </a:solidFill>
                <a:latin typeface="Cambria" panose="02040503050406030204" pitchFamily="18" charset="0"/>
                <a:ea typeface="Cambria" panose="02040503050406030204" pitchFamily="18" charset="0"/>
              </a:rPr>
              <a:t>……</a:t>
            </a:r>
            <a:r>
              <a:rPr lang="en-US" sz="2800" b="1" dirty="0">
                <a:solidFill>
                  <a:srgbClr val="00206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xmlns="" id="{42BC3344-9D98-CCE2-8BE9-CCB60CB68322}"/>
              </a:ext>
            </a:extLst>
          </p:cNvPr>
          <p:cNvSpPr txBox="1"/>
          <p:nvPr/>
        </p:nvSpPr>
        <p:spPr>
          <a:xfrm>
            <a:off x="6848475" y="175260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a:t>
            </a:r>
            <a:r>
              <a:rPr lang="en-US" sz="2800" b="1" dirty="0">
                <a:solidFill>
                  <a:srgbClr val="00206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Hỏi về </a:t>
            </a:r>
            <a:r>
              <a:rPr lang="en-US" sz="2800" b="1" dirty="0" err="1">
                <a:solidFill>
                  <a:srgbClr val="002060"/>
                </a:solidFill>
                <a:latin typeface="Cambria" panose="02040503050406030204" pitchFamily="18" charset="0"/>
                <a:ea typeface="Cambria" panose="02040503050406030204" pitchFamily="18" charset="0"/>
              </a:rPr>
              <a:t>người</a:t>
            </a:r>
            <a:endParaRPr lang="vi-VN" sz="28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42F37F7C-A483-515D-E526-77E5F432F0DA}"/>
              </a:ext>
            </a:extLst>
          </p:cNvPr>
          <p:cNvSpPr txBox="1"/>
          <p:nvPr/>
        </p:nvSpPr>
        <p:spPr>
          <a:xfrm>
            <a:off x="1752601" y="2620797"/>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b</a:t>
            </a:r>
            <a:r>
              <a:rPr lang="en-US" sz="2800" b="1">
                <a:solidFill>
                  <a:srgbClr val="002060"/>
                </a:solidFill>
                <a:latin typeface="Cambria" panose="02040503050406030204" pitchFamily="18" charset="0"/>
                <a:ea typeface="Cambria" panose="02040503050406030204" pitchFamily="18" charset="0"/>
              </a:rPr>
              <a:t>. </a:t>
            </a:r>
            <a:r>
              <a:rPr lang="en-US" sz="2800">
                <a:solidFill>
                  <a:schemeClr val="tx2"/>
                </a:solidFill>
                <a:latin typeface="Cambria" panose="02040503050406030204" pitchFamily="18" charset="0"/>
                <a:ea typeface="Cambria" panose="02040503050406030204" pitchFamily="18" charset="0"/>
              </a:rPr>
              <a:t>…………</a:t>
            </a:r>
            <a:r>
              <a:rPr lang="en-US" sz="2800" b="1">
                <a:solidFill>
                  <a:srgbClr val="002060"/>
                </a:solidFill>
                <a:latin typeface="Cambria" panose="02040503050406030204" pitchFamily="18" charset="0"/>
                <a:ea typeface="Cambria" panose="02040503050406030204" pitchFamily="18" charset="0"/>
              </a:rPr>
              <a:t>con </a:t>
            </a: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muộn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thế</a:t>
            </a:r>
            <a:r>
              <a:rPr lang="en-US" sz="2800" b="1"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xmlns=""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12" name="TextBox 11">
            <a:extLst>
              <a:ext uri="{FF2B5EF4-FFF2-40B4-BE49-F238E27FC236}">
                <a16:creationId xmlns:a16="http://schemas.microsoft.com/office/drawing/2014/main" xmlns="" id="{8D65E79B-811D-3FDF-0861-F5B72C162BC3}"/>
              </a:ext>
            </a:extLst>
          </p:cNvPr>
          <p:cNvSpPr txBox="1"/>
          <p:nvPr/>
        </p:nvSpPr>
        <p:spPr>
          <a:xfrm>
            <a:off x="1734231" y="3305244"/>
            <a:ext cx="4819650" cy="954107"/>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c. Bạn làm </a:t>
            </a:r>
            <a:r>
              <a:rPr lang="vi-VN" sz="2800" b="1">
                <a:solidFill>
                  <a:srgbClr val="002060"/>
                </a:solidFill>
                <a:latin typeface="Cambria" panose="02040503050406030204" pitchFamily="18" charset="0"/>
                <a:ea typeface="Cambria" panose="02040503050406030204" pitchFamily="18" charset="0"/>
              </a:rPr>
              <a:t>được </a:t>
            </a:r>
            <a:r>
              <a:rPr lang="en-US" sz="2800">
                <a:solidFill>
                  <a:srgbClr val="002060"/>
                </a:solidFill>
                <a:latin typeface="Cambria" panose="02040503050406030204" pitchFamily="18" charset="0"/>
                <a:ea typeface="Cambria" panose="02040503050406030204" pitchFamily="18" charset="0"/>
              </a:rPr>
              <a:t>…………........</a:t>
            </a:r>
          </a:p>
          <a:p>
            <a:r>
              <a:rPr lang="vi-VN" sz="2800" b="1">
                <a:solidFill>
                  <a:srgbClr val="002060"/>
                </a:solidFill>
                <a:latin typeface="Cambria" panose="02040503050406030204" pitchFamily="18" charset="0"/>
                <a:ea typeface="Cambria" panose="02040503050406030204" pitchFamily="18" charset="0"/>
              </a:rPr>
              <a:t>bài </a:t>
            </a:r>
            <a:r>
              <a:rPr lang="vi-VN" sz="2800" b="1" dirty="0">
                <a:solidFill>
                  <a:srgbClr val="002060"/>
                </a:solidFill>
                <a:latin typeface="Cambria" panose="02040503050406030204" pitchFamily="18" charset="0"/>
                <a:ea typeface="Cambria" panose="02040503050406030204" pitchFamily="18" charset="0"/>
              </a:rPr>
              <a:t>tập rồi?</a:t>
            </a:r>
          </a:p>
        </p:txBody>
      </p:sp>
      <p:sp>
        <p:nvSpPr>
          <p:cNvPr id="13" name="TextBox 12">
            <a:extLst>
              <a:ext uri="{FF2B5EF4-FFF2-40B4-BE49-F238E27FC236}">
                <a16:creationId xmlns:a16="http://schemas.microsoft.com/office/drawing/2014/main" xmlns=""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6" name="TextBox 15">
            <a:extLst>
              <a:ext uri="{FF2B5EF4-FFF2-40B4-BE49-F238E27FC236}">
                <a16:creationId xmlns:a16="http://schemas.microsoft.com/office/drawing/2014/main" xmlns="" id="{3DCB5579-A19C-7D44-D1E0-189F628E4998}"/>
              </a:ext>
            </a:extLst>
          </p:cNvPr>
          <p:cNvSpPr txBox="1"/>
          <p:nvPr/>
        </p:nvSpPr>
        <p:spPr>
          <a:xfrm>
            <a:off x="1781175" y="4389286"/>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d. </a:t>
            </a:r>
            <a:r>
              <a:rPr lang="en-US" sz="2800" dirty="0">
                <a:solidFill>
                  <a:srgbClr val="002060"/>
                </a:solidFill>
                <a:latin typeface="Cambria" panose="02040503050406030204" pitchFamily="18" charset="0"/>
                <a:ea typeface="Cambria" panose="02040503050406030204" pitchFamily="18" charset="0"/>
              </a:rPr>
              <a:t>…………….</a:t>
            </a:r>
            <a:r>
              <a:rPr lang="vi-VN" sz="2800" b="1" dirty="0">
                <a:solidFill>
                  <a:srgbClr val="002060"/>
                </a:solidFill>
                <a:latin typeface="Cambria" panose="02040503050406030204" pitchFamily="18" charset="0"/>
                <a:ea typeface="Cambria" panose="02040503050406030204" pitchFamily="18" charset="0"/>
              </a:rPr>
              <a:t>cháu về quê?</a:t>
            </a:r>
          </a:p>
        </p:txBody>
      </p:sp>
      <p:sp>
        <p:nvSpPr>
          <p:cNvPr id="17" name="TextBox 16">
            <a:extLst>
              <a:ext uri="{FF2B5EF4-FFF2-40B4-BE49-F238E27FC236}">
                <a16:creationId xmlns:a16="http://schemas.microsoft.com/office/drawing/2014/main" xmlns=""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8" name="TextBox 17">
            <a:extLst>
              <a:ext uri="{FF2B5EF4-FFF2-40B4-BE49-F238E27FC236}">
                <a16:creationId xmlns:a16="http://schemas.microsoft.com/office/drawing/2014/main" xmlns="" id="{92C4792B-7672-B251-CF58-8E53BAF9E879}"/>
              </a:ext>
            </a:extLst>
          </p:cNvPr>
          <p:cNvSpPr txBox="1"/>
          <p:nvPr/>
        </p:nvSpPr>
        <p:spPr>
          <a:xfrm>
            <a:off x="1781175" y="5206377"/>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e.</a:t>
            </a:r>
            <a:r>
              <a:rPr lang="vi-VN" sz="2800" b="1" dirty="0">
                <a:solidFill>
                  <a:srgbClr val="FF000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Nó ngồi ở</a:t>
            </a:r>
            <a:r>
              <a:rPr lang="en-US" sz="2800" dirty="0">
                <a:solidFill>
                  <a:srgbClr val="002060"/>
                </a:solidFill>
                <a:latin typeface="Cambria" panose="02040503050406030204" pitchFamily="18" charset="0"/>
                <a:ea typeface="Cambria" panose="02040503050406030204" pitchFamily="18" charset="0"/>
              </a:rPr>
              <a:t>…………….</a:t>
            </a:r>
            <a:r>
              <a:rPr lang="vi-VN" sz="2800" b="1" dirty="0">
                <a:solidFill>
                  <a:srgbClr val="00206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xmlns=""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
        <p:nvSpPr>
          <p:cNvPr id="3" name="TextBox 2"/>
          <p:cNvSpPr txBox="1"/>
          <p:nvPr/>
        </p:nvSpPr>
        <p:spPr>
          <a:xfrm>
            <a:off x="10368643" y="2041071"/>
            <a:ext cx="613683" cy="568779"/>
          </a:xfrm>
          <a:prstGeom prst="rect">
            <a:avLst/>
          </a:prstGeom>
          <a:noFill/>
        </p:spPr>
        <p:txBody>
          <a:bodyPr wrap="square" rtlCol="0">
            <a:spAutoFit/>
          </a:bodyPr>
          <a:lstStyle/>
          <a:p>
            <a:endParaRPr lang="en-US"/>
          </a:p>
        </p:txBody>
      </p:sp>
      <p:sp>
        <p:nvSpPr>
          <p:cNvPr id="4" name="TextBox 3"/>
          <p:cNvSpPr txBox="1"/>
          <p:nvPr/>
        </p:nvSpPr>
        <p:spPr>
          <a:xfrm flipH="1">
            <a:off x="4635102" y="1752600"/>
            <a:ext cx="786493"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ai</a:t>
            </a:r>
            <a:endParaRPr lang="en-US" sz="2800" dirty="0"/>
          </a:p>
        </p:txBody>
      </p:sp>
      <p:sp>
        <p:nvSpPr>
          <p:cNvPr id="6" name="TextBox 5"/>
          <p:cNvSpPr txBox="1"/>
          <p:nvPr/>
        </p:nvSpPr>
        <p:spPr>
          <a:xfrm>
            <a:off x="2062357" y="2601005"/>
            <a:ext cx="1502228"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Vì</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sao</a:t>
            </a:r>
            <a:endParaRPr lang="en-US" sz="2800" dirty="0"/>
          </a:p>
        </p:txBody>
      </p:sp>
      <p:sp>
        <p:nvSpPr>
          <p:cNvPr id="23" name="TextBox 22"/>
          <p:cNvSpPr txBox="1"/>
          <p:nvPr/>
        </p:nvSpPr>
        <p:spPr>
          <a:xfrm>
            <a:off x="4458655" y="3305244"/>
            <a:ext cx="1884996"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bao nhiêu</a:t>
            </a:r>
            <a:endParaRPr lang="en-US" sz="2800"/>
          </a:p>
        </p:txBody>
      </p:sp>
      <p:sp>
        <p:nvSpPr>
          <p:cNvPr id="24" name="TextBox 23"/>
          <p:cNvSpPr txBox="1"/>
          <p:nvPr/>
        </p:nvSpPr>
        <p:spPr>
          <a:xfrm>
            <a:off x="2189561" y="4369649"/>
            <a:ext cx="1485422"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Khi </a:t>
            </a:r>
            <a:r>
              <a:rPr lang="en-US" sz="2800" b="1" dirty="0" err="1">
                <a:solidFill>
                  <a:srgbClr val="FF0000"/>
                </a:solidFill>
                <a:latin typeface="Cambria" panose="02040503050406030204" pitchFamily="18" charset="0"/>
                <a:ea typeface="Cambria" panose="02040503050406030204" pitchFamily="18" charset="0"/>
              </a:rPr>
              <a:t>nào</a:t>
            </a:r>
            <a:endParaRPr lang="en-US" sz="2800" dirty="0"/>
          </a:p>
        </p:txBody>
      </p:sp>
      <p:sp>
        <p:nvSpPr>
          <p:cNvPr id="25" name="TextBox 24"/>
          <p:cNvSpPr txBox="1"/>
          <p:nvPr/>
        </p:nvSpPr>
        <p:spPr>
          <a:xfrm>
            <a:off x="4074168" y="5161066"/>
            <a:ext cx="152376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đâu</a:t>
            </a:r>
            <a:endParaRPr lang="en-US" sz="2800" dirty="0"/>
          </a:p>
        </p:txBody>
      </p:sp>
    </p:spTree>
    <p:extLst>
      <p:ext uri="{BB962C8B-B14F-4D97-AF65-F5344CB8AC3E}">
        <p14:creationId xmlns:p14="http://schemas.microsoft.com/office/powerpoint/2010/main" val="2938669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arn(inVertical)">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19" grpId="0"/>
      <p:bldP spid="4" grpId="0"/>
      <p:bldP spid="6"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0E3929AE-B980-8E73-598B-92529CB2FE91}"/>
              </a:ext>
            </a:extLst>
          </p:cNvPr>
          <p:cNvSpPr txBox="1"/>
          <p:nvPr/>
        </p:nvSpPr>
        <p:spPr>
          <a:xfrm>
            <a:off x="1287235" y="1677760"/>
            <a:ext cx="9832521" cy="1323439"/>
          </a:xfrm>
          <a:prstGeom prst="rect">
            <a:avLst/>
          </a:prstGeom>
          <a:noFill/>
        </p:spPr>
        <p:txBody>
          <a:bodyPr wrap="square" rtlCol="0">
            <a:spAutoFit/>
          </a:bodyPr>
          <a:lstStyle/>
          <a:p>
            <a:pPr algn="ctr"/>
            <a:r>
              <a:rPr lang="nl-NL" sz="4000" b="1" dirty="0">
                <a:solidFill>
                  <a:srgbClr val="002060"/>
                </a:solidFill>
                <a:latin typeface="Times New Roman" panose="02020603050405020304" pitchFamily="18" charset="0"/>
                <a:cs typeface="Times New Roman" panose="02020603050405020304" pitchFamily="18" charset="0"/>
              </a:rPr>
              <a:t>Mỗi đại từ nghi vấn đều có mục đích sử dụng riêng nên cần sử dụng đúng ngữ cảnh.</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03607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grpSp>
        <p:nvGrpSpPr>
          <p:cNvPr id="3" name="Group 2">
            <a:extLst>
              <a:ext uri="{FF2B5EF4-FFF2-40B4-BE49-F238E27FC236}">
                <a16:creationId xmlns:a16="http://schemas.microsoft.com/office/drawing/2014/main" xmlns="" id="{C2CA1730-F752-5F11-4A68-0CC6314A5384}"/>
              </a:ext>
            </a:extLst>
          </p:cNvPr>
          <p:cNvGrpSpPr/>
          <p:nvPr/>
        </p:nvGrpSpPr>
        <p:grpSpPr>
          <a:xfrm>
            <a:off x="4846320" y="120857"/>
            <a:ext cx="7184571" cy="5321729"/>
            <a:chOff x="-857641" y="242199"/>
            <a:chExt cx="12729355" cy="2306448"/>
          </a:xfrm>
        </p:grpSpPr>
        <p:sp>
          <p:nvSpPr>
            <p:cNvPr id="4" name="Rectangle: Rounded Corners 11">
              <a:extLst>
                <a:ext uri="{FF2B5EF4-FFF2-40B4-BE49-F238E27FC236}">
                  <a16:creationId xmlns:a16="http://schemas.microsoft.com/office/drawing/2014/main" xmlns="" id="{9A292582-9437-AEBA-47AF-617924531A50}"/>
                </a:ext>
              </a:extLst>
            </p:cNvPr>
            <p:cNvSpPr/>
            <p:nvPr/>
          </p:nvSpPr>
          <p:spPr>
            <a:xfrm>
              <a:off x="-857641" y="242199"/>
              <a:ext cx="12729355" cy="2306448"/>
            </a:xfrm>
            <a:custGeom>
              <a:avLst/>
              <a:gdLst>
                <a:gd name="connsiteX0" fmla="*/ 0 w 11229717"/>
                <a:gd name="connsiteY0" fmla="*/ 648020 h 2306448"/>
                <a:gd name="connsiteX1" fmla="*/ 648020 w 11229717"/>
                <a:gd name="connsiteY1" fmla="*/ 0 h 2306448"/>
                <a:gd name="connsiteX2" fmla="*/ 1012255 w 11229717"/>
                <a:gd name="connsiteY2" fmla="*/ 0 h 2306448"/>
                <a:gd name="connsiteX3" fmla="*/ 1773837 w 11229717"/>
                <a:gd name="connsiteY3" fmla="*/ 0 h 2306448"/>
                <a:gd name="connsiteX4" fmla="*/ 2535419 w 11229717"/>
                <a:gd name="connsiteY4" fmla="*/ 0 h 2306448"/>
                <a:gd name="connsiteX5" fmla="*/ 3098327 w 11229717"/>
                <a:gd name="connsiteY5" fmla="*/ 0 h 2306448"/>
                <a:gd name="connsiteX6" fmla="*/ 3462562 w 11229717"/>
                <a:gd name="connsiteY6" fmla="*/ 0 h 2306448"/>
                <a:gd name="connsiteX7" fmla="*/ 3926133 w 11229717"/>
                <a:gd name="connsiteY7" fmla="*/ 0 h 2306448"/>
                <a:gd name="connsiteX8" fmla="*/ 4588379 w 11229717"/>
                <a:gd name="connsiteY8" fmla="*/ 0 h 2306448"/>
                <a:gd name="connsiteX9" fmla="*/ 5051950 w 11229717"/>
                <a:gd name="connsiteY9" fmla="*/ 0 h 2306448"/>
                <a:gd name="connsiteX10" fmla="*/ 5912869 w 11229717"/>
                <a:gd name="connsiteY10" fmla="*/ 0 h 2306448"/>
                <a:gd name="connsiteX11" fmla="*/ 6376440 w 11229717"/>
                <a:gd name="connsiteY11" fmla="*/ 0 h 2306448"/>
                <a:gd name="connsiteX12" fmla="*/ 6939349 w 11229717"/>
                <a:gd name="connsiteY12" fmla="*/ 0 h 2306448"/>
                <a:gd name="connsiteX13" fmla="*/ 7601594 w 11229717"/>
                <a:gd name="connsiteY13" fmla="*/ 0 h 2306448"/>
                <a:gd name="connsiteX14" fmla="*/ 8363176 w 11229717"/>
                <a:gd name="connsiteY14" fmla="*/ 0 h 2306448"/>
                <a:gd name="connsiteX15" fmla="*/ 9124758 w 11229717"/>
                <a:gd name="connsiteY15" fmla="*/ 0 h 2306448"/>
                <a:gd name="connsiteX16" fmla="*/ 9687666 w 11229717"/>
                <a:gd name="connsiteY16" fmla="*/ 0 h 2306448"/>
                <a:gd name="connsiteX17" fmla="*/ 10581697 w 11229717"/>
                <a:gd name="connsiteY17" fmla="*/ 0 h 2306448"/>
                <a:gd name="connsiteX18" fmla="*/ 11229717 w 11229717"/>
                <a:gd name="connsiteY18" fmla="*/ 648020 h 2306448"/>
                <a:gd name="connsiteX19" fmla="*/ 11229717 w 11229717"/>
                <a:gd name="connsiteY19" fmla="*/ 1133016 h 2306448"/>
                <a:gd name="connsiteX20" fmla="*/ 11229717 w 11229717"/>
                <a:gd name="connsiteY20" fmla="*/ 1658428 h 2306448"/>
                <a:gd name="connsiteX21" fmla="*/ 10581697 w 11229717"/>
                <a:gd name="connsiteY21" fmla="*/ 2306448 h 2306448"/>
                <a:gd name="connsiteX22" fmla="*/ 9919452 w 11229717"/>
                <a:gd name="connsiteY22" fmla="*/ 2306448 h 2306448"/>
                <a:gd name="connsiteX23" fmla="*/ 9356544 w 11229717"/>
                <a:gd name="connsiteY23" fmla="*/ 2306448 h 2306448"/>
                <a:gd name="connsiteX24" fmla="*/ 8992309 w 11229717"/>
                <a:gd name="connsiteY24" fmla="*/ 2306448 h 2306448"/>
                <a:gd name="connsiteX25" fmla="*/ 8230727 w 11229717"/>
                <a:gd name="connsiteY25" fmla="*/ 2306448 h 2306448"/>
                <a:gd name="connsiteX26" fmla="*/ 7568482 w 11229717"/>
                <a:gd name="connsiteY26" fmla="*/ 2306448 h 2306448"/>
                <a:gd name="connsiteX27" fmla="*/ 6707563 w 11229717"/>
                <a:gd name="connsiteY27" fmla="*/ 2306448 h 2306448"/>
                <a:gd name="connsiteX28" fmla="*/ 6045318 w 11229717"/>
                <a:gd name="connsiteY28" fmla="*/ 2306448 h 2306448"/>
                <a:gd name="connsiteX29" fmla="*/ 5283736 w 11229717"/>
                <a:gd name="connsiteY29" fmla="*/ 2306448 h 2306448"/>
                <a:gd name="connsiteX30" fmla="*/ 4621491 w 11229717"/>
                <a:gd name="connsiteY30" fmla="*/ 2306448 h 2306448"/>
                <a:gd name="connsiteX31" fmla="*/ 3959246 w 11229717"/>
                <a:gd name="connsiteY31" fmla="*/ 2306448 h 2306448"/>
                <a:gd name="connsiteX32" fmla="*/ 3197664 w 11229717"/>
                <a:gd name="connsiteY32" fmla="*/ 2306448 h 2306448"/>
                <a:gd name="connsiteX33" fmla="*/ 2535419 w 11229717"/>
                <a:gd name="connsiteY33" fmla="*/ 2306448 h 2306448"/>
                <a:gd name="connsiteX34" fmla="*/ 1873173 w 11229717"/>
                <a:gd name="connsiteY34" fmla="*/ 2306448 h 2306448"/>
                <a:gd name="connsiteX35" fmla="*/ 1210928 w 11229717"/>
                <a:gd name="connsiteY35" fmla="*/ 2306448 h 2306448"/>
                <a:gd name="connsiteX36" fmla="*/ 648020 w 11229717"/>
                <a:gd name="connsiteY36" fmla="*/ 2306448 h 2306448"/>
                <a:gd name="connsiteX37" fmla="*/ 0 w 11229717"/>
                <a:gd name="connsiteY37" fmla="*/ 1658428 h 2306448"/>
                <a:gd name="connsiteX38" fmla="*/ 0 w 11229717"/>
                <a:gd name="connsiteY38" fmla="*/ 1143120 h 2306448"/>
                <a:gd name="connsiteX39" fmla="*/ 0 w 11229717"/>
                <a:gd name="connsiteY39" fmla="*/ 648020 h 2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229717" h="2306448" fill="none" extrusionOk="0">
                  <a:moveTo>
                    <a:pt x="0" y="648020"/>
                  </a:moveTo>
                  <a:cubicBezTo>
                    <a:pt x="55212" y="243948"/>
                    <a:pt x="221036" y="33204"/>
                    <a:pt x="648020" y="0"/>
                  </a:cubicBezTo>
                  <a:cubicBezTo>
                    <a:pt x="775846" y="1265"/>
                    <a:pt x="847772" y="17257"/>
                    <a:pt x="1012255" y="0"/>
                  </a:cubicBezTo>
                  <a:cubicBezTo>
                    <a:pt x="1176739" y="-17257"/>
                    <a:pt x="1603832" y="2335"/>
                    <a:pt x="1773837" y="0"/>
                  </a:cubicBezTo>
                  <a:cubicBezTo>
                    <a:pt x="1943842" y="-2335"/>
                    <a:pt x="2248901" y="-28840"/>
                    <a:pt x="2535419" y="0"/>
                  </a:cubicBezTo>
                  <a:cubicBezTo>
                    <a:pt x="2821937" y="28840"/>
                    <a:pt x="2905601" y="-19192"/>
                    <a:pt x="3098327" y="0"/>
                  </a:cubicBezTo>
                  <a:cubicBezTo>
                    <a:pt x="3291053" y="19192"/>
                    <a:pt x="3384303" y="-16657"/>
                    <a:pt x="3462562" y="0"/>
                  </a:cubicBezTo>
                  <a:cubicBezTo>
                    <a:pt x="3540821" y="16657"/>
                    <a:pt x="3739122" y="18885"/>
                    <a:pt x="3926133" y="0"/>
                  </a:cubicBezTo>
                  <a:cubicBezTo>
                    <a:pt x="4113144" y="-18885"/>
                    <a:pt x="4384227" y="30938"/>
                    <a:pt x="4588379" y="0"/>
                  </a:cubicBezTo>
                  <a:cubicBezTo>
                    <a:pt x="4792531" y="-30938"/>
                    <a:pt x="4859105" y="-10927"/>
                    <a:pt x="5051950" y="0"/>
                  </a:cubicBezTo>
                  <a:cubicBezTo>
                    <a:pt x="5244795" y="10927"/>
                    <a:pt x="5562875" y="35270"/>
                    <a:pt x="5912869" y="0"/>
                  </a:cubicBezTo>
                  <a:cubicBezTo>
                    <a:pt x="6262863" y="-35270"/>
                    <a:pt x="6255635" y="-16058"/>
                    <a:pt x="6376440" y="0"/>
                  </a:cubicBezTo>
                  <a:cubicBezTo>
                    <a:pt x="6497245" y="16058"/>
                    <a:pt x="6764589" y="14305"/>
                    <a:pt x="6939349" y="0"/>
                  </a:cubicBezTo>
                  <a:cubicBezTo>
                    <a:pt x="7114109" y="-14305"/>
                    <a:pt x="7421801" y="-8524"/>
                    <a:pt x="7601594" y="0"/>
                  </a:cubicBezTo>
                  <a:cubicBezTo>
                    <a:pt x="7781387" y="8524"/>
                    <a:pt x="8041092" y="-8254"/>
                    <a:pt x="8363176" y="0"/>
                  </a:cubicBezTo>
                  <a:cubicBezTo>
                    <a:pt x="8685260" y="8254"/>
                    <a:pt x="8878825" y="36431"/>
                    <a:pt x="9124758" y="0"/>
                  </a:cubicBezTo>
                  <a:cubicBezTo>
                    <a:pt x="9370691" y="-36431"/>
                    <a:pt x="9410854" y="483"/>
                    <a:pt x="9687666" y="0"/>
                  </a:cubicBezTo>
                  <a:cubicBezTo>
                    <a:pt x="9964478" y="-483"/>
                    <a:pt x="10316664" y="-33832"/>
                    <a:pt x="10581697" y="0"/>
                  </a:cubicBezTo>
                  <a:cubicBezTo>
                    <a:pt x="10932601" y="-24843"/>
                    <a:pt x="11273388" y="339407"/>
                    <a:pt x="11229717" y="648020"/>
                  </a:cubicBezTo>
                  <a:cubicBezTo>
                    <a:pt x="11223253" y="785205"/>
                    <a:pt x="11237413" y="918942"/>
                    <a:pt x="11229717" y="1133016"/>
                  </a:cubicBezTo>
                  <a:cubicBezTo>
                    <a:pt x="11222021" y="1347090"/>
                    <a:pt x="11242944" y="1445636"/>
                    <a:pt x="11229717" y="1658428"/>
                  </a:cubicBezTo>
                  <a:cubicBezTo>
                    <a:pt x="11247249" y="2071626"/>
                    <a:pt x="10969302" y="2350544"/>
                    <a:pt x="10581697" y="2306448"/>
                  </a:cubicBezTo>
                  <a:cubicBezTo>
                    <a:pt x="10335870" y="2324963"/>
                    <a:pt x="10197007" y="2306164"/>
                    <a:pt x="9919452" y="2306448"/>
                  </a:cubicBezTo>
                  <a:cubicBezTo>
                    <a:pt x="9641897" y="2306732"/>
                    <a:pt x="9488311" y="2282898"/>
                    <a:pt x="9356544" y="2306448"/>
                  </a:cubicBezTo>
                  <a:cubicBezTo>
                    <a:pt x="9224777" y="2329998"/>
                    <a:pt x="9137354" y="2291693"/>
                    <a:pt x="8992309" y="2306448"/>
                  </a:cubicBezTo>
                  <a:cubicBezTo>
                    <a:pt x="8847265" y="2321203"/>
                    <a:pt x="8559301" y="2302526"/>
                    <a:pt x="8230727" y="2306448"/>
                  </a:cubicBezTo>
                  <a:cubicBezTo>
                    <a:pt x="7902153" y="2310370"/>
                    <a:pt x="7861886" y="2290626"/>
                    <a:pt x="7568482" y="2306448"/>
                  </a:cubicBezTo>
                  <a:cubicBezTo>
                    <a:pt x="7275078" y="2322270"/>
                    <a:pt x="6985681" y="2293063"/>
                    <a:pt x="6707563" y="2306448"/>
                  </a:cubicBezTo>
                  <a:cubicBezTo>
                    <a:pt x="6429445" y="2319833"/>
                    <a:pt x="6326506" y="2326038"/>
                    <a:pt x="6045318" y="2306448"/>
                  </a:cubicBezTo>
                  <a:cubicBezTo>
                    <a:pt x="5764131" y="2286858"/>
                    <a:pt x="5580893" y="2296608"/>
                    <a:pt x="5283736" y="2306448"/>
                  </a:cubicBezTo>
                  <a:cubicBezTo>
                    <a:pt x="4986579" y="2316288"/>
                    <a:pt x="4833844" y="2274733"/>
                    <a:pt x="4621491" y="2306448"/>
                  </a:cubicBezTo>
                  <a:cubicBezTo>
                    <a:pt x="4409139" y="2338163"/>
                    <a:pt x="4137797" y="2274432"/>
                    <a:pt x="3959246" y="2306448"/>
                  </a:cubicBezTo>
                  <a:cubicBezTo>
                    <a:pt x="3780696" y="2338464"/>
                    <a:pt x="3376979" y="2322654"/>
                    <a:pt x="3197664" y="2306448"/>
                  </a:cubicBezTo>
                  <a:cubicBezTo>
                    <a:pt x="3018349" y="2290242"/>
                    <a:pt x="2846058" y="2332111"/>
                    <a:pt x="2535419" y="2306448"/>
                  </a:cubicBezTo>
                  <a:cubicBezTo>
                    <a:pt x="2224781" y="2280785"/>
                    <a:pt x="2178105" y="2306799"/>
                    <a:pt x="1873173" y="2306448"/>
                  </a:cubicBezTo>
                  <a:cubicBezTo>
                    <a:pt x="1568241" y="2306097"/>
                    <a:pt x="1467217" y="2326001"/>
                    <a:pt x="1210928" y="2306448"/>
                  </a:cubicBezTo>
                  <a:cubicBezTo>
                    <a:pt x="954640" y="2286895"/>
                    <a:pt x="910315" y="2291348"/>
                    <a:pt x="648020" y="2306448"/>
                  </a:cubicBezTo>
                  <a:cubicBezTo>
                    <a:pt x="275232" y="2274793"/>
                    <a:pt x="-31850" y="2008877"/>
                    <a:pt x="0" y="1658428"/>
                  </a:cubicBezTo>
                  <a:cubicBezTo>
                    <a:pt x="-13113" y="1422992"/>
                    <a:pt x="25414" y="1307264"/>
                    <a:pt x="0" y="1143120"/>
                  </a:cubicBezTo>
                  <a:cubicBezTo>
                    <a:pt x="-25414" y="978976"/>
                    <a:pt x="-23896" y="794504"/>
                    <a:pt x="0" y="648020"/>
                  </a:cubicBezTo>
                  <a:close/>
                </a:path>
                <a:path w="11229717" h="2306448" stroke="0" extrusionOk="0">
                  <a:moveTo>
                    <a:pt x="0" y="648020"/>
                  </a:moveTo>
                  <a:cubicBezTo>
                    <a:pt x="-7196" y="280921"/>
                    <a:pt x="309337" y="3348"/>
                    <a:pt x="648020" y="0"/>
                  </a:cubicBezTo>
                  <a:cubicBezTo>
                    <a:pt x="824442" y="13692"/>
                    <a:pt x="842517" y="-15680"/>
                    <a:pt x="1012255" y="0"/>
                  </a:cubicBezTo>
                  <a:cubicBezTo>
                    <a:pt x="1181994" y="15680"/>
                    <a:pt x="1245829" y="-7100"/>
                    <a:pt x="1376490" y="0"/>
                  </a:cubicBezTo>
                  <a:cubicBezTo>
                    <a:pt x="1507151" y="7100"/>
                    <a:pt x="1802429" y="-23495"/>
                    <a:pt x="2038735" y="0"/>
                  </a:cubicBezTo>
                  <a:cubicBezTo>
                    <a:pt x="2275042" y="23495"/>
                    <a:pt x="2303380" y="2786"/>
                    <a:pt x="2402970" y="0"/>
                  </a:cubicBezTo>
                  <a:cubicBezTo>
                    <a:pt x="2502561" y="-2786"/>
                    <a:pt x="2790484" y="26484"/>
                    <a:pt x="3164552" y="0"/>
                  </a:cubicBezTo>
                  <a:cubicBezTo>
                    <a:pt x="3538620" y="-26484"/>
                    <a:pt x="3547203" y="859"/>
                    <a:pt x="3727460" y="0"/>
                  </a:cubicBezTo>
                  <a:cubicBezTo>
                    <a:pt x="3907717" y="-859"/>
                    <a:pt x="3976702" y="12500"/>
                    <a:pt x="4191031" y="0"/>
                  </a:cubicBezTo>
                  <a:cubicBezTo>
                    <a:pt x="4405360" y="-12500"/>
                    <a:pt x="4454495" y="-2698"/>
                    <a:pt x="4654603" y="0"/>
                  </a:cubicBezTo>
                  <a:cubicBezTo>
                    <a:pt x="4854711" y="2698"/>
                    <a:pt x="5219653" y="-2578"/>
                    <a:pt x="5515522" y="0"/>
                  </a:cubicBezTo>
                  <a:cubicBezTo>
                    <a:pt x="5811391" y="2578"/>
                    <a:pt x="5989935" y="-8198"/>
                    <a:pt x="6277104" y="0"/>
                  </a:cubicBezTo>
                  <a:cubicBezTo>
                    <a:pt x="6564273" y="8198"/>
                    <a:pt x="6510406" y="4968"/>
                    <a:pt x="6740675" y="0"/>
                  </a:cubicBezTo>
                  <a:cubicBezTo>
                    <a:pt x="6970944" y="-4968"/>
                    <a:pt x="6932068" y="-11972"/>
                    <a:pt x="7104910" y="0"/>
                  </a:cubicBezTo>
                  <a:cubicBezTo>
                    <a:pt x="7277752" y="11972"/>
                    <a:pt x="7514150" y="-6114"/>
                    <a:pt x="7667818" y="0"/>
                  </a:cubicBezTo>
                  <a:cubicBezTo>
                    <a:pt x="7821486" y="6114"/>
                    <a:pt x="8142484" y="2041"/>
                    <a:pt x="8330064" y="0"/>
                  </a:cubicBezTo>
                  <a:cubicBezTo>
                    <a:pt x="8517644" y="-2041"/>
                    <a:pt x="8584722" y="-17507"/>
                    <a:pt x="8694298" y="0"/>
                  </a:cubicBezTo>
                  <a:cubicBezTo>
                    <a:pt x="8803874" y="17507"/>
                    <a:pt x="9351290" y="-13963"/>
                    <a:pt x="9555217" y="0"/>
                  </a:cubicBezTo>
                  <a:cubicBezTo>
                    <a:pt x="9759144" y="13963"/>
                    <a:pt x="9918703" y="-7899"/>
                    <a:pt x="10018789" y="0"/>
                  </a:cubicBezTo>
                  <a:cubicBezTo>
                    <a:pt x="10118875" y="7899"/>
                    <a:pt x="10309861" y="-17933"/>
                    <a:pt x="10581697" y="0"/>
                  </a:cubicBezTo>
                  <a:cubicBezTo>
                    <a:pt x="10922067" y="70802"/>
                    <a:pt x="11219942" y="310861"/>
                    <a:pt x="11229717" y="648020"/>
                  </a:cubicBezTo>
                  <a:cubicBezTo>
                    <a:pt x="11231134" y="861171"/>
                    <a:pt x="11240292" y="946198"/>
                    <a:pt x="11229717" y="1133016"/>
                  </a:cubicBezTo>
                  <a:cubicBezTo>
                    <a:pt x="11219142" y="1319834"/>
                    <a:pt x="11252557" y="1541669"/>
                    <a:pt x="11229717" y="1658428"/>
                  </a:cubicBezTo>
                  <a:cubicBezTo>
                    <a:pt x="11261608" y="2083508"/>
                    <a:pt x="10985237" y="2238386"/>
                    <a:pt x="10581697" y="2306448"/>
                  </a:cubicBezTo>
                  <a:cubicBezTo>
                    <a:pt x="10424599" y="2337250"/>
                    <a:pt x="10172389" y="2270333"/>
                    <a:pt x="9820115" y="2306448"/>
                  </a:cubicBezTo>
                  <a:cubicBezTo>
                    <a:pt x="9467841" y="2342563"/>
                    <a:pt x="9333768" y="2292670"/>
                    <a:pt x="9157870" y="2306448"/>
                  </a:cubicBezTo>
                  <a:cubicBezTo>
                    <a:pt x="8981972" y="2320226"/>
                    <a:pt x="8869384" y="2282316"/>
                    <a:pt x="8594962" y="2306448"/>
                  </a:cubicBezTo>
                  <a:cubicBezTo>
                    <a:pt x="8320540" y="2330580"/>
                    <a:pt x="8352181" y="2295321"/>
                    <a:pt x="8131390" y="2306448"/>
                  </a:cubicBezTo>
                  <a:cubicBezTo>
                    <a:pt x="7910599" y="2317575"/>
                    <a:pt x="7897298" y="2292465"/>
                    <a:pt x="7767155" y="2306448"/>
                  </a:cubicBezTo>
                  <a:cubicBezTo>
                    <a:pt x="7637012" y="2320431"/>
                    <a:pt x="7243975" y="2315087"/>
                    <a:pt x="7005573" y="2306448"/>
                  </a:cubicBezTo>
                  <a:cubicBezTo>
                    <a:pt x="6767171" y="2297809"/>
                    <a:pt x="6756907" y="2303813"/>
                    <a:pt x="6542002" y="2306448"/>
                  </a:cubicBezTo>
                  <a:cubicBezTo>
                    <a:pt x="6327097" y="2309083"/>
                    <a:pt x="6171853" y="2332115"/>
                    <a:pt x="5979093" y="2306448"/>
                  </a:cubicBezTo>
                  <a:cubicBezTo>
                    <a:pt x="5786333" y="2280781"/>
                    <a:pt x="5746190" y="2290073"/>
                    <a:pt x="5515522" y="2306448"/>
                  </a:cubicBezTo>
                  <a:cubicBezTo>
                    <a:pt x="5284854" y="2322823"/>
                    <a:pt x="5068320" y="2320851"/>
                    <a:pt x="4853277" y="2306448"/>
                  </a:cubicBezTo>
                  <a:cubicBezTo>
                    <a:pt x="4638234" y="2292045"/>
                    <a:pt x="4317867" y="2303043"/>
                    <a:pt x="4091695" y="2306448"/>
                  </a:cubicBezTo>
                  <a:cubicBezTo>
                    <a:pt x="3865523" y="2309853"/>
                    <a:pt x="3830309" y="2298458"/>
                    <a:pt x="3727460" y="2306448"/>
                  </a:cubicBezTo>
                  <a:cubicBezTo>
                    <a:pt x="3624611" y="2314438"/>
                    <a:pt x="3460491" y="2286236"/>
                    <a:pt x="3263888" y="2306448"/>
                  </a:cubicBezTo>
                  <a:cubicBezTo>
                    <a:pt x="3067285" y="2326660"/>
                    <a:pt x="2831726" y="2296056"/>
                    <a:pt x="2700980" y="2306448"/>
                  </a:cubicBezTo>
                  <a:cubicBezTo>
                    <a:pt x="2570234" y="2316840"/>
                    <a:pt x="2103453" y="2272983"/>
                    <a:pt x="1840061" y="2306448"/>
                  </a:cubicBezTo>
                  <a:cubicBezTo>
                    <a:pt x="1576669" y="2339913"/>
                    <a:pt x="1564645" y="2320725"/>
                    <a:pt x="1475826" y="2306448"/>
                  </a:cubicBezTo>
                  <a:cubicBezTo>
                    <a:pt x="1387007" y="2292171"/>
                    <a:pt x="986310" y="2271684"/>
                    <a:pt x="648020" y="2306448"/>
                  </a:cubicBezTo>
                  <a:cubicBezTo>
                    <a:pt x="267049" y="2342684"/>
                    <a:pt x="-3976" y="1955313"/>
                    <a:pt x="0" y="1658428"/>
                  </a:cubicBezTo>
                  <a:cubicBezTo>
                    <a:pt x="-6022" y="1491811"/>
                    <a:pt x="16188" y="1344029"/>
                    <a:pt x="0" y="1173432"/>
                  </a:cubicBezTo>
                  <a:cubicBezTo>
                    <a:pt x="-16188" y="1002835"/>
                    <a:pt x="-8934" y="840504"/>
                    <a:pt x="0" y="648020"/>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prstGeom prst="roundRect">
                      <a:avLst>
                        <a:gd name="adj" fmla="val 2809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5B999E94-CA06-F2D8-EA0D-5C67D826DCC5}"/>
                </a:ext>
              </a:extLst>
            </p:cNvPr>
            <p:cNvSpPr txBox="1"/>
            <p:nvPr/>
          </p:nvSpPr>
          <p:spPr>
            <a:xfrm>
              <a:off x="-47591" y="379057"/>
              <a:ext cx="11433275" cy="1960847"/>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lang="en-US" sz="3200" noProof="0">
                  <a:solidFill>
                    <a:prstClr val="black"/>
                  </a:solidFill>
                  <a:latin typeface="Calibri" panose="020F0502020204030204"/>
                </a:rPr>
                <a:t>S</a:t>
              </a:r>
              <a:r>
                <a:rPr kumimoji="0" lang="vi-VN" sz="3200" b="0" i="0" u="none" strike="noStrike" kern="1200" cap="none" spc="0" normalizeH="0" baseline="0" noProof="0">
                  <a:ln>
                    <a:noFill/>
                  </a:ln>
                  <a:solidFill>
                    <a:prstClr val="black"/>
                  </a:solidFill>
                  <a:effectLst/>
                  <a:uLnTx/>
                  <a:uFillTx/>
                  <a:latin typeface="Calibri" panose="020F0502020204030204"/>
                </a:rPr>
                <a:t>ử dụng </a:t>
              </a:r>
              <a:r>
                <a:rPr lang="en-US" sz="3200">
                  <a:solidFill>
                    <a:prstClr val="black"/>
                  </a:solidFill>
                  <a:latin typeface="Calibri" panose="020F0502020204030204"/>
                </a:rPr>
                <a:t>đại từ xưng hô cho phù hợp với ngữ cảnh, với quan hệ, thứ bậc trong giao tiếp hàng ngày</a:t>
              </a:r>
              <a:r>
                <a:rPr kumimoji="0" lang="vi-VN" sz="3200" b="0" i="0" u="none" strike="noStrike" kern="1200" cap="none" spc="0" normalizeH="0" baseline="0" noProof="0">
                  <a:ln>
                    <a:noFill/>
                  </a:ln>
                  <a:solidFill>
                    <a:prstClr val="black"/>
                  </a:solidFill>
                  <a:effectLst/>
                  <a:uLnTx/>
                  <a:uFillTx/>
                  <a:latin typeface="Calibri" panose="020F0502020204030204"/>
                </a:rPr>
                <a:t>.</a:t>
              </a:r>
              <a:endParaRPr lang="en-US" sz="3200" dirty="0">
                <a:solidFill>
                  <a:prstClr val="black"/>
                </a:solidFill>
                <a:latin typeface="Calibri" panose="020F0502020204030204"/>
              </a:endParaRP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a:ln>
                    <a:noFill/>
                  </a:ln>
                  <a:solidFill>
                    <a:prstClr val="black"/>
                  </a:solidFill>
                  <a:effectLst/>
                  <a:uLnTx/>
                  <a:uFillTx/>
                  <a:latin typeface="Calibri" panose="020F0502020204030204"/>
                </a:rPr>
                <a:t>Chuẩn</a:t>
              </a:r>
              <a:r>
                <a:rPr kumimoji="0" lang="en-US" sz="3200" b="0" i="0" u="none" strike="noStrike" kern="1200" cap="none" spc="0" normalizeH="0" noProof="0">
                  <a:ln>
                    <a:noFill/>
                  </a:ln>
                  <a:solidFill>
                    <a:prstClr val="black"/>
                  </a:solidFill>
                  <a:effectLst/>
                  <a:uLnTx/>
                  <a:uFillTx/>
                  <a:latin typeface="Calibri" panose="020F0502020204030204"/>
                </a:rPr>
                <a:t> bị bài sau: Đánh giá, chỉnh sửa văn bản sáng tạo: Chuẩn bị sổ tay ghi lại những điều em học được về cách viết bài văn kể chuyện sáng tạo.</a:t>
              </a:r>
              <a:endParaRPr kumimoji="0" lang="en-US" sz="3200" b="0" i="0" u="none" strike="noStrike" kern="1200" cap="none" spc="0" normalizeH="0" baseline="0" noProof="0">
                <a:ln>
                  <a:noFill/>
                </a:ln>
                <a:solidFill>
                  <a:prstClr val="black"/>
                </a:solidFill>
                <a:effectLst/>
                <a:uLnTx/>
                <a:uFillTx/>
                <a:latin typeface="Calibri" panose="020F0502020204030204"/>
              </a:endParaRPr>
            </a:p>
          </p:txBody>
        </p:sp>
        <p:pic>
          <p:nvPicPr>
            <p:cNvPr id="6" name="Picture 5" descr="A pink and yellow chat bubbles&#10;&#10;Description automatically generated">
              <a:extLst>
                <a:ext uri="{FF2B5EF4-FFF2-40B4-BE49-F238E27FC236}">
                  <a16:creationId xmlns:a16="http://schemas.microsoft.com/office/drawing/2014/main" xmlns="" id="{FBE245B1-7846-0583-0394-BE07088DD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77" y="518093"/>
              <a:ext cx="877331" cy="877330"/>
            </a:xfrm>
            <a:prstGeom prst="rect">
              <a:avLst/>
            </a:prstGeom>
          </p:spPr>
        </p:pic>
      </p:grpSp>
      <p:sp>
        <p:nvSpPr>
          <p:cNvPr id="8" name="Freeform 7">
            <a:extLst>
              <a:ext uri="{FF2B5EF4-FFF2-40B4-BE49-F238E27FC236}">
                <a16:creationId xmlns:a16="http://schemas.microsoft.com/office/drawing/2014/main" xmlns="" id="{7DE54D85-BEFE-D7F3-EB24-08628E17788E}"/>
              </a:ext>
            </a:extLst>
          </p:cNvPr>
          <p:cNvSpPr/>
          <p:nvPr/>
        </p:nvSpPr>
        <p:spPr>
          <a:xfrm>
            <a:off x="0" y="2518871"/>
            <a:ext cx="5166113" cy="4339129"/>
          </a:xfrm>
          <a:custGeom>
            <a:avLst/>
            <a:gdLst/>
            <a:ahLst/>
            <a:cxnLst/>
            <a:rect l="l" t="t" r="r" b="b"/>
            <a:pathLst>
              <a:path w="2849724" h="2386644">
                <a:moveTo>
                  <a:pt x="0" y="0"/>
                </a:moveTo>
                <a:lnTo>
                  <a:pt x="2849724" y="0"/>
                </a:lnTo>
                <a:lnTo>
                  <a:pt x="2849724" y="2386644"/>
                </a:lnTo>
                <a:lnTo>
                  <a:pt x="0" y="238664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14">
            <a:extLst>
              <a:ext uri="{FF2B5EF4-FFF2-40B4-BE49-F238E27FC236}">
                <a16:creationId xmlns:a16="http://schemas.microsoft.com/office/drawing/2014/main" xmlns="" id="{57B1D1BE-5E06-89AC-F2CD-A2A74B7B8024}"/>
              </a:ext>
            </a:extLst>
          </p:cNvPr>
          <p:cNvSpPr/>
          <p:nvPr/>
        </p:nvSpPr>
        <p:spPr>
          <a:xfrm>
            <a:off x="128205" y="168777"/>
            <a:ext cx="4572000" cy="2612946"/>
          </a:xfrm>
          <a:prstGeom prst="roundRect">
            <a:avLst/>
          </a:prstGeom>
          <a:solidFill>
            <a:schemeClr val="bg1"/>
          </a:solidFill>
          <a:ln w="76200">
            <a:solidFill>
              <a:srgbClr val="2E9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10" name="TextBox 9">
            <a:extLst>
              <a:ext uri="{FF2B5EF4-FFF2-40B4-BE49-F238E27FC236}">
                <a16:creationId xmlns:a16="http://schemas.microsoft.com/office/drawing/2014/main" xmlns="" id="{41EE0C58-14EA-5D19-8EDC-6773A603C4EB}"/>
              </a:ext>
            </a:extLst>
          </p:cNvPr>
          <p:cNvSpPr txBox="1"/>
          <p:nvPr/>
        </p:nvSpPr>
        <p:spPr>
          <a:xfrm>
            <a:off x="329867" y="213313"/>
            <a:ext cx="424213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a:ln w="38100">
                  <a:noFill/>
                </a:ln>
                <a:solidFill>
                  <a:schemeClr val="accent2">
                    <a:lumMod val="75000"/>
                  </a:schemeClr>
                </a:solidFill>
                <a:latin typeface="Cambria" panose="02040503050406030204" pitchFamily="18" charset="0"/>
                <a:ea typeface="Cambria" panose="02040503050406030204" pitchFamily="18" charset="0"/>
              </a:rPr>
              <a:t>ĐỊNH HƯỚNG HỌC TẬP TIẾP THEO</a:t>
            </a:r>
            <a:endParaRPr kumimoji="0" lang="en-US" sz="4800" b="1" i="0" u="none" strike="noStrike" kern="1200" cap="none" spc="0" normalizeH="0" baseline="0" noProof="0" dirty="0">
              <a:ln w="38100">
                <a:noFill/>
              </a:ln>
              <a:solidFill>
                <a:schemeClr val="accent2">
                  <a:lumMod val="75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986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xmlns=""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9" name="Picture 8">
            <a:extLst>
              <a:ext uri="{FF2B5EF4-FFF2-40B4-BE49-F238E27FC236}">
                <a16:creationId xmlns:a16="http://schemas.microsoft.com/office/drawing/2014/main" xmlns="" id="{9CF0D13A-84A9-56E4-DEC4-F27F4B3779C2}"/>
              </a:ext>
            </a:extLst>
          </p:cNvPr>
          <p:cNvPicPr>
            <a:picLocks noChangeAspect="1"/>
          </p:cNvPicPr>
          <p:nvPr/>
        </p:nvPicPr>
        <p:blipFill>
          <a:blip r:embed="rId8"/>
          <a:stretch>
            <a:fillRect/>
          </a:stretch>
        </p:blipFill>
        <p:spPr>
          <a:xfrm>
            <a:off x="3742227" y="1705183"/>
            <a:ext cx="7736495" cy="3981033"/>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2C6920-E4A3-5EA8-BE34-B14A53134CEE}"/>
              </a:ext>
            </a:extLst>
          </p:cNvPr>
          <p:cNvSpPr txBox="1"/>
          <p:nvPr/>
        </p:nvSpPr>
        <p:spPr>
          <a:xfrm>
            <a:off x="2477975" y="332148"/>
            <a:ext cx="8704375"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các từ dùng để xưng hô trong mỗi đoạn dưới đây. Nhận xét về thái độ 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xmlns="" id="{F5414934-3C7F-83A2-6D49-FE3C0A9F8391}"/>
              </a:ext>
            </a:extLst>
          </p:cNvPr>
          <p:cNvSpPr txBox="1"/>
          <p:nvPr/>
        </p:nvSpPr>
        <p:spPr>
          <a:xfrm>
            <a:off x="476251" y="1552005"/>
            <a:ext cx="11268074"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róc, bà tiện, bà chẻ từng khẩu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a:p>
            <a:r>
              <a:rPr lang="vi-VN" sz="2400" dirty="0">
                <a:latin typeface="Cambria" panose="02040503050406030204" pitchFamily="18" charset="0"/>
                <a:ea typeface="Cambria" panose="02040503050406030204" pitchFamily="18" charset="0"/>
              </a:rPr>
              <a:t>b. Cánh cam vùng chạy, nhớn nhác tìm lối thoát. Chuột cống cười phá lên: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Ha ha! Ta đã cho bịt kín tất cả lối ra vào. Nhà ngươi chớ có nhọc công vô ích! Tất cả các ngươi đã trở thành nô lệ của ta. Dưới cống này, ta là chúa tể, các ngươi không biết sao?</a:t>
            </a:r>
          </a:p>
          <a:p>
            <a:pPr algn="r"/>
            <a:r>
              <a:rPr lang="vi-VN" sz="2400" dirty="0">
                <a:latin typeface="Cambria" panose="02040503050406030204" pitchFamily="18" charset="0"/>
                <a:ea typeface="Cambria" panose="02040503050406030204" pitchFamily="18" charset="0"/>
              </a:rPr>
              <a:t>(Vũ Tú Nam)</a:t>
            </a:r>
          </a:p>
        </p:txBody>
      </p:sp>
      <p:pic>
        <p:nvPicPr>
          <p:cNvPr id="4" name="Picture 3">
            <a:extLst>
              <a:ext uri="{FF2B5EF4-FFF2-40B4-BE49-F238E27FC236}">
                <a16:creationId xmlns:a16="http://schemas.microsoft.com/office/drawing/2014/main" xmlns="" id="{3C781CCF-F489-850F-F895-B6B2EF3CA345}"/>
              </a:ext>
            </a:extLst>
          </p:cNvPr>
          <p:cNvPicPr>
            <a:picLocks noChangeAspect="1"/>
          </p:cNvPicPr>
          <p:nvPr/>
        </p:nvPicPr>
        <p:blipFill>
          <a:blip r:embed="rId2"/>
          <a:stretch>
            <a:fillRect/>
          </a:stretch>
        </p:blipFill>
        <p:spPr>
          <a:xfrm>
            <a:off x="524751" y="389131"/>
            <a:ext cx="1658256" cy="963251"/>
          </a:xfrm>
          <a:prstGeom prst="rect">
            <a:avLst/>
          </a:prstGeom>
        </p:spPr>
      </p:pic>
    </p:spTree>
    <p:extLst>
      <p:ext uri="{BB962C8B-B14F-4D97-AF65-F5344CB8AC3E}">
        <p14:creationId xmlns:p14="http://schemas.microsoft.com/office/powerpoint/2010/main" val="27841956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6" name="Straight Connector 15">
            <a:extLst>
              <a:ext uri="{FF2B5EF4-FFF2-40B4-BE49-F238E27FC236}">
                <a16:creationId xmlns:a16="http://schemas.microsoft.com/office/drawing/2014/main" xmlns=""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64648460-56CB-64C6-EB9F-88C2D45F03E6}"/>
              </a:ext>
            </a:extLst>
          </p:cNvPr>
          <p:cNvGrpSpPr/>
          <p:nvPr/>
        </p:nvGrpSpPr>
        <p:grpSpPr>
          <a:xfrm>
            <a:off x="1065835" y="3226397"/>
            <a:ext cx="9887915" cy="1326553"/>
            <a:chOff x="6812132" y="1469859"/>
            <a:chExt cx="4470911" cy="1681555"/>
          </a:xfrm>
        </p:grpSpPr>
        <p:sp>
          <p:nvSpPr>
            <p:cNvPr id="25" name="矩形: 圆角 7">
              <a:extLst>
                <a:ext uri="{FF2B5EF4-FFF2-40B4-BE49-F238E27FC236}">
                  <a16:creationId xmlns:a16="http://schemas.microsoft.com/office/drawing/2014/main" xmlns=""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xmlns="" id="{24BCFC78-D792-3028-9E5C-546EE02AAC0C}"/>
                </a:ext>
              </a:extLst>
            </p:cNvPr>
            <p:cNvSpPr txBox="1"/>
            <p:nvPr/>
          </p:nvSpPr>
          <p:spPr>
            <a:xfrm>
              <a:off x="6877171" y="1603397"/>
              <a:ext cx="4356886" cy="1521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FF0000"/>
                  </a:solidFill>
                  <a:effectLst/>
                  <a:latin typeface="Cambria" panose="02040503050406030204" pitchFamily="18" charset="0"/>
                  <a:ea typeface="Cambria" panose="02040503050406030204" pitchFamily="18" charset="0"/>
                </a:rPr>
                <a:t>Nhân vật bà gọi người cháu là cu Dũng và cháu, xưng là bà, gọi con và cháu của mình là mẹ con (đây là những danh từ được dùng làm đại từ xưng hô.)</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7" name="Arrow: Curved Right 26">
            <a:extLst>
              <a:ext uri="{FF2B5EF4-FFF2-40B4-BE49-F238E27FC236}">
                <a16:creationId xmlns:a16="http://schemas.microsoft.com/office/drawing/2014/main" xmlns=""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矩形: 圆角 7">
            <a:extLst>
              <a:ext uri="{FF2B5EF4-FFF2-40B4-BE49-F238E27FC236}">
                <a16:creationId xmlns:a16="http://schemas.microsoft.com/office/drawing/2014/main" xmlns="" id="{3C181339-C957-B313-EE1D-51C9C1811D99}"/>
              </a:ext>
            </a:extLst>
          </p:cNvPr>
          <p:cNvSpPr/>
          <p:nvPr/>
        </p:nvSpPr>
        <p:spPr>
          <a:xfrm>
            <a:off x="1121856" y="4846320"/>
            <a:ext cx="9555669" cy="124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rPr>
              <a:t>Cách xưng hô như vậy thể hiện mối quan hệ gần gũi, thân thiết.</a:t>
            </a:r>
            <a:endParaRPr kumimoji="0" lang="en-US" altLang="zh-CN" sz="3600" b="1"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4073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04E0BA2-EB50-FEC0-E871-3FC739A4FA59}"/>
              </a:ext>
            </a:extLst>
          </p:cNvPr>
          <p:cNvSpPr txBox="1"/>
          <p:nvPr/>
        </p:nvSpPr>
        <p:spPr>
          <a:xfrm>
            <a:off x="1285875" y="417076"/>
            <a:ext cx="102870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p>
        </p:txBody>
      </p:sp>
      <p:cxnSp>
        <p:nvCxnSpPr>
          <p:cNvPr id="16" name="Straight Connector 15">
            <a:extLst>
              <a:ext uri="{FF2B5EF4-FFF2-40B4-BE49-F238E27FC236}">
                <a16:creationId xmlns:a16="http://schemas.microsoft.com/office/drawing/2014/main" xmlns="" id="{8163A03F-6B46-D3B1-6CBC-56D8860A597D}"/>
              </a:ext>
            </a:extLst>
          </p:cNvPr>
          <p:cNvCxnSpPr>
            <a:cxnSpLocks/>
          </p:cNvCxnSpPr>
          <p:nvPr/>
        </p:nvCxnSpPr>
        <p:spPr>
          <a:xfrm>
            <a:off x="2914650" y="17145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6518BCB-37A8-028F-5389-B2FF9E263583}"/>
              </a:ext>
            </a:extLst>
          </p:cNvPr>
          <p:cNvCxnSpPr>
            <a:cxnSpLocks/>
          </p:cNvCxnSpPr>
          <p:nvPr/>
        </p:nvCxnSpPr>
        <p:spPr>
          <a:xfrm>
            <a:off x="4314825" y="2152650"/>
            <a:ext cx="140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6BFD60F-F9D1-9086-183D-73DDF6A79327}"/>
              </a:ext>
            </a:extLst>
          </p:cNvPr>
          <p:cNvCxnSpPr>
            <a:cxnSpLocks/>
          </p:cNvCxnSpPr>
          <p:nvPr/>
        </p:nvCxnSpPr>
        <p:spPr>
          <a:xfrm>
            <a:off x="7886700" y="1733550"/>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64648460-56CB-64C6-EB9F-88C2D45F03E6}"/>
              </a:ext>
            </a:extLst>
          </p:cNvPr>
          <p:cNvGrpSpPr/>
          <p:nvPr/>
        </p:nvGrpSpPr>
        <p:grpSpPr>
          <a:xfrm>
            <a:off x="1065835" y="3226397"/>
            <a:ext cx="10240340" cy="1326553"/>
            <a:chOff x="6812132" y="1469859"/>
            <a:chExt cx="4470911" cy="1681555"/>
          </a:xfrm>
        </p:grpSpPr>
        <p:sp>
          <p:nvSpPr>
            <p:cNvPr id="25" name="矩形: 圆角 7">
              <a:extLst>
                <a:ext uri="{FF2B5EF4-FFF2-40B4-BE49-F238E27FC236}">
                  <a16:creationId xmlns:a16="http://schemas.microsoft.com/office/drawing/2014/main" xmlns=""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xmlns="" id="{24BCFC78-D792-3028-9E5C-546EE02AAC0C}"/>
                </a:ext>
              </a:extLst>
            </p:cNvPr>
            <p:cNvSpPr txBox="1"/>
            <p:nvPr/>
          </p:nvSpPr>
          <p:spPr>
            <a:xfrm>
              <a:off x="6868854" y="1627545"/>
              <a:ext cx="4356886" cy="12094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Các từ xưng hô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Chuột cống xưng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gọi cánh cam (và một số loài vật khác nữa)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nhà</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27" name="Arrow: Curved Right 26">
            <a:extLst>
              <a:ext uri="{FF2B5EF4-FFF2-40B4-BE49-F238E27FC236}">
                <a16:creationId xmlns:a16="http://schemas.microsoft.com/office/drawing/2014/main" xmlns=""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阿里巴巴普惠体"/>
              <a:cs typeface="+mn-cs"/>
            </a:endParaRPr>
          </a:p>
        </p:txBody>
      </p:sp>
      <p:sp>
        <p:nvSpPr>
          <p:cNvPr id="43" name="矩形: 圆角 7">
            <a:extLst>
              <a:ext uri="{FF2B5EF4-FFF2-40B4-BE49-F238E27FC236}">
                <a16:creationId xmlns:a16="http://schemas.microsoft.com/office/drawing/2014/main" xmlns="" id="{3C181339-C957-B313-EE1D-51C9C1811D99}"/>
              </a:ext>
            </a:extLst>
          </p:cNvPr>
          <p:cNvSpPr/>
          <p:nvPr/>
        </p:nvSpPr>
        <p:spPr>
          <a:xfrm>
            <a:off x="1121856" y="4846320"/>
            <a:ext cx="9555669" cy="124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3600" b="1" dirty="0">
                <a:solidFill>
                  <a:schemeClr val="bg2">
                    <a:lumMod val="10000"/>
                  </a:schemeClr>
                </a:solidFill>
                <a:latin typeface="Cambria" panose="02040503050406030204" pitchFamily="18" charset="0"/>
                <a:ea typeface="Cambria" panose="02040503050406030204" pitchFamily="18" charset="0"/>
              </a:rPr>
              <a:t>Cách gọi này thể hiện sự ngạo mạn, tự phụ, coi mình là hơn người khác của chuột cống.</a:t>
            </a:r>
            <a:endParaRPr kumimoji="0" lang="en-US" altLang="zh-CN" sz="3600" b="1"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8616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xmlns="" id="{60215D5D-F92C-3DF3-5DE8-B5314088E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337" y="190501"/>
            <a:ext cx="10090513" cy="3976386"/>
          </a:xfrm>
          <a:prstGeom prst="rect">
            <a:avLst/>
          </a:prstGeom>
        </p:spPr>
      </p:pic>
      <p:sp>
        <p:nvSpPr>
          <p:cNvPr id="6" name="TextBox 5">
            <a:extLst>
              <a:ext uri="{FF2B5EF4-FFF2-40B4-BE49-F238E27FC236}">
                <a16:creationId xmlns:a16="http://schemas.microsoft.com/office/drawing/2014/main" xmlns="" id="{F803AD19-B78D-107B-1CC1-524E82DE985E}"/>
              </a:ext>
            </a:extLst>
          </p:cNvPr>
          <p:cNvSpPr txBox="1"/>
          <p:nvPr/>
        </p:nvSpPr>
        <p:spPr>
          <a:xfrm>
            <a:off x="1603756" y="1182231"/>
            <a:ext cx="8425543" cy="2246769"/>
          </a:xfrm>
          <a:prstGeom prst="rect">
            <a:avLst/>
          </a:prstGeom>
          <a:noFill/>
        </p:spPr>
        <p:txBody>
          <a:bodyPr wrap="square" rtlCol="0">
            <a:spAutoFit/>
          </a:bodyPr>
          <a:lstStyle/>
          <a:p>
            <a:pPr lvl="0" algn="just">
              <a:defRPr/>
            </a:pPr>
            <a:r>
              <a:rPr lang="en-US" sz="2800" b="1" dirty="0">
                <a:solidFill>
                  <a:schemeClr val="bg2">
                    <a:lumMod val="10000"/>
                  </a:schemeClr>
                </a:solidFill>
                <a:latin typeface="Cambria" panose="02040503050406030204" pitchFamily="18" charset="0"/>
              </a:rPr>
              <a:t>   </a:t>
            </a:r>
            <a:r>
              <a:rPr lang="vi-VN" sz="2800" b="1" dirty="0">
                <a:solidFill>
                  <a:schemeClr val="bg2">
                    <a:lumMod val="10000"/>
                  </a:schemeClr>
                </a:solidFill>
                <a:latin typeface="Cambria" panose="02040503050406030204" pitchFamily="18" charset="0"/>
              </a:rPr>
              <a:t>Từ xưng hô thường thể hiện thái độ, thứ bậc, tuổi tác,... của người nói. Do vậy, khi xưng hô, ta cần dùng từ sao cho lịch sự, nhã nhặn thể hiện đúng mối quan hệ với người nghe.</a:t>
            </a:r>
            <a:endParaRPr lang="en-US" sz="2800" b="1" dirty="0">
              <a:solidFill>
                <a:schemeClr val="bg2">
                  <a:lumMod val="10000"/>
                </a:schemeClr>
              </a:solidFill>
              <a:latin typeface="Cambria" panose="02040503050406030204" pitchFamily="18" charset="0"/>
            </a:endParaRPr>
          </a:p>
          <a:p>
            <a:pPr lvl="0" algn="just">
              <a:defRPr/>
            </a:pPr>
            <a:r>
              <a:rPr lang="en-US" sz="2800" b="1" dirty="0">
                <a:solidFill>
                  <a:schemeClr val="bg2">
                    <a:lumMod val="10000"/>
                  </a:schemeClr>
                </a:solidFill>
                <a:latin typeface="Cambria" panose="02040503050406030204" pitchFamily="18" charset="0"/>
              </a:rPr>
              <a:t> </a:t>
            </a:r>
            <a:endParaRPr lang="vi-VN" sz="2800" b="1" dirty="0">
              <a:solidFill>
                <a:schemeClr val="bg2">
                  <a:lumMod val="10000"/>
                </a:schemeClr>
              </a:solidFill>
              <a:latin typeface="Cambria" panose="02040503050406030204" pitchFamily="18" charset="0"/>
            </a:endParaRPr>
          </a:p>
        </p:txBody>
      </p:sp>
      <p:sp>
        <p:nvSpPr>
          <p:cNvPr id="3" name="TextBox 2">
            <a:extLst>
              <a:ext uri="{FF2B5EF4-FFF2-40B4-BE49-F238E27FC236}">
                <a16:creationId xmlns:a16="http://schemas.microsoft.com/office/drawing/2014/main" xmlns="" id="{22CEDE82-0B81-3692-DE27-4B856A4E8C3F}"/>
              </a:ext>
            </a:extLst>
          </p:cNvPr>
          <p:cNvSpPr txBox="1"/>
          <p:nvPr/>
        </p:nvSpPr>
        <p:spPr>
          <a:xfrm>
            <a:off x="864847" y="3983807"/>
            <a:ext cx="10559365" cy="2246769"/>
          </a:xfrm>
          <a:prstGeom prst="rect">
            <a:avLst/>
          </a:prstGeom>
          <a:noFill/>
        </p:spPr>
        <p:txBody>
          <a:bodyPr wrap="square">
            <a:spAutoFit/>
          </a:bodyPr>
          <a:lstStyle/>
          <a:p>
            <a:pPr lvl="0" algn="just">
              <a:defRPr/>
            </a:pPr>
            <a:r>
              <a:rPr lang="en-US" sz="2800" b="1" dirty="0" err="1">
                <a:solidFill>
                  <a:srgbClr val="FF0000"/>
                </a:solidFill>
                <a:latin typeface="Cambria" panose="02040503050406030204" pitchFamily="18" charset="0"/>
              </a:rPr>
              <a:t>Hãy</a:t>
            </a:r>
            <a:r>
              <a:rPr lang="en-US" sz="2800" b="1" dirty="0">
                <a:solidFill>
                  <a:srgbClr val="FF0000"/>
                </a:solidFill>
                <a:latin typeface="Cambria" panose="02040503050406030204" pitchFamily="18" charset="0"/>
              </a:rPr>
              <a:t> </a:t>
            </a:r>
            <a:r>
              <a:rPr lang="en-US" sz="2800" b="1" dirty="0" err="1">
                <a:solidFill>
                  <a:srgbClr val="FF0000"/>
                </a:solidFill>
                <a:latin typeface="Cambria" panose="02040503050406030204" pitchFamily="18" charset="0"/>
              </a:rPr>
              <a:t>nêu</a:t>
            </a:r>
            <a:r>
              <a:rPr lang="en-US" sz="2800" b="1" dirty="0">
                <a:solidFill>
                  <a:srgbClr val="FF0000"/>
                </a:solidFill>
                <a:latin typeface="Cambria" panose="02040503050406030204" pitchFamily="18" charset="0"/>
              </a:rPr>
              <a:t> </a:t>
            </a:r>
            <a:r>
              <a:rPr lang="en-US" sz="2800" b="1" dirty="0" err="1">
                <a:solidFill>
                  <a:srgbClr val="FF0000"/>
                </a:solidFill>
                <a:latin typeface="Cambria" panose="02040503050406030204" pitchFamily="18" charset="0"/>
              </a:rPr>
              <a:t>thêm</a:t>
            </a:r>
            <a:r>
              <a:rPr lang="en-US" sz="2800" b="1" dirty="0">
                <a:solidFill>
                  <a:srgbClr val="FF0000"/>
                </a:solidFill>
                <a:latin typeface="Cambria" panose="02040503050406030204" pitchFamily="18" charset="0"/>
              </a:rPr>
              <a:t>:</a:t>
            </a:r>
          </a:p>
          <a:p>
            <a:pPr lvl="0" algn="just">
              <a:defRPr/>
            </a:pPr>
            <a:r>
              <a:rPr lang="en-US" sz="2800" b="1" dirty="0">
                <a:solidFill>
                  <a:schemeClr val="bg2">
                    <a:lumMod val="10000"/>
                  </a:schemeClr>
                </a:solidFill>
                <a:latin typeface="Cambria" panose="02040503050406030204" pitchFamily="18" charset="0"/>
              </a:rPr>
              <a:t> + </a:t>
            </a:r>
            <a:r>
              <a:rPr lang="en-US" sz="2800" b="1" dirty="0" err="1">
                <a:solidFill>
                  <a:schemeClr val="bg2">
                    <a:lumMod val="10000"/>
                  </a:schemeClr>
                </a:solidFill>
                <a:latin typeface="Cambria" panose="02040503050406030204" pitchFamily="18" charset="0"/>
              </a:rPr>
              <a:t>Một</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số</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từ</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xưng</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hô</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của</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em</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với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bạn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thể</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hiện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thái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độ</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thân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mật</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văn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minh</a:t>
            </a:r>
            <a:r>
              <a:rPr lang="en-US" sz="2800" b="1" dirty="0">
                <a:solidFill>
                  <a:schemeClr val="bg2">
                    <a:lumMod val="10000"/>
                  </a:schemeClr>
                </a:solidFill>
                <a:latin typeface="Cambria" panose="02040503050406030204" pitchFamily="18" charset="0"/>
              </a:rPr>
              <a:t>.</a:t>
            </a:r>
          </a:p>
          <a:p>
            <a:pPr lvl="0" algn="just">
              <a:defRPr/>
            </a:pP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Một</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số</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từ</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xưng</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hô</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của</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em</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với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người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lớn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tuổi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hơn</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khi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em</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gặp</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ngoài</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xã</a:t>
            </a:r>
            <a:r>
              <a:rPr lang="en-US" sz="2800" b="1" dirty="0">
                <a:solidFill>
                  <a:schemeClr val="bg2">
                    <a:lumMod val="10000"/>
                  </a:schemeClr>
                </a:solidFill>
                <a:latin typeface="Cambria" panose="02040503050406030204" pitchFamily="18" charset="0"/>
              </a:rPr>
              <a:t> </a:t>
            </a:r>
            <a:r>
              <a:rPr lang="en-US" sz="2800" b="1" dirty="0" err="1">
                <a:solidFill>
                  <a:schemeClr val="bg2">
                    <a:lumMod val="10000"/>
                  </a:schemeClr>
                </a:solidFill>
                <a:latin typeface="Cambria" panose="02040503050406030204" pitchFamily="18" charset="0"/>
              </a:rPr>
              <a:t>hội</a:t>
            </a:r>
            <a:r>
              <a:rPr lang="en-US" sz="2800" b="1" dirty="0">
                <a:solidFill>
                  <a:schemeClr val="bg2">
                    <a:lumMod val="10000"/>
                  </a:schemeClr>
                </a:solidFill>
                <a:latin typeface="Cambria" panose="02040503050406030204" pitchFamily="18" charset="0"/>
              </a:rPr>
              <a:t>.</a:t>
            </a:r>
          </a:p>
        </p:txBody>
      </p:sp>
    </p:spTree>
    <p:extLst>
      <p:ext uri="{BB962C8B-B14F-4D97-AF65-F5344CB8AC3E}">
        <p14:creationId xmlns:p14="http://schemas.microsoft.com/office/powerpoint/2010/main" val="86519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C0CB29-849E-4E8F-ED15-F5E889A32AA5}"/>
              </a:ext>
            </a:extLst>
          </p:cNvPr>
          <p:cNvSpPr txBox="1"/>
          <p:nvPr/>
        </p:nvSpPr>
        <p:spPr>
          <a:xfrm>
            <a:off x="2466975" y="500601"/>
            <a:ext cx="8915400" cy="954107"/>
          </a:xfrm>
          <a:prstGeom prst="rect">
            <a:avLst/>
          </a:prstGeom>
          <a:noFill/>
        </p:spPr>
        <p:txBody>
          <a:bodyPr wrap="square" rtlCol="0">
            <a:spAutoFit/>
          </a:bodyPr>
          <a:lstStyle/>
          <a:p>
            <a:pPr lvl="0" algn="ctr">
              <a:defRPr/>
            </a:pPr>
            <a:r>
              <a:rPr lang="vi-VN" sz="2800" b="1" dirty="0">
                <a:solidFill>
                  <a:prstClr val="black"/>
                </a:solidFill>
                <a:latin typeface="Cambria" panose="02040503050406030204" pitchFamily="18" charset="0"/>
              </a:rPr>
              <a:t>Chọn các đại từ thay thế thích hợp với mỗi bông hoa và cho biết chúng được dùng để thay cho từ ngữ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xmlns=""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sp>
        <p:nvSpPr>
          <p:cNvPr id="2" name="Oval 1">
            <a:extLst>
              <a:ext uri="{FF2B5EF4-FFF2-40B4-BE49-F238E27FC236}">
                <a16:creationId xmlns:a16="http://schemas.microsoft.com/office/drawing/2014/main" xmlns="" id="{5DA643CA-3ADA-3D50-3CD4-1ADB7E942109}"/>
              </a:ext>
            </a:extLst>
          </p:cNvPr>
          <p:cNvSpPr/>
          <p:nvPr/>
        </p:nvSpPr>
        <p:spPr>
          <a:xfrm>
            <a:off x="2466974" y="1676400"/>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đó</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xmlns="" id="{671219EF-AAAE-6748-E154-03BF5F9130D1}"/>
              </a:ext>
            </a:extLst>
          </p:cNvPr>
          <p:cNvSpPr/>
          <p:nvPr/>
        </p:nvSpPr>
        <p:spPr>
          <a:xfrm>
            <a:off x="4010024" y="1647825"/>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ấy</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550A0BBE-6630-7AD9-A679-386B74DCB18A}"/>
              </a:ext>
            </a:extLst>
          </p:cNvPr>
          <p:cNvSpPr/>
          <p:nvPr/>
        </p:nvSpPr>
        <p:spPr>
          <a:xfrm>
            <a:off x="5495924" y="166687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thế</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xmlns="" id="{479D55A5-DADC-1247-1450-BE9CA7A2F34F}"/>
              </a:ext>
            </a:extLst>
          </p:cNvPr>
          <p:cNvSpPr/>
          <p:nvPr/>
        </p:nvSpPr>
        <p:spPr>
          <a:xfrm>
            <a:off x="7353299" y="1676400"/>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vậy</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xmlns="" id="{A79D9903-752E-644E-81B9-954089A72CC9}"/>
              </a:ext>
            </a:extLst>
          </p:cNvPr>
          <p:cNvSpPr/>
          <p:nvPr/>
        </p:nvSpPr>
        <p:spPr>
          <a:xfrm>
            <a:off x="9124949" y="168592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này</a:t>
            </a:r>
            <a:endParaRPr lang="en-US" sz="32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79654C96-DA0F-6BED-52C3-E568D2D5E8BD}"/>
              </a:ext>
            </a:extLst>
          </p:cNvPr>
          <p:cNvSpPr txBox="1"/>
          <p:nvPr/>
        </p:nvSpPr>
        <p:spPr>
          <a:xfrm>
            <a:off x="1390650" y="2638425"/>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ấy</a:t>
            </a:r>
            <a:r>
              <a:rPr lang="en-US" sz="2400" b="1" dirty="0">
                <a:solidFill>
                  <a:srgbClr val="000000"/>
                </a:solidFill>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0DC5EEFD-59C0-F1E0-C2B0-D929A6425C7D}"/>
              </a:ext>
            </a:extLst>
          </p:cNvPr>
          <p:cNvSpPr txBox="1"/>
          <p:nvPr/>
        </p:nvSpPr>
        <p:spPr>
          <a:xfrm>
            <a:off x="1390650" y="3448050"/>
            <a:ext cx="9915525" cy="830997"/>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CC217EEE-5276-ADCA-CFE8-A39F0684A971}"/>
              </a:ext>
            </a:extLst>
          </p:cNvPr>
          <p:cNvSpPr txBox="1"/>
          <p:nvPr/>
        </p:nvSpPr>
        <p:spPr>
          <a:xfrm>
            <a:off x="1390650" y="4610100"/>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này</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xmlns="" id="{7FE1AA86-C988-418D-166B-A0827AA0B9AB}"/>
              </a:ext>
            </a:extLst>
          </p:cNvPr>
          <p:cNvGrpSpPr/>
          <p:nvPr/>
        </p:nvGrpSpPr>
        <p:grpSpPr>
          <a:xfrm>
            <a:off x="7290399" y="2589737"/>
            <a:ext cx="622182" cy="561482"/>
            <a:chOff x="-558201" y="4281177"/>
            <a:chExt cx="622182" cy="561482"/>
          </a:xfrm>
        </p:grpSpPr>
        <p:sp>
          <p:nvSpPr>
            <p:cNvPr id="15" name="Rectangle: Rounded Corners 14">
              <a:extLst>
                <a:ext uri="{FF2B5EF4-FFF2-40B4-BE49-F238E27FC236}">
                  <a16:creationId xmlns:a16="http://schemas.microsoft.com/office/drawing/2014/main" xmlns="" id="{FEEA5D16-7E1B-EE9D-FC9B-CDBEB1FB7E4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E9C8639C-DD30-260B-85DD-27B6F1E73A8C}"/>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xmlns="" id="{7583CE68-96B1-9B5E-6CE3-814B7D04583D}"/>
              </a:ext>
            </a:extLst>
          </p:cNvPr>
          <p:cNvGrpSpPr/>
          <p:nvPr/>
        </p:nvGrpSpPr>
        <p:grpSpPr>
          <a:xfrm>
            <a:off x="6585549" y="3408887"/>
            <a:ext cx="622182" cy="561482"/>
            <a:chOff x="-558201" y="4281177"/>
            <a:chExt cx="622182" cy="561482"/>
          </a:xfrm>
        </p:grpSpPr>
        <p:sp>
          <p:nvSpPr>
            <p:cNvPr id="18" name="Rectangle: Rounded Corners 17">
              <a:extLst>
                <a:ext uri="{FF2B5EF4-FFF2-40B4-BE49-F238E27FC236}">
                  <a16:creationId xmlns:a16="http://schemas.microsoft.com/office/drawing/2014/main" xmlns="" id="{F2263E15-8065-B56B-B0D5-946F1040358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BBF716F9-6424-A558-7692-E06B725F2F82}"/>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0" name="Group 19">
            <a:extLst>
              <a:ext uri="{FF2B5EF4-FFF2-40B4-BE49-F238E27FC236}">
                <a16:creationId xmlns:a16="http://schemas.microsoft.com/office/drawing/2014/main" xmlns="" id="{992A5454-8BAA-9148-030A-B9AC690761D4}"/>
              </a:ext>
            </a:extLst>
          </p:cNvPr>
          <p:cNvGrpSpPr/>
          <p:nvPr/>
        </p:nvGrpSpPr>
        <p:grpSpPr>
          <a:xfrm>
            <a:off x="10824174" y="4570937"/>
            <a:ext cx="622182" cy="561482"/>
            <a:chOff x="-558201" y="4281177"/>
            <a:chExt cx="622182" cy="561482"/>
          </a:xfrm>
        </p:grpSpPr>
        <p:sp>
          <p:nvSpPr>
            <p:cNvPr id="21" name="Rectangle: Rounded Corners 20">
              <a:extLst>
                <a:ext uri="{FF2B5EF4-FFF2-40B4-BE49-F238E27FC236}">
                  <a16:creationId xmlns:a16="http://schemas.microsoft.com/office/drawing/2014/main" xmlns="" id="{A1179847-EC7D-1DD8-28A1-4E07A09E6B3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B9022EEB-EB63-D2DB-13AE-6F6BC62E0B9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7" name="Group 26">
            <a:extLst>
              <a:ext uri="{FF2B5EF4-FFF2-40B4-BE49-F238E27FC236}">
                <a16:creationId xmlns:a16="http://schemas.microsoft.com/office/drawing/2014/main" xmlns="" id="{72F08375-4D53-0D85-E948-580E65975F92}"/>
              </a:ext>
            </a:extLst>
          </p:cNvPr>
          <p:cNvGrpSpPr/>
          <p:nvPr/>
        </p:nvGrpSpPr>
        <p:grpSpPr>
          <a:xfrm>
            <a:off x="4619625" y="4706897"/>
            <a:ext cx="3114674" cy="2151103"/>
            <a:chOff x="4619625" y="4706897"/>
            <a:chExt cx="3114674" cy="2151103"/>
          </a:xfrm>
        </p:grpSpPr>
        <p:grpSp>
          <p:nvGrpSpPr>
            <p:cNvPr id="23" name="Nhóm 95">
              <a:extLst>
                <a:ext uri="{FF2B5EF4-FFF2-40B4-BE49-F238E27FC236}">
                  <a16:creationId xmlns:a16="http://schemas.microsoft.com/office/drawing/2014/main" xmlns="" id="{54670FA5-D92B-D74C-BDD5-46D15CC6D422}"/>
                </a:ext>
              </a:extLst>
            </p:cNvPr>
            <p:cNvGrpSpPr/>
            <p:nvPr/>
          </p:nvGrpSpPr>
          <p:grpSpPr>
            <a:xfrm>
              <a:off x="4619625" y="4706897"/>
              <a:ext cx="3114674" cy="2151103"/>
              <a:chOff x="1124976" y="1819729"/>
              <a:chExt cx="6487886" cy="4203699"/>
            </a:xfrm>
          </p:grpSpPr>
          <p:sp>
            <p:nvSpPr>
              <p:cNvPr id="24" name="Hình Bầu dục 97">
                <a:extLst>
                  <a:ext uri="{FF2B5EF4-FFF2-40B4-BE49-F238E27FC236}">
                    <a16:creationId xmlns:a16="http://schemas.microsoft.com/office/drawing/2014/main" xmlns="" id="{777628C7-83B2-822A-F597-59877B44730C}"/>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5" name="Hình ảnh 98" descr="Ảnh có chứa đồ chơi, búp bê&#10;&#10;Mô tả được tạo tự động">
                <a:extLst>
                  <a:ext uri="{FF2B5EF4-FFF2-40B4-BE49-F238E27FC236}">
                    <a16:creationId xmlns:a16="http://schemas.microsoft.com/office/drawing/2014/main" xmlns="" id="{9ACE4449-86FD-A947-694F-30E4FE8C663C}"/>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26" name="TextBox 25">
              <a:extLst>
                <a:ext uri="{FF2B5EF4-FFF2-40B4-BE49-F238E27FC236}">
                  <a16:creationId xmlns:a16="http://schemas.microsoft.com/office/drawing/2014/main" xmlns="" id="{DAD5043F-9362-9D0F-0FD1-924AB4AAC321}"/>
                </a:ext>
              </a:extLst>
            </p:cNvPr>
            <p:cNvSpPr txBox="1"/>
            <p:nvPr/>
          </p:nvSpPr>
          <p:spPr>
            <a:xfrm>
              <a:off x="5153025" y="6353175"/>
              <a:ext cx="2219325" cy="369332"/>
            </a:xfrm>
            <a:prstGeom prst="rect">
              <a:avLst/>
            </a:prstGeom>
            <a:noFill/>
          </p:spPr>
          <p:txBody>
            <a:bodyPr wrap="square" rtlCol="0">
              <a:spAutoFit/>
            </a:bodyPr>
            <a:lstStyle/>
            <a:p>
              <a:r>
                <a:rPr lang="en-US" b="1" dirty="0"/>
                <a:t>THẢO LUẬN NHÓM 4</a:t>
              </a:r>
            </a:p>
          </p:txBody>
        </p:sp>
      </p:grpSp>
    </p:spTree>
    <p:extLst>
      <p:ext uri="{BB962C8B-B14F-4D97-AF65-F5344CB8AC3E}">
        <p14:creationId xmlns:p14="http://schemas.microsoft.com/office/powerpoint/2010/main" val="142666463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BDBBAC-A4B8-AD7B-AA08-E9645BA47CE5}"/>
              </a:ext>
            </a:extLst>
          </p:cNvPr>
          <p:cNvSpPr txBox="1"/>
          <p:nvPr/>
        </p:nvSpPr>
        <p:spPr>
          <a:xfrm>
            <a:off x="1122589" y="1023258"/>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ấy</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96510AAF-F9FE-1F39-5E38-157C5A87F760}"/>
              </a:ext>
            </a:extLst>
          </p:cNvPr>
          <p:cNvSpPr txBox="1"/>
          <p:nvPr/>
        </p:nvSpPr>
        <p:spPr>
          <a:xfrm>
            <a:off x="1122589" y="1832883"/>
            <a:ext cx="9915525"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6C91CB6B-E75C-3AE2-28D0-11B7DE0837ED}"/>
              </a:ext>
            </a:extLst>
          </p:cNvPr>
          <p:cNvSpPr txBox="1"/>
          <p:nvPr/>
        </p:nvSpPr>
        <p:spPr>
          <a:xfrm>
            <a:off x="1122589" y="2994933"/>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xmlns="" id="{493D3CB8-6847-53DD-D25B-4C5CD9841493}"/>
              </a:ext>
            </a:extLst>
          </p:cNvPr>
          <p:cNvGrpSpPr/>
          <p:nvPr/>
        </p:nvGrpSpPr>
        <p:grpSpPr>
          <a:xfrm>
            <a:off x="6973996" y="1000517"/>
            <a:ext cx="622182" cy="561482"/>
            <a:chOff x="-558201" y="4281177"/>
            <a:chExt cx="622182" cy="561482"/>
          </a:xfrm>
        </p:grpSpPr>
        <p:sp>
          <p:nvSpPr>
            <p:cNvPr id="11" name="Rectangle: Rounded Corners 10">
              <a:extLst>
                <a:ext uri="{FF2B5EF4-FFF2-40B4-BE49-F238E27FC236}">
                  <a16:creationId xmlns:a16="http://schemas.microsoft.com/office/drawing/2014/main" xmlns="" id="{43DFCC1D-9A65-5D87-5218-3B717692969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6A7F3BDB-2D12-A8CE-49B3-B6E13347F2DE}"/>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3" name="Group 12">
            <a:extLst>
              <a:ext uri="{FF2B5EF4-FFF2-40B4-BE49-F238E27FC236}">
                <a16:creationId xmlns:a16="http://schemas.microsoft.com/office/drawing/2014/main" xmlns="" id="{7B2A3D96-DC67-9F2D-E371-E5DF58B3E2D2}"/>
              </a:ext>
            </a:extLst>
          </p:cNvPr>
          <p:cNvGrpSpPr/>
          <p:nvPr/>
        </p:nvGrpSpPr>
        <p:grpSpPr>
          <a:xfrm>
            <a:off x="6234248" y="1813758"/>
            <a:ext cx="622182" cy="561482"/>
            <a:chOff x="-558201" y="4281177"/>
            <a:chExt cx="622182" cy="561482"/>
          </a:xfrm>
        </p:grpSpPr>
        <p:sp>
          <p:nvSpPr>
            <p:cNvPr id="14" name="Rectangle: Rounded Corners 13">
              <a:extLst>
                <a:ext uri="{FF2B5EF4-FFF2-40B4-BE49-F238E27FC236}">
                  <a16:creationId xmlns:a16="http://schemas.microsoft.com/office/drawing/2014/main" xmlns="" id="{28DDF0B0-A288-301B-19A1-389757143C0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95B4C2B-F9E3-5C80-F0B2-F8F93037CBD0}"/>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xmlns="" id="{294664EE-30AB-05E4-2DC2-FB37F0F088E3}"/>
              </a:ext>
            </a:extLst>
          </p:cNvPr>
          <p:cNvGrpSpPr/>
          <p:nvPr/>
        </p:nvGrpSpPr>
        <p:grpSpPr>
          <a:xfrm>
            <a:off x="10572686" y="3011840"/>
            <a:ext cx="622182" cy="561482"/>
            <a:chOff x="-558201" y="4281177"/>
            <a:chExt cx="622182" cy="561482"/>
          </a:xfrm>
        </p:grpSpPr>
        <p:sp>
          <p:nvSpPr>
            <p:cNvPr id="17" name="Rectangle: Rounded Corners 16">
              <a:extLst>
                <a:ext uri="{FF2B5EF4-FFF2-40B4-BE49-F238E27FC236}">
                  <a16:creationId xmlns:a16="http://schemas.microsoft.com/office/drawing/2014/main" xmlns="" id="{2EF00E77-81F5-1350-434F-9DCFFE9D699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DE589353-710D-ED3E-9495-EDC543E432A2}"/>
                </a:ext>
              </a:extLst>
            </p:cNvPr>
            <p:cNvPicPr>
              <a:picLocks noChangeAspect="1"/>
            </p:cNvPicPr>
            <p:nvPr/>
          </p:nvPicPr>
          <p:blipFill>
            <a:blip r:embed="rId3"/>
            <a:stretch>
              <a:fillRect/>
            </a:stretch>
          </p:blipFill>
          <p:spPr>
            <a:xfrm>
              <a:off x="-543155" y="4281177"/>
              <a:ext cx="592090" cy="561482"/>
            </a:xfrm>
            <a:prstGeom prst="rect">
              <a:avLst/>
            </a:prstGeom>
          </p:spPr>
        </p:pic>
      </p:grpSp>
      <p:sp>
        <p:nvSpPr>
          <p:cNvPr id="19" name="TextBox 18">
            <a:extLst>
              <a:ext uri="{FF2B5EF4-FFF2-40B4-BE49-F238E27FC236}">
                <a16:creationId xmlns:a16="http://schemas.microsoft.com/office/drawing/2014/main" xmlns="" id="{6C91CB6B-E75C-3AE2-28D0-11B7DE0837ED}"/>
              </a:ext>
            </a:extLst>
          </p:cNvPr>
          <p:cNvSpPr txBox="1"/>
          <p:nvPr/>
        </p:nvSpPr>
        <p:spPr>
          <a:xfrm>
            <a:off x="4940415" y="3787651"/>
            <a:ext cx="309241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này</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ấy</a:t>
            </a:r>
            <a:r>
              <a:rPr lang="en-US" sz="3200" b="1" dirty="0">
                <a:solidFill>
                  <a:srgbClr val="FF0000"/>
                </a:solidFill>
                <a:latin typeface="Cambria" panose="02040503050406030204" pitchFamily="18" charset="0"/>
                <a:ea typeface="Cambria" panose="02040503050406030204" pitchFamily="18" charset="0"/>
              </a:rPr>
              <a:t> </a:t>
            </a:r>
          </a:p>
        </p:txBody>
      </p:sp>
      <p:sp>
        <p:nvSpPr>
          <p:cNvPr id="2" name="TextBox 1">
            <a:extLst>
              <a:ext uri="{FF2B5EF4-FFF2-40B4-BE49-F238E27FC236}">
                <a16:creationId xmlns:a16="http://schemas.microsoft.com/office/drawing/2014/main" xmlns="" id="{B085EFCD-691D-5379-2356-CC98B466E1B0}"/>
              </a:ext>
            </a:extLst>
          </p:cNvPr>
          <p:cNvSpPr txBox="1"/>
          <p:nvPr/>
        </p:nvSpPr>
        <p:spPr>
          <a:xfrm>
            <a:off x="4940415" y="4580369"/>
            <a:ext cx="231691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b) </a:t>
            </a:r>
            <a:r>
              <a:rPr lang="en-US" sz="3200" b="1" dirty="0" err="1">
                <a:solidFill>
                  <a:srgbClr val="FF0000"/>
                </a:solidFill>
                <a:latin typeface="Cambria" panose="02040503050406030204" pitchFamily="18" charset="0"/>
                <a:ea typeface="Cambria" panose="02040503050406030204" pitchFamily="18" charset="0"/>
              </a:rPr>
              <a:t>thế</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vậy</a:t>
            </a:r>
            <a:endParaRPr lang="en-US" sz="32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8D9FC542-70A1-1445-25C0-56A2089E3C6A}"/>
              </a:ext>
            </a:extLst>
          </p:cNvPr>
          <p:cNvSpPr txBox="1"/>
          <p:nvPr/>
        </p:nvSpPr>
        <p:spPr>
          <a:xfrm>
            <a:off x="4940415" y="5373087"/>
            <a:ext cx="360170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c) </a:t>
            </a: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ấy</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này</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4370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7DE2A5-8D69-E96D-26B2-36997DBEA26F}"/>
              </a:ext>
            </a:extLst>
          </p:cNvPr>
          <p:cNvSpPr txBox="1"/>
          <p:nvPr/>
        </p:nvSpPr>
        <p:spPr>
          <a:xfrm>
            <a:off x="2233047" y="348476"/>
            <a:ext cx="9149328"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đại từ nghi vấn trong các câu dưới đây và xác định mục </a:t>
            </a:r>
            <a:r>
              <a:rPr lang="en-US" sz="2800" b="1">
                <a:solidFill>
                  <a:prstClr val="black"/>
                </a:solidFill>
                <a:latin typeface="Cambria" panose="02040503050406030204" pitchFamily="18" charset="0"/>
              </a:rPr>
              <a:t>đ</a:t>
            </a:r>
            <a:r>
              <a:rPr lang="vi-VN" sz="2800" b="1">
                <a:solidFill>
                  <a:prstClr val="black"/>
                </a:solidFill>
                <a:latin typeface="Cambria" panose="02040503050406030204" pitchFamily="18" charset="0"/>
              </a:rPr>
              <a:t>ích </a:t>
            </a:r>
            <a:r>
              <a:rPr lang="vi-VN" sz="2800" b="1" dirty="0">
                <a:solidFill>
                  <a:prstClr val="black"/>
                </a:solidFill>
                <a:latin typeface="Cambria" panose="02040503050406030204" pitchFamily="18" charset="0"/>
              </a:rPr>
              <a:t>sử dụng tương ứng với mỗi đại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7" name="Picture 6">
            <a:extLst>
              <a:ext uri="{FF2B5EF4-FFF2-40B4-BE49-F238E27FC236}">
                <a16:creationId xmlns:a16="http://schemas.microsoft.com/office/drawing/2014/main" xmlns="" id="{C2BE029E-ACF9-3D49-AB86-3DCF7F57AB2A}"/>
              </a:ext>
            </a:extLst>
          </p:cNvPr>
          <p:cNvPicPr>
            <a:picLocks noChangeAspect="1"/>
          </p:cNvPicPr>
          <p:nvPr/>
        </p:nvPicPr>
        <p:blipFill>
          <a:blip r:embed="rId2"/>
          <a:stretch>
            <a:fillRect/>
          </a:stretch>
        </p:blipFill>
        <p:spPr>
          <a:xfrm>
            <a:off x="440871" y="462443"/>
            <a:ext cx="1676545" cy="963251"/>
          </a:xfrm>
          <a:prstGeom prst="rect">
            <a:avLst/>
          </a:prstGeom>
        </p:spPr>
      </p:pic>
      <p:sp>
        <p:nvSpPr>
          <p:cNvPr id="2" name="Rectangle 1">
            <a:extLst>
              <a:ext uri="{FF2B5EF4-FFF2-40B4-BE49-F238E27FC236}">
                <a16:creationId xmlns:a16="http://schemas.microsoft.com/office/drawing/2014/main" xmlns="" id="{14A8DA87-A96C-6400-D375-B1E076D435B3}"/>
              </a:ext>
            </a:extLst>
          </p:cNvPr>
          <p:cNvSpPr/>
          <p:nvPr/>
        </p:nvSpPr>
        <p:spPr>
          <a:xfrm>
            <a:off x="600074" y="1695450"/>
            <a:ext cx="4819651"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ai?</a:t>
            </a:r>
          </a:p>
        </p:txBody>
      </p:sp>
      <p:sp>
        <p:nvSpPr>
          <p:cNvPr id="8" name="Rectangle 7">
            <a:extLst>
              <a:ext uri="{FF2B5EF4-FFF2-40B4-BE49-F238E27FC236}">
                <a16:creationId xmlns:a16="http://schemas.microsoft.com/office/drawing/2014/main" xmlns="" id="{BF128B26-A2DF-B136-B6F2-56518854506B}"/>
              </a:ext>
            </a:extLst>
          </p:cNvPr>
          <p:cNvSpPr/>
          <p:nvPr/>
        </p:nvSpPr>
        <p:spPr>
          <a:xfrm>
            <a:off x="590549" y="27241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b. Sao con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muộn</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thế</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xmlns="" id="{03DE9D4B-44E5-BD82-2F4E-D4CB08B3FFAE}"/>
              </a:ext>
            </a:extLst>
          </p:cNvPr>
          <p:cNvSpPr/>
          <p:nvPr/>
        </p:nvSpPr>
        <p:spPr>
          <a:xfrm>
            <a:off x="581025" y="3648075"/>
            <a:ext cx="48863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 Bạn làm được mấy bài tập rồi?</a:t>
            </a:r>
            <a:endParaRPr lang="vi-VN" sz="2400" b="1" dirty="0">
              <a:solidFill>
                <a:srgbClr val="002060"/>
              </a:solidFill>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xmlns="" id="{0649DACA-6C90-FE1B-E416-6921F5B8DABF}"/>
              </a:ext>
            </a:extLst>
          </p:cNvPr>
          <p:cNvSpPr/>
          <p:nvPr/>
        </p:nvSpPr>
        <p:spPr>
          <a:xfrm>
            <a:off x="571499" y="45910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d. Bao </a:t>
            </a:r>
            <a:r>
              <a:rPr lang="en-US" sz="2400" b="1" i="0" u="none" strike="noStrike" dirty="0" err="1">
                <a:solidFill>
                  <a:srgbClr val="002060"/>
                </a:solidFill>
                <a:effectLst/>
                <a:latin typeface="Cambria" panose="02040503050406030204" pitchFamily="18" charset="0"/>
                <a:ea typeface="Cambria" panose="02040503050406030204" pitchFamily="18" charset="0"/>
              </a:rPr>
              <a:t>giờ</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cháu</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quê</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0A4AAAB3-C526-5556-D619-C8CF7666AB3B}"/>
              </a:ext>
            </a:extLst>
          </p:cNvPr>
          <p:cNvSpPr/>
          <p:nvPr/>
        </p:nvSpPr>
        <p:spPr>
          <a:xfrm>
            <a:off x="561974" y="5524500"/>
            <a:ext cx="48482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e. </a:t>
            </a:r>
            <a:r>
              <a:rPr lang="en-US" sz="2400" b="1" i="0" u="none" strike="noStrike" dirty="0" err="1">
                <a:solidFill>
                  <a:srgbClr val="002060"/>
                </a:solidFill>
                <a:effectLst/>
                <a:latin typeface="Cambria" panose="02040503050406030204" pitchFamily="18" charset="0"/>
                <a:ea typeface="Cambria" panose="02040503050406030204" pitchFamily="18" charset="0"/>
              </a:rPr>
              <a:t>Nó</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ngồi</a:t>
            </a:r>
            <a:r>
              <a:rPr lang="en-US" sz="2400" b="1" i="0" u="none" strike="noStrike" dirty="0">
                <a:solidFill>
                  <a:srgbClr val="002060"/>
                </a:solidFill>
                <a:effectLst/>
                <a:latin typeface="Cambria" panose="02040503050406030204" pitchFamily="18" charset="0"/>
                <a:ea typeface="Cambria" panose="02040503050406030204" pitchFamily="18" charset="0"/>
              </a:rPr>
              <a:t> ở </a:t>
            </a:r>
            <a:r>
              <a:rPr lang="en-US" sz="2400" b="1" i="0" u="none" strike="noStrike" dirty="0" err="1">
                <a:solidFill>
                  <a:srgbClr val="002060"/>
                </a:solidFill>
                <a:effectLst/>
                <a:latin typeface="Cambria" panose="02040503050406030204" pitchFamily="18" charset="0"/>
                <a:ea typeface="Cambria" panose="02040503050406030204" pitchFamily="18" charset="0"/>
              </a:rPr>
              <a:t>đâu</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8450E73D-F836-428D-676D-6E39F91B9ACB}"/>
              </a:ext>
            </a:extLst>
          </p:cNvPr>
          <p:cNvSpPr/>
          <p:nvPr/>
        </p:nvSpPr>
        <p:spPr>
          <a:xfrm>
            <a:off x="7210425" y="17145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0" u="none" strike="noStrike" dirty="0">
                <a:solidFill>
                  <a:srgbClr val="002060"/>
                </a:solidFill>
                <a:effectLst/>
                <a:latin typeface="Cambria" panose="02040503050406030204" pitchFamily="18" charset="0"/>
                <a:ea typeface="Cambria" panose="02040503050406030204" pitchFamily="18" charset="0"/>
              </a:rPr>
              <a:t>(1) Hỏi về số lượng</a:t>
            </a:r>
            <a:endParaRPr lang="en-US" sz="2800" b="1" dirty="0">
              <a:solidFill>
                <a:srgbClr val="00206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xmlns="" id="{64163CFE-F1A2-064B-462F-C7247AD56BBA}"/>
              </a:ext>
            </a:extLst>
          </p:cNvPr>
          <p:cNvSpPr/>
          <p:nvPr/>
        </p:nvSpPr>
        <p:spPr>
          <a:xfrm>
            <a:off x="7200900" y="27432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(2) Hỏi về người</a:t>
            </a:r>
            <a:endParaRPr lang="vi-VN" sz="2800" b="1" dirty="0">
              <a:solidFill>
                <a:srgbClr val="002060"/>
              </a:solidFill>
              <a:effectLst/>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xmlns="" id="{61F8C4B5-B33F-6F44-E8A5-6ACFC5939699}"/>
              </a:ext>
            </a:extLst>
          </p:cNvPr>
          <p:cNvSpPr/>
          <p:nvPr/>
        </p:nvSpPr>
        <p:spPr>
          <a:xfrm>
            <a:off x="7191375" y="3667125"/>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(3)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thời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gian</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xmlns="" id="{4E56F4E5-2E31-4EAE-E702-A2B9E054B14F}"/>
              </a:ext>
            </a:extLst>
          </p:cNvPr>
          <p:cNvSpPr/>
          <p:nvPr/>
        </p:nvSpPr>
        <p:spPr>
          <a:xfrm>
            <a:off x="7181850" y="46101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(4)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điểm</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xmlns="" id="{C24EA85F-66E4-2E3D-F51C-FF3E991D5BE4}"/>
              </a:ext>
            </a:extLst>
          </p:cNvPr>
          <p:cNvSpPr/>
          <p:nvPr/>
        </p:nvSpPr>
        <p:spPr>
          <a:xfrm>
            <a:off x="7172325" y="55435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(5)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nguyên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nhân</a:t>
            </a:r>
            <a:endParaRPr lang="en-US" sz="28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1232</Words>
  <Application>Microsoft Office PowerPoint</Application>
  <PresentationFormat>Custom</PresentationFormat>
  <Paragraphs>112</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54</cp:revision>
  <dcterms:created xsi:type="dcterms:W3CDTF">2024-06-20T12:25:34Z</dcterms:created>
  <dcterms:modified xsi:type="dcterms:W3CDTF">2024-09-22T03:02:44Z</dcterms:modified>
</cp:coreProperties>
</file>