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6"/>
  </p:notesMasterIdLst>
  <p:sldIdLst>
    <p:sldId id="277" r:id="rId4"/>
    <p:sldId id="256" r:id="rId5"/>
    <p:sldId id="264" r:id="rId6"/>
    <p:sldId id="257" r:id="rId7"/>
    <p:sldId id="271" r:id="rId8"/>
    <p:sldId id="260" r:id="rId9"/>
    <p:sldId id="272" r:id="rId10"/>
    <p:sldId id="273" r:id="rId11"/>
    <p:sldId id="275" r:id="rId12"/>
    <p:sldId id="276" r:id="rId13"/>
    <p:sldId id="266"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07" autoAdjust="0"/>
    <p:restoredTop sz="93950" autoAdjust="0"/>
  </p:normalViewPr>
  <p:slideViewPr>
    <p:cSldViewPr snapToGrid="0">
      <p:cViewPr varScale="1">
        <p:scale>
          <a:sx n="119" d="100"/>
          <a:sy n="119" d="100"/>
        </p:scale>
        <p:origin x="54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pPr/>
              <a:t>9/22/2024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pPr/>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518137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pPr/>
              <a:t>9/22/2024</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pPr/>
              <a:t>9/22/2024</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pPr/>
              <a:t>9/22/2024</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9/22/2024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9/22/2024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9/22/2024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pPr/>
              <a:t>9/22/2024</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pPr/>
              <a:t>9/22/2024</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pPr/>
              <a:t>9/22/2024</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pPr/>
              <a:t>9/22/2024</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pPr/>
              <a:t>9/22/2024</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pPr/>
              <a:t>9/22/2024</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pPr/>
              <a:t>9/22/2024</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pPr/>
              <a:t>9/22/2024</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pPr/>
              <a:t>9/22/2024</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pPr/>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emf"/><Relationship Id="rId10" Type="http://schemas.openxmlformats.org/officeDocument/2006/relationships/image" Target="../media/image19.png"/><Relationship Id="rId4" Type="http://schemas.openxmlformats.org/officeDocument/2006/relationships/image" Target="../media/image13.emf"/><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3.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emf"/><Relationship Id="rId10" Type="http://schemas.openxmlformats.org/officeDocument/2006/relationships/image" Target="../media/image19.png"/><Relationship Id="rId4" Type="http://schemas.openxmlformats.org/officeDocument/2006/relationships/image" Target="../media/image13.emf"/><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625144" y="2715383"/>
            <a:ext cx="6941712" cy="1446550"/>
          </a:xfrm>
          <a:prstGeom prst="rect">
            <a:avLst/>
          </a:prstGeom>
          <a:noFill/>
        </p:spPr>
        <p:txBody>
          <a:bodyPr spcFirstLastPara="1">
            <a:prstTxWarp prst="textArchUp">
              <a:avLst/>
            </a:prstTxWarp>
            <a:spAutoFit/>
            <a:scene3d>
              <a:camera prst="orthographicFront"/>
              <a:lightRig rig="soft" dir="t">
                <a:rot lat="0" lon="0" rev="15600000"/>
              </a:lightRig>
            </a:scene3d>
            <a:sp3d extrusionH="57150" prstMaterial="softEdge">
              <a:bevelT w="25400" h="38100"/>
            </a:sp3d>
          </a:bodyPr>
          <a:lstStyle/>
          <a:p>
            <a:pPr algn="ctr" fontAlgn="auto">
              <a:spcBef>
                <a:spcPts val="0"/>
              </a:spcBef>
              <a:spcAft>
                <a:spcPts val="0"/>
              </a:spcAft>
              <a:defRPr/>
            </a:pPr>
            <a:r>
              <a:rPr lang="vi-VN" sz="5400" b="1" dirty="0">
                <a:ln/>
                <a:solidFill>
                  <a:srgbClr val="00B050"/>
                </a:solidFill>
                <a:latin typeface="Times New Roman" pitchFamily="18" charset="0"/>
                <a:cs typeface="+mn-cs"/>
              </a:rPr>
              <a:t>CHÀO MỪNG CÁC CON</a:t>
            </a:r>
          </a:p>
          <a:p>
            <a:pPr algn="ctr" fontAlgn="auto">
              <a:spcBef>
                <a:spcPts val="0"/>
              </a:spcBef>
              <a:spcAft>
                <a:spcPts val="0"/>
              </a:spcAft>
              <a:defRPr/>
            </a:pPr>
            <a:r>
              <a:rPr lang="vi-VN" sz="5400" b="1" dirty="0">
                <a:ln/>
                <a:solidFill>
                  <a:srgbClr val="00B050"/>
                </a:solidFill>
                <a:latin typeface="Times New Roman" pitchFamily="18" charset="0"/>
                <a:cs typeface="+mn-cs"/>
              </a:rPr>
              <a:t>ĐẾN VỚI TIẾT HỌC</a:t>
            </a:r>
            <a:endParaRPr lang="en-US" sz="5400" b="1" dirty="0">
              <a:ln/>
              <a:solidFill>
                <a:srgbClr val="00B050"/>
              </a:solidFill>
              <a:latin typeface="Times New Roman" pitchFamily="18" charset="0"/>
              <a:cs typeface="+mn-cs"/>
            </a:endParaRPr>
          </a:p>
        </p:txBody>
      </p:sp>
    </p:spTree>
    <p:extLst>
      <p:ext uri="{BB962C8B-B14F-4D97-AF65-F5344CB8AC3E}">
        <p14:creationId xmlns:p14="http://schemas.microsoft.com/office/powerpoint/2010/main" val="3859930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906247" y="4663793"/>
            <a:ext cx="1504954" cy="2079337"/>
          </a:xfrm>
          <a:prstGeom prst="rect">
            <a:avLst/>
          </a:prstGeom>
          <a:noFill/>
          <a:ln w="9525">
            <a:noFill/>
          </a:ln>
        </p:spPr>
      </p:pic>
      <p:grpSp>
        <p:nvGrpSpPr>
          <p:cNvPr id="2" name="Group 1">
            <a:extLst>
              <a:ext uri="{FF2B5EF4-FFF2-40B4-BE49-F238E27FC236}">
                <a16:creationId xmlns:a16="http://schemas.microsoft.com/office/drawing/2014/main" id="{AC28F713-904E-4259-9070-57BE1EFD4B24}"/>
              </a:ext>
            </a:extLst>
          </p:cNvPr>
          <p:cNvGrpSpPr/>
          <p:nvPr/>
        </p:nvGrpSpPr>
        <p:grpSpPr>
          <a:xfrm>
            <a:off x="1277297" y="1802610"/>
            <a:ext cx="8461790" cy="728068"/>
            <a:chOff x="774356" y="888444"/>
            <a:chExt cx="10187293" cy="728068"/>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Viết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được</a:t>
              </a:r>
              <a:r>
                <a:rPr lang="en-US" sz="2800" b="1" dirty="0">
                  <a:solidFill>
                    <a:srgbClr val="002060"/>
                  </a:solidFill>
                  <a:latin typeface="Times New Roman" panose="02020603050405020304" pitchFamily="18" charset="0"/>
                  <a:cs typeface="Times New Roman" panose="02020603050405020304" pitchFamily="18" charset="0"/>
                </a:rPr>
                <a:t> 2 - 3 </a:t>
              </a:r>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thiệu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vê</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bản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thân</a:t>
              </a:r>
              <a:r>
                <a:rPr lang="en-US" sz="2800" b="1" dirty="0">
                  <a:solidFill>
                    <a:srgbClr val="002060"/>
                  </a:solidFill>
                  <a:latin typeface="Times New Roman" panose="02020603050405020304" pitchFamily="18" charset="0"/>
                  <a:cs typeface="Times New Roman" panose="02020603050405020304" pitchFamily="18" charset="0"/>
                </a:rPr>
                <a:t>.</a:t>
              </a: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1907031" y="3072051"/>
            <a:ext cx="9022225" cy="1408191"/>
            <a:chOff x="752657" y="2065203"/>
            <a:chExt cx="7915676" cy="1408191"/>
          </a:xfrm>
        </p:grpSpPr>
        <p:grpSp>
          <p:nvGrpSpPr>
            <p:cNvPr id="22" name="Group 21"/>
            <p:cNvGrpSpPr/>
            <p:nvPr/>
          </p:nvGrpSpPr>
          <p:grpSpPr>
            <a:xfrm>
              <a:off x="752657" y="2065203"/>
              <a:ext cx="1085298" cy="714672"/>
              <a:chOff x="5056547" y="1975436"/>
              <a:chExt cx="1772915"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7" y="1975436"/>
                <a:ext cx="1772915"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1892046" y="2519287"/>
              <a:ext cx="6776287" cy="954107"/>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Phát triển vốn từ chỉ người, chỉ vật; phát triển kĩ năng đặt câu giới thiệu về bản thân.</a:t>
              </a:r>
            </a:p>
          </p:txBody>
        </p:sp>
      </p:grpSp>
      <p:sp>
        <p:nvSpPr>
          <p:cNvPr id="23" name="文本框 22">
            <a:extLst>
              <a:ext uri="{FF2B5EF4-FFF2-40B4-BE49-F238E27FC236}">
                <a16:creationId xmlns:a16="http://schemas.microsoft.com/office/drawing/2014/main" id="{8E852256-A333-49D6-ADCD-2215C66790B1}"/>
              </a:ext>
            </a:extLst>
          </p:cNvPr>
          <p:cNvSpPr txBox="1"/>
          <p:nvPr/>
        </p:nvSpPr>
        <p:spPr>
          <a:xfrm>
            <a:off x="3504143" y="358267"/>
            <a:ext cx="5746655" cy="923330"/>
          </a:xfrm>
          <a:prstGeom prst="rect">
            <a:avLst/>
          </a:prstGeom>
          <a:noFill/>
        </p:spPr>
        <p:txBody>
          <a:bodyPr wrap="square" rtlCol="0">
            <a:spAutoFit/>
          </a:bodyPr>
          <a:lstStyle/>
          <a:p>
            <a:r>
              <a:rPr lang="en-US" altLang="zh-CN" sz="5400" b="1" dirty="0" err="1">
                <a:solidFill>
                  <a:srgbClr val="FF0000"/>
                </a:solidFill>
                <a:latin typeface="Times New Roman" panose="02020603050405020304" pitchFamily="18" charset="0"/>
                <a:ea typeface="思源黑体 CN Bold" panose="020B0800000000000000" pitchFamily="34" charset="-122"/>
              </a:rPr>
              <a:t>Yêu</a:t>
            </a:r>
            <a:r>
              <a:rPr lang="en-US" altLang="zh-CN" sz="5400" b="1" dirty="0">
                <a:solidFill>
                  <a:srgbClr val="FF0000"/>
                </a:solidFill>
                <a:latin typeface="Times New Roman" panose="02020603050405020304" pitchFamily="18" charset="0"/>
                <a:ea typeface="思源黑体 CN Bold" panose="020B0800000000000000" pitchFamily="34" charset="-122"/>
              </a:rPr>
              <a:t> </a:t>
            </a:r>
            <a:r>
              <a:rPr lang="en-US" altLang="zh-CN" sz="5400" b="1" dirty="0" err="1">
                <a:solidFill>
                  <a:srgbClr val="FF0000"/>
                </a:solidFill>
                <a:latin typeface="Times New Roman" panose="02020603050405020304" pitchFamily="18" charset="0"/>
                <a:ea typeface="思源黑体 CN Bold" panose="020B0800000000000000" pitchFamily="34" charset="-122"/>
              </a:rPr>
              <a:t>cầu</a:t>
            </a:r>
            <a:r>
              <a:rPr lang="en-US" altLang="zh-CN" sz="5400" b="1" dirty="0">
                <a:solidFill>
                  <a:srgbClr val="FF0000"/>
                </a:solidFill>
                <a:latin typeface="Times New Roman" panose="02020603050405020304" pitchFamily="18" charset="0"/>
                <a:ea typeface="思源黑体 CN Bold" panose="020B0800000000000000" pitchFamily="34" charset="-122"/>
              </a:rPr>
              <a:t> </a:t>
            </a:r>
            <a:r>
              <a:rPr lang="en-US" altLang="zh-CN" sz="5400" b="1" dirty="0" err="1">
                <a:solidFill>
                  <a:srgbClr val="FF0000"/>
                </a:solidFill>
                <a:latin typeface="Times New Roman" panose="02020603050405020304" pitchFamily="18" charset="0"/>
                <a:ea typeface="思源黑体 CN Bold" panose="020B0800000000000000" pitchFamily="34" charset="-122"/>
              </a:rPr>
              <a:t>cần</a:t>
            </a:r>
            <a:r>
              <a:rPr lang="en-US" altLang="zh-CN" sz="5400" b="1" dirty="0">
                <a:solidFill>
                  <a:srgbClr val="FF0000"/>
                </a:solidFill>
                <a:latin typeface="Times New Roman" panose="02020603050405020304" pitchFamily="18" charset="0"/>
                <a:ea typeface="思源黑体 CN Bold" panose="020B0800000000000000" pitchFamily="34" charset="-122"/>
              </a:rPr>
              <a:t> </a:t>
            </a:r>
            <a:r>
              <a:rPr lang="en-US" altLang="zh-CN" sz="5400" b="1" dirty="0" err="1">
                <a:solidFill>
                  <a:srgbClr val="FF0000"/>
                </a:solidFill>
                <a:latin typeface="Times New Roman" panose="02020603050405020304" pitchFamily="18" charset="0"/>
                <a:ea typeface="思源黑体 CN Bold" panose="020B0800000000000000" pitchFamily="34" charset="-122"/>
              </a:rPr>
              <a:t>đạt</a:t>
            </a:r>
            <a:r>
              <a:rPr lang="en-US" altLang="zh-CN" sz="5400" b="1" dirty="0">
                <a:solidFill>
                  <a:srgbClr val="FF0000"/>
                </a:solidFill>
                <a:latin typeface="Times New Roman" panose="02020603050405020304" pitchFamily="18" charset="0"/>
                <a:ea typeface="思源黑体 CN Bold" panose="020B0800000000000000" pitchFamily="34" charset="-122"/>
              </a:rPr>
              <a:t>:</a:t>
            </a:r>
            <a:endParaRPr lang="zh-CN" altLang="en-US" sz="5400" b="1" dirty="0">
              <a:solidFill>
                <a:srgbClr val="FF0000"/>
              </a:solidFill>
              <a:latin typeface="Times New Roman" panose="02020603050405020304" pitchFamily="18" charset="0"/>
              <a:ea typeface="思源黑体 CN Bold" panose="020B0800000000000000" pitchFamily="34" charset="-122"/>
            </a:endParaRPr>
          </a:p>
        </p:txBody>
      </p:sp>
    </p:spTree>
    <p:extLst>
      <p:ext uri="{BB962C8B-B14F-4D97-AF65-F5344CB8AC3E}">
        <p14:creationId xmlns:p14="http://schemas.microsoft.com/office/powerpoint/2010/main" val="349451397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C4F48E-7CD4-4E4D-A1BA-3BB343DBB871}"/>
              </a:ext>
            </a:extLst>
          </p:cNvPr>
          <p:cNvSpPr txBox="1"/>
          <p:nvPr/>
        </p:nvSpPr>
        <p:spPr>
          <a:xfrm>
            <a:off x="3353144" y="878829"/>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b="1" dirty="0">
                <a:solidFill>
                  <a:srgbClr val="FF0000"/>
                </a:solidFill>
                <a:effectLst>
                  <a:reflection blurRad="6350" stA="55000" endA="300" endPos="45500" dir="5400000" sy="-100000" algn="bl" rotWithShape="0"/>
                </a:effectLst>
                <a:latin typeface="Times New Roman" panose="02020603050405020304" pitchFamily="18" charset="0"/>
              </a:rPr>
              <a:t>Cô dặn con:</a:t>
            </a:r>
          </a:p>
        </p:txBody>
      </p:sp>
      <p:sp>
        <p:nvSpPr>
          <p:cNvPr id="3" name="TextBox 2">
            <a:extLst>
              <a:ext uri="{FF2B5EF4-FFF2-40B4-BE49-F238E27FC236}">
                <a16:creationId xmlns:a16="http://schemas.microsoft.com/office/drawing/2014/main" id="{7F75BC83-C195-45A6-BA36-9FA130BD4C2A}"/>
              </a:ext>
            </a:extLst>
          </p:cNvPr>
          <p:cNvSpPr txBox="1"/>
          <p:nvPr/>
        </p:nvSpPr>
        <p:spPr>
          <a:xfrm>
            <a:off x="1236498" y="2356899"/>
            <a:ext cx="8255845" cy="830997"/>
          </a:xfrm>
          <a:prstGeom prst="rect">
            <a:avLst/>
          </a:prstGeom>
          <a:noFill/>
        </p:spPr>
        <p:txBody>
          <a:bodyPr wrap="square">
            <a:spAutoFit/>
          </a:bodyPr>
          <a:lstStyle/>
          <a:p>
            <a:pPr marL="457200" indent="-457200">
              <a:lnSpc>
                <a:spcPct val="150000"/>
              </a:lnSpc>
            </a:pPr>
            <a:r>
              <a:rPr lang="en-US" sz="3200" b="1" dirty="0">
                <a:solidFill>
                  <a:srgbClr val="002060"/>
                </a:solidFill>
                <a:latin typeface="Times New Roman" panose="02020603050405020304" pitchFamily="18" charset="0"/>
                <a:cs typeface="Times New Roman" panose="02020603050405020304" pitchFamily="18" charset="0"/>
              </a:rPr>
              <a:t>- Hoàn thành đoạn văn giới thiệu về bản thân.</a:t>
            </a:r>
          </a:p>
        </p:txBody>
      </p:sp>
    </p:spTree>
    <p:extLst>
      <p:ext uri="{BB962C8B-B14F-4D97-AF65-F5344CB8AC3E}">
        <p14:creationId xmlns:p14="http://schemas.microsoft.com/office/powerpoint/2010/main" val="2856675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279189" y="2495262"/>
            <a:ext cx="7633146" cy="1481175"/>
          </a:xfrm>
          <a:prstGeom prst="rect">
            <a:avLst/>
          </a:prstGeom>
          <a:noFill/>
        </p:spPr>
        <p:txBody>
          <a:bodyPr wrap="square" rtlCol="0">
            <a:spAutoFit/>
          </a:bodyPr>
          <a:lstStyle/>
          <a:p>
            <a:pPr algn="ctr">
              <a:lnSpc>
                <a:spcPct val="150000"/>
              </a:lnSpc>
            </a:pPr>
            <a:r>
              <a:rPr lang="en-US" sz="3200" b="1" dirty="0" err="1">
                <a:solidFill>
                  <a:srgbClr val="FF0000"/>
                </a:solidFill>
                <a:latin typeface="Times New Roman" panose="02020603050405020304" pitchFamily="18" charset="0"/>
              </a:rPr>
              <a:t>Tạm</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biệt</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và</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hẹn</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gặp</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lại</a:t>
            </a:r>
            <a:r>
              <a:rPr lang="en-US" sz="3200" b="1" dirty="0">
                <a:solidFill>
                  <a:srgbClr val="FF0000"/>
                </a:solidFill>
                <a:latin typeface="Times New Roman" panose="02020603050405020304" pitchFamily="18" charset="0"/>
              </a:rPr>
              <a:t> </a:t>
            </a:r>
          </a:p>
          <a:p>
            <a:pPr algn="ctr">
              <a:lnSpc>
                <a:spcPct val="150000"/>
              </a:lnSpc>
            </a:pPr>
            <a:r>
              <a:rPr lang="en-US" sz="3200" b="1" dirty="0" err="1">
                <a:solidFill>
                  <a:srgbClr val="FF0000"/>
                </a:solidFill>
                <a:latin typeface="Times New Roman" panose="02020603050405020304" pitchFamily="18" charset="0"/>
              </a:rPr>
              <a:t>các</a:t>
            </a:r>
            <a:r>
              <a:rPr lang="en-US" sz="3200" b="1" dirty="0">
                <a:solidFill>
                  <a:srgbClr val="FF0000"/>
                </a:solidFill>
                <a:latin typeface="Times New Roman" panose="02020603050405020304" pitchFamily="18" charset="0"/>
              </a:rPr>
              <a:t> con </a:t>
            </a:r>
            <a:r>
              <a:rPr lang="en-US" sz="3200" b="1" dirty="0" err="1">
                <a:solidFill>
                  <a:srgbClr val="FF0000"/>
                </a:solidFill>
                <a:latin typeface="Times New Roman" panose="02020603050405020304" pitchFamily="18" charset="0"/>
              </a:rPr>
              <a:t>vào</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những</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tiết</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học</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sau</a:t>
            </a:r>
            <a:r>
              <a:rPr lang="en-US" sz="3200" b="1" dirty="0">
                <a:solidFill>
                  <a:srgbClr val="FF0000"/>
                </a:solidFill>
                <a:latin typeface="Times New Roman" panose="02020603050405020304" pitchFamily="18"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4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3580" y="2002970"/>
            <a:ext cx="8077200" cy="3581009"/>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1266145" y="-497689"/>
            <a:ext cx="609600" cy="609600"/>
          </a:xfrm>
          <a:prstGeom prst="rect">
            <a:avLst/>
          </a:prstGeom>
        </p:spPr>
      </p:pic>
      <p:sp>
        <p:nvSpPr>
          <p:cNvPr id="2" name="Rectangle 1"/>
          <p:cNvSpPr/>
          <p:nvPr/>
        </p:nvSpPr>
        <p:spPr>
          <a:xfrm>
            <a:off x="5956024" y="2080798"/>
            <a:ext cx="35779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rPr>
              <a:t> </a:t>
            </a:r>
          </a:p>
        </p:txBody>
      </p:sp>
      <p:sp>
        <p:nvSpPr>
          <p:cNvPr id="3" name="TextBox 2"/>
          <p:cNvSpPr txBox="1"/>
          <p:nvPr/>
        </p:nvSpPr>
        <p:spPr>
          <a:xfrm>
            <a:off x="2035194" y="2210327"/>
            <a:ext cx="8015586" cy="2123658"/>
          </a:xfrm>
          <a:prstGeom prst="rect">
            <a:avLst/>
          </a:prstGeom>
          <a:noFill/>
        </p:spPr>
        <p:txBody>
          <a:bodyPr wrap="square" rtlCol="0">
            <a:spAutoFit/>
          </a:bodyPr>
          <a:lstStyle/>
          <a:p>
            <a:pPr algn="ctr"/>
            <a:r>
              <a:rPr lang="en-US" sz="66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Viết đoạn văn giới thiệu bản thân</a:t>
            </a:r>
          </a:p>
        </p:txBody>
      </p:sp>
      <p:sp>
        <p:nvSpPr>
          <p:cNvPr id="17" name="TextBox 16"/>
          <p:cNvSpPr txBox="1"/>
          <p:nvPr/>
        </p:nvSpPr>
        <p:spPr>
          <a:xfrm>
            <a:off x="3860802" y="986972"/>
            <a:ext cx="3802742" cy="923330"/>
          </a:xfrm>
          <a:prstGeom prst="rect">
            <a:avLst/>
          </a:prstGeom>
          <a:noFill/>
        </p:spPr>
        <p:txBody>
          <a:bodyPr wrap="square" rtlCol="0">
            <a:spAutoFit/>
          </a:bodyPr>
          <a:lstStyle/>
          <a:p>
            <a:r>
              <a:rPr lang="en-US" sz="5400" b="1" dirty="0">
                <a:solidFill>
                  <a:srgbClr val="FF0000"/>
                </a:solidFill>
                <a:latin typeface="Times New Roman" pitchFamily="18" charset="0"/>
                <a:cs typeface="Times New Roman" pitchFamily="18" charset="0"/>
              </a:rPr>
              <a:t>Luyện tập</a:t>
            </a: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4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906247" y="4663793"/>
            <a:ext cx="1504954" cy="2079337"/>
          </a:xfrm>
          <a:prstGeom prst="rect">
            <a:avLst/>
          </a:prstGeom>
          <a:noFill/>
          <a:ln w="9525">
            <a:noFill/>
          </a:ln>
        </p:spPr>
      </p:pic>
      <p:grpSp>
        <p:nvGrpSpPr>
          <p:cNvPr id="2" name="Group 1">
            <a:extLst>
              <a:ext uri="{FF2B5EF4-FFF2-40B4-BE49-F238E27FC236}">
                <a16:creationId xmlns:a16="http://schemas.microsoft.com/office/drawing/2014/main" id="{AC28F713-904E-4259-9070-57BE1EFD4B24}"/>
              </a:ext>
            </a:extLst>
          </p:cNvPr>
          <p:cNvGrpSpPr/>
          <p:nvPr/>
        </p:nvGrpSpPr>
        <p:grpSpPr>
          <a:xfrm>
            <a:off x="1277297" y="1802610"/>
            <a:ext cx="8461790" cy="728068"/>
            <a:chOff x="774356" y="888444"/>
            <a:chExt cx="10187293" cy="728068"/>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Viết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được</a:t>
              </a:r>
              <a:r>
                <a:rPr lang="en-US" sz="2800" b="1" dirty="0">
                  <a:solidFill>
                    <a:srgbClr val="002060"/>
                  </a:solidFill>
                  <a:latin typeface="Times New Roman" panose="02020603050405020304" pitchFamily="18" charset="0"/>
                  <a:cs typeface="Times New Roman" panose="02020603050405020304" pitchFamily="18" charset="0"/>
                </a:rPr>
                <a:t> 2 - 3 </a:t>
              </a:r>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thiệu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vê</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bản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thân</a:t>
              </a:r>
              <a:r>
                <a:rPr lang="en-US" sz="2800" b="1" dirty="0">
                  <a:solidFill>
                    <a:srgbClr val="002060"/>
                  </a:solidFill>
                  <a:latin typeface="Times New Roman" panose="02020603050405020304" pitchFamily="18" charset="0"/>
                  <a:cs typeface="Times New Roman" panose="02020603050405020304" pitchFamily="18" charset="0"/>
                </a:rPr>
                <a:t>.</a:t>
              </a: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1907031" y="3072051"/>
            <a:ext cx="9022225" cy="1408191"/>
            <a:chOff x="752657" y="2065203"/>
            <a:chExt cx="7915676" cy="1408191"/>
          </a:xfrm>
        </p:grpSpPr>
        <p:grpSp>
          <p:nvGrpSpPr>
            <p:cNvPr id="22" name="Group 21"/>
            <p:cNvGrpSpPr/>
            <p:nvPr/>
          </p:nvGrpSpPr>
          <p:grpSpPr>
            <a:xfrm>
              <a:off x="752657" y="2065203"/>
              <a:ext cx="1085298" cy="714672"/>
              <a:chOff x="5056547" y="1975436"/>
              <a:chExt cx="1772915"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7" y="1975436"/>
                <a:ext cx="1772915"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1892046" y="2519287"/>
              <a:ext cx="6776287" cy="954107"/>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Phát triển vốn từ chỉ người, chỉ vật; phát triển kĩ năng đặt câu giới thiệu về bản thân.</a:t>
              </a:r>
            </a:p>
          </p:txBody>
        </p:sp>
      </p:grpSp>
      <p:sp>
        <p:nvSpPr>
          <p:cNvPr id="23" name="文本框 22">
            <a:extLst>
              <a:ext uri="{FF2B5EF4-FFF2-40B4-BE49-F238E27FC236}">
                <a16:creationId xmlns:a16="http://schemas.microsoft.com/office/drawing/2014/main" id="{8E852256-A333-49D6-ADCD-2215C66790B1}"/>
              </a:ext>
            </a:extLst>
          </p:cNvPr>
          <p:cNvSpPr txBox="1"/>
          <p:nvPr/>
        </p:nvSpPr>
        <p:spPr>
          <a:xfrm>
            <a:off x="3504143" y="358267"/>
            <a:ext cx="5746655" cy="923330"/>
          </a:xfrm>
          <a:prstGeom prst="rect">
            <a:avLst/>
          </a:prstGeom>
          <a:noFill/>
        </p:spPr>
        <p:txBody>
          <a:bodyPr wrap="square" rtlCol="0">
            <a:spAutoFit/>
          </a:bodyPr>
          <a:lstStyle/>
          <a:p>
            <a:r>
              <a:rPr lang="en-US" altLang="zh-CN" sz="5400" b="1" dirty="0" err="1">
                <a:solidFill>
                  <a:srgbClr val="FF0000"/>
                </a:solidFill>
                <a:latin typeface="Times New Roman" panose="02020603050405020304" pitchFamily="18" charset="0"/>
                <a:ea typeface="思源黑体 CN Bold" panose="020B0800000000000000" pitchFamily="34" charset="-122"/>
              </a:rPr>
              <a:t>Yêu</a:t>
            </a:r>
            <a:r>
              <a:rPr lang="en-US" altLang="zh-CN" sz="5400" b="1" dirty="0">
                <a:solidFill>
                  <a:srgbClr val="FF0000"/>
                </a:solidFill>
                <a:latin typeface="Times New Roman" panose="02020603050405020304" pitchFamily="18" charset="0"/>
                <a:ea typeface="思源黑体 CN Bold" panose="020B0800000000000000" pitchFamily="34" charset="-122"/>
              </a:rPr>
              <a:t> </a:t>
            </a:r>
            <a:r>
              <a:rPr lang="en-US" altLang="zh-CN" sz="5400" b="1" dirty="0" err="1">
                <a:solidFill>
                  <a:srgbClr val="FF0000"/>
                </a:solidFill>
                <a:latin typeface="Times New Roman" panose="02020603050405020304" pitchFamily="18" charset="0"/>
                <a:ea typeface="思源黑体 CN Bold" panose="020B0800000000000000" pitchFamily="34" charset="-122"/>
              </a:rPr>
              <a:t>cầu</a:t>
            </a:r>
            <a:r>
              <a:rPr lang="en-US" altLang="zh-CN" sz="5400" b="1" dirty="0">
                <a:solidFill>
                  <a:srgbClr val="FF0000"/>
                </a:solidFill>
                <a:latin typeface="Times New Roman" panose="02020603050405020304" pitchFamily="18" charset="0"/>
                <a:ea typeface="思源黑体 CN Bold" panose="020B0800000000000000" pitchFamily="34" charset="-122"/>
              </a:rPr>
              <a:t> </a:t>
            </a:r>
            <a:r>
              <a:rPr lang="en-US" altLang="zh-CN" sz="5400" b="1" dirty="0" err="1">
                <a:solidFill>
                  <a:srgbClr val="FF0000"/>
                </a:solidFill>
                <a:latin typeface="Times New Roman" panose="02020603050405020304" pitchFamily="18" charset="0"/>
                <a:ea typeface="思源黑体 CN Bold" panose="020B0800000000000000" pitchFamily="34" charset="-122"/>
              </a:rPr>
              <a:t>cần</a:t>
            </a:r>
            <a:r>
              <a:rPr lang="en-US" altLang="zh-CN" sz="5400" b="1" dirty="0">
                <a:solidFill>
                  <a:srgbClr val="FF0000"/>
                </a:solidFill>
                <a:latin typeface="Times New Roman" panose="02020603050405020304" pitchFamily="18" charset="0"/>
                <a:ea typeface="思源黑体 CN Bold" panose="020B0800000000000000" pitchFamily="34" charset="-122"/>
              </a:rPr>
              <a:t> </a:t>
            </a:r>
            <a:r>
              <a:rPr lang="en-US" altLang="zh-CN" sz="5400" b="1" dirty="0" err="1">
                <a:solidFill>
                  <a:srgbClr val="FF0000"/>
                </a:solidFill>
                <a:latin typeface="Times New Roman" panose="02020603050405020304" pitchFamily="18" charset="0"/>
                <a:ea typeface="思源黑体 CN Bold" panose="020B0800000000000000" pitchFamily="34" charset="-122"/>
              </a:rPr>
              <a:t>đạt</a:t>
            </a:r>
            <a:r>
              <a:rPr lang="en-US" altLang="zh-CN" sz="5400" b="1" dirty="0">
                <a:solidFill>
                  <a:srgbClr val="FF0000"/>
                </a:solidFill>
                <a:latin typeface="Times New Roman" panose="02020603050405020304" pitchFamily="18" charset="0"/>
                <a:ea typeface="思源黑体 CN Bold" panose="020B0800000000000000" pitchFamily="34" charset="-122"/>
              </a:rPr>
              <a:t>:</a:t>
            </a:r>
            <a:endParaRPr lang="zh-CN" altLang="en-US" sz="5400" b="1" dirty="0">
              <a:solidFill>
                <a:srgbClr val="FF0000"/>
              </a:solidFill>
              <a:latin typeface="Times New Roman" panose="02020603050405020304" pitchFamily="18" charset="0"/>
              <a:ea typeface="思源黑体 CN Bold" panose="020B0800000000000000" pitchFamily="34" charset="-122"/>
            </a:endParaRPr>
          </a:p>
        </p:txBody>
      </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1183074" y="174398"/>
            <a:ext cx="7264241" cy="584775"/>
            <a:chOff x="238537" y="214390"/>
            <a:chExt cx="7264241" cy="584775"/>
          </a:xfrm>
        </p:grpSpPr>
        <p:sp>
          <p:nvSpPr>
            <p:cNvPr id="4" name="TextBox 3"/>
            <p:cNvSpPr txBox="1"/>
            <p:nvPr/>
          </p:nvSpPr>
          <p:spPr>
            <a:xfrm>
              <a:off x="779921" y="214390"/>
              <a:ext cx="6722857" cy="584775"/>
            </a:xfrm>
            <a:prstGeom prst="rect">
              <a:avLst/>
            </a:prstGeom>
            <a:noFill/>
          </p:spPr>
          <p:txBody>
            <a:bodyPr wrap="square" rtlCol="0">
              <a:spAutoFit/>
            </a:bodyPr>
            <a:lstStyle/>
            <a:p>
              <a:r>
                <a:rPr lang="en-US" sz="3200" b="1" dirty="0">
                  <a:solidFill>
                    <a:srgbClr val="00B050"/>
                  </a:solidFill>
                  <a:latin typeface="Times New Roman" panose="02020603050405020304" pitchFamily="18" charset="0"/>
                  <a:cs typeface="Times New Roman" panose="02020603050405020304" pitchFamily="18" charset="0"/>
                </a:rPr>
                <a:t> Quan sát tranh và trả lời câu hỏi. </a:t>
              </a:r>
              <a:endParaRPr lang="vi-VN" sz="3200" b="1" dirty="0">
                <a:solidFill>
                  <a:srgbClr val="00B050"/>
                </a:solidFill>
                <a:latin typeface="Times New Roman" panose="02020603050405020304" pitchFamily="18" charset="0"/>
                <a:cs typeface="Times New Roman" panose="02020603050405020304" pitchFamily="18" charset="0"/>
              </a:endParaRPr>
            </a:p>
          </p:txBody>
        </p:sp>
        <p:sp>
          <p:nvSpPr>
            <p:cNvPr id="5" name="Oval 4"/>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a:t>
              </a:r>
            </a:p>
          </p:txBody>
        </p:sp>
      </p:grpSp>
      <p:sp>
        <p:nvSpPr>
          <p:cNvPr id="1071" name="Rectangle 1070"/>
          <p:cNvSpPr/>
          <p:nvPr/>
        </p:nvSpPr>
        <p:spPr>
          <a:xfrm>
            <a:off x="1515450" y="4465138"/>
            <a:ext cx="8789692" cy="822789"/>
          </a:xfrm>
          <a:prstGeom prst="rect">
            <a:avLst/>
          </a:prstGeom>
        </p:spPr>
        <p:txBody>
          <a:bodyPr wrap="square">
            <a:spAutoFit/>
          </a:bodyPr>
          <a:lstStyle/>
          <a:p>
            <a:pPr algn="just">
              <a:lnSpc>
                <a:spcPct val="200000"/>
              </a:lnSpc>
            </a:pPr>
            <a:r>
              <a:rPr lang="en-US" sz="2800" b="1" dirty="0">
                <a:solidFill>
                  <a:srgbClr val="002060"/>
                </a:solidFill>
                <a:latin typeface="Times New Roman" panose="02020603050405020304" pitchFamily="18" charset="0"/>
                <a:cs typeface="Times New Roman" panose="02020603050405020304" pitchFamily="18" charset="0"/>
              </a:rPr>
              <a:t>a) Bình và Khang gặp nhau và chào nhau ở đâu?</a:t>
            </a: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563" b="48438" l="54118" r="84926"/>
                    </a14:imgEffect>
                  </a14:imgLayer>
                </a14:imgProps>
              </a:ext>
              <a:ext uri="{28A0092B-C50C-407E-A947-70E740481C1C}">
                <a14:useLocalDpi xmlns:a14="http://schemas.microsoft.com/office/drawing/2010/main" val="0"/>
              </a:ext>
            </a:extLst>
          </a:blip>
          <a:srcRect l="54229" t="25992" r="15855" b="51937"/>
          <a:stretch/>
        </p:blipFill>
        <p:spPr bwMode="auto">
          <a:xfrm>
            <a:off x="5584419" y="1232070"/>
            <a:ext cx="3374572" cy="140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23177" b="48047" l="25000" r="53015">
                        <a14:backgroundMark x1="28529" y1="42708" x2="36250" y2="42057"/>
                      </a14:backgroundRemoval>
                    </a14:imgEffect>
                  </a14:imgLayer>
                </a14:imgProps>
              </a:ext>
              <a:ext uri="{28A0092B-C50C-407E-A947-70E740481C1C}">
                <a14:useLocalDpi xmlns:a14="http://schemas.microsoft.com/office/drawing/2010/main" val="0"/>
              </a:ext>
            </a:extLst>
          </a:blip>
          <a:srcRect l="24314" t="25992" r="47801" b="53471"/>
          <a:stretch/>
        </p:blipFill>
        <p:spPr bwMode="auto">
          <a:xfrm>
            <a:off x="2209848" y="1232070"/>
            <a:ext cx="3145528" cy="130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31771" b="91276" l="23971" r="78162">
                        <a14:foregroundMark x1="31103" y1="51042" x2="45882" y2="52344"/>
                      </a14:backgroundRemoval>
                    </a14:imgEffect>
                  </a14:imgLayer>
                </a14:imgProps>
              </a:ext>
              <a:ext uri="{28A0092B-C50C-407E-A947-70E740481C1C}">
                <a14:useLocalDpi xmlns:a14="http://schemas.microsoft.com/office/drawing/2010/main" val="0"/>
              </a:ext>
            </a:extLst>
          </a:blip>
          <a:srcRect l="24902" t="47087" r="15267" b="21806"/>
          <a:stretch/>
        </p:blipFill>
        <p:spPr bwMode="auto">
          <a:xfrm>
            <a:off x="2096918" y="2472842"/>
            <a:ext cx="6749143" cy="198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7"/>
          <p:cNvSpPr/>
          <p:nvPr/>
        </p:nvSpPr>
        <p:spPr>
          <a:xfrm>
            <a:off x="8316227" y="2472842"/>
            <a:ext cx="3522847" cy="1977610"/>
          </a:xfrm>
          <a:prstGeom prst="cloud">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Times New Roman" panose="02020603050405020304" pitchFamily="18" charset="0"/>
                <a:cs typeface="Times New Roman" panose="02020603050405020304" pitchFamily="18" charset="0"/>
              </a:rPr>
              <a:t>Tranh vẽ ai?</a:t>
            </a:r>
          </a:p>
        </p:txBody>
      </p:sp>
      <p:cxnSp>
        <p:nvCxnSpPr>
          <p:cNvPr id="10" name="Straight Connector 9"/>
          <p:cNvCxnSpPr/>
          <p:nvPr/>
        </p:nvCxnSpPr>
        <p:spPr>
          <a:xfrm flipV="1">
            <a:off x="1949039" y="667657"/>
            <a:ext cx="2564904" cy="153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070222" y="667657"/>
            <a:ext cx="2332064" cy="34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Cloud 21"/>
          <p:cNvSpPr/>
          <p:nvPr/>
        </p:nvSpPr>
        <p:spPr>
          <a:xfrm>
            <a:off x="8152598" y="2424362"/>
            <a:ext cx="3927107" cy="1977610"/>
          </a:xfrm>
          <a:prstGeom prst="cloud">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rgbClr val="FF0000"/>
                </a:solidFill>
                <a:latin typeface="Times New Roman" panose="02020603050405020304" pitchFamily="18" charset="0"/>
                <a:cs typeface="Times New Roman" panose="02020603050405020304" pitchFamily="18" charset="0"/>
              </a:rPr>
              <a:t>Hai bạn nhỏ trong tranh tên là gì? </a:t>
            </a:r>
          </a:p>
        </p:txBody>
      </p:sp>
    </p:spTree>
    <p:extLst>
      <p:ext uri="{BB962C8B-B14F-4D97-AF65-F5344CB8AC3E}">
        <p14:creationId xmlns:p14="http://schemas.microsoft.com/office/powerpoint/2010/main" val="14189950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grpId="1" nodeType="clickEffect">
                                  <p:stCondLst>
                                    <p:cond delay="0"/>
                                  </p:stCondLst>
                                  <p:childTnLst>
                                    <p:anim calcmode="lin" valueType="num">
                                      <p:cBhvr additive="base">
                                        <p:cTn id="19" dur="500"/>
                                        <p:tgtEl>
                                          <p:spTgt spid="8"/>
                                        </p:tgtEl>
                                        <p:attrNameLst>
                                          <p:attrName>ppt_x</p:attrName>
                                        </p:attrNameLst>
                                      </p:cBhvr>
                                      <p:tavLst>
                                        <p:tav tm="0">
                                          <p:val>
                                            <p:strVal val="ppt_x"/>
                                          </p:val>
                                        </p:tav>
                                        <p:tav tm="100000">
                                          <p:val>
                                            <p:strVal val="ppt_x"/>
                                          </p:val>
                                        </p:tav>
                                      </p:tavLst>
                                    </p:anim>
                                    <p:anim calcmode="lin" valueType="num">
                                      <p:cBhvr additive="base">
                                        <p:cTn id="20" dur="500"/>
                                        <p:tgtEl>
                                          <p:spTgt spid="8"/>
                                        </p:tgtEl>
                                        <p:attrNameLst>
                                          <p:attrName>ppt_y</p:attrName>
                                        </p:attrNameLst>
                                      </p:cBhvr>
                                      <p:tavLst>
                                        <p:tav tm="0">
                                          <p:val>
                                            <p:strVal val="ppt_y"/>
                                          </p:val>
                                        </p:tav>
                                        <p:tav tm="100000">
                                          <p:val>
                                            <p:strVal val="1+ppt_h/2"/>
                                          </p:val>
                                        </p:tav>
                                      </p:tavLst>
                                    </p:anim>
                                    <p:set>
                                      <p:cBhvr>
                                        <p:cTn id="21" dur="1" fill="hold">
                                          <p:stCondLst>
                                            <p:cond delay="4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grpId="1" nodeType="clickEffect">
                                  <p:stCondLst>
                                    <p:cond delay="0"/>
                                  </p:stCondLst>
                                  <p:childTnLst>
                                    <p:animEffect transition="out" filter="barn(inVertical)">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71"/>
                                        </p:tgtEl>
                                        <p:attrNameLst>
                                          <p:attrName>style.visibility</p:attrName>
                                        </p:attrNameLst>
                                      </p:cBhvr>
                                      <p:to>
                                        <p:strVal val="visible"/>
                                      </p:to>
                                    </p:set>
                                    <p:animEffect transition="in" filter="barn(inVertical)">
                                      <p:cBhvr>
                                        <p:cTn id="36" dur="500"/>
                                        <p:tgtEl>
                                          <p:spTgt spid="1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0"/>
      <p:bldP spid="8" grpId="0" animBg="1"/>
      <p:bldP spid="8" grpId="1" animBg="1"/>
      <p:bldP spid="22" grpId="0" animBg="1"/>
      <p:bldP spid="2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 name="Rectangle 1070"/>
          <p:cNvSpPr/>
          <p:nvPr/>
        </p:nvSpPr>
        <p:spPr>
          <a:xfrm>
            <a:off x="1021972" y="3635924"/>
            <a:ext cx="8789692" cy="822789"/>
          </a:xfrm>
          <a:prstGeom prst="rect">
            <a:avLst/>
          </a:prstGeom>
        </p:spPr>
        <p:txBody>
          <a:bodyPr wrap="square">
            <a:spAutoFit/>
          </a:bodyPr>
          <a:lstStyle/>
          <a:p>
            <a:pPr algn="just">
              <a:lnSpc>
                <a:spcPct val="200000"/>
              </a:lnSpc>
            </a:pPr>
            <a:r>
              <a:rPr lang="en-US" sz="2800" b="1" dirty="0">
                <a:solidFill>
                  <a:srgbClr val="002060"/>
                </a:solidFill>
                <a:latin typeface="Times New Roman" panose="02020603050405020304" pitchFamily="18" charset="0"/>
                <a:cs typeface="Times New Roman" panose="02020603050405020304" pitchFamily="18" charset="0"/>
              </a:rPr>
              <a:t>b) Khang đã giới thiệu gì về mình?</a:t>
            </a:r>
          </a:p>
        </p:txBody>
      </p:sp>
      <p:grpSp>
        <p:nvGrpSpPr>
          <p:cNvPr id="2" name="Group 1"/>
          <p:cNvGrpSpPr/>
          <p:nvPr/>
        </p:nvGrpSpPr>
        <p:grpSpPr>
          <a:xfrm>
            <a:off x="2824749" y="115503"/>
            <a:ext cx="6749143" cy="3697894"/>
            <a:chOff x="4963884" y="884730"/>
            <a:chExt cx="6749143" cy="3697894"/>
          </a:xfrm>
        </p:grpSpPr>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563" b="48438" l="54118" r="84926"/>
                      </a14:imgEffect>
                    </a14:imgLayer>
                  </a14:imgProps>
                </a:ext>
                <a:ext uri="{28A0092B-C50C-407E-A947-70E740481C1C}">
                  <a14:useLocalDpi xmlns:a14="http://schemas.microsoft.com/office/drawing/2010/main" val="0"/>
                </a:ext>
              </a:extLst>
            </a:blip>
            <a:srcRect l="54229" t="25992" r="15855" b="51937"/>
            <a:stretch/>
          </p:blipFill>
          <p:spPr bwMode="auto">
            <a:xfrm>
              <a:off x="8338455" y="884730"/>
              <a:ext cx="3374572" cy="140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23177" b="48047" l="25000" r="53015">
                          <a14:backgroundMark x1="28529" y1="42708" x2="36250" y2="42057"/>
                        </a14:backgroundRemoval>
                      </a14:imgEffect>
                    </a14:imgLayer>
                  </a14:imgProps>
                </a:ext>
                <a:ext uri="{28A0092B-C50C-407E-A947-70E740481C1C}">
                  <a14:useLocalDpi xmlns:a14="http://schemas.microsoft.com/office/drawing/2010/main" val="0"/>
                </a:ext>
              </a:extLst>
            </a:blip>
            <a:srcRect l="24314" t="25992" r="47801" b="53471"/>
            <a:stretch/>
          </p:blipFill>
          <p:spPr bwMode="auto">
            <a:xfrm>
              <a:off x="4963884" y="884730"/>
              <a:ext cx="3145528" cy="130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31771" b="91276" l="23971" r="78162">
                          <a14:foregroundMark x1="31103" y1="51042" x2="45882" y2="52344"/>
                        </a14:backgroundRemoval>
                      </a14:imgEffect>
                    </a14:imgLayer>
                  </a14:imgProps>
                </a:ext>
                <a:ext uri="{28A0092B-C50C-407E-A947-70E740481C1C}">
                  <a14:useLocalDpi xmlns:a14="http://schemas.microsoft.com/office/drawing/2010/main" val="0"/>
                </a:ext>
              </a:extLst>
            </a:blip>
            <a:srcRect l="24314" t="25992" r="15855" b="16072"/>
            <a:stretch/>
          </p:blipFill>
          <p:spPr bwMode="auto">
            <a:xfrm>
              <a:off x="4963884" y="892080"/>
              <a:ext cx="6749143" cy="369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Rectangle 7"/>
          <p:cNvSpPr/>
          <p:nvPr/>
        </p:nvSpPr>
        <p:spPr>
          <a:xfrm>
            <a:off x="1798487" y="4354385"/>
            <a:ext cx="5066770" cy="822789"/>
          </a:xfrm>
          <a:prstGeom prst="rect">
            <a:avLst/>
          </a:prstGeom>
        </p:spPr>
        <p:txBody>
          <a:bodyPr wrap="square">
            <a:spAutoFit/>
          </a:bodyPr>
          <a:lstStyle/>
          <a:p>
            <a:pPr algn="just">
              <a:lnSpc>
                <a:spcPct val="200000"/>
              </a:lnSpc>
            </a:pPr>
            <a:r>
              <a:rPr lang="en-US" sz="2800" b="1" dirty="0">
                <a:solidFill>
                  <a:srgbClr val="FF0000"/>
                </a:solidFill>
                <a:latin typeface="Times New Roman" panose="02020603050405020304" pitchFamily="18" charset="0"/>
                <a:cs typeface="Times New Roman" panose="02020603050405020304" pitchFamily="18" charset="0"/>
              </a:rPr>
              <a:t> Giới thiệu về mình là thế nào?</a:t>
            </a:r>
          </a:p>
        </p:txBody>
      </p:sp>
      <p:sp>
        <p:nvSpPr>
          <p:cNvPr id="9" name="Rectangle 8"/>
          <p:cNvSpPr/>
          <p:nvPr/>
        </p:nvSpPr>
        <p:spPr>
          <a:xfrm>
            <a:off x="3373287" y="5087356"/>
            <a:ext cx="6438369" cy="822789"/>
          </a:xfrm>
          <a:prstGeom prst="rect">
            <a:avLst/>
          </a:prstGeom>
        </p:spPr>
        <p:txBody>
          <a:bodyPr wrap="square">
            <a:spAutoFit/>
          </a:bodyPr>
          <a:lstStyle/>
          <a:p>
            <a:pPr algn="just">
              <a:lnSpc>
                <a:spcPct val="200000"/>
              </a:lnSpc>
            </a:pPr>
            <a:r>
              <a:rPr lang="en-US" sz="2800" b="1" dirty="0">
                <a:solidFill>
                  <a:srgbClr val="FF0000"/>
                </a:solidFill>
                <a:latin typeface="Times New Roman" panose="02020603050405020304" pitchFamily="18" charset="0"/>
                <a:cs typeface="Times New Roman" panose="02020603050405020304" pitchFamily="18" charset="0"/>
              </a:rPr>
              <a:t> Cần giới thiệu những gì về mình?</a:t>
            </a:r>
          </a:p>
        </p:txBody>
      </p:sp>
    </p:spTree>
    <p:extLst>
      <p:ext uri="{BB962C8B-B14F-4D97-AF65-F5344CB8AC3E}">
        <p14:creationId xmlns:p14="http://schemas.microsoft.com/office/powerpoint/2010/main" val="15270873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71"/>
                                        </p:tgtEl>
                                        <p:attrNameLst>
                                          <p:attrName>style.visibility</p:attrName>
                                        </p:attrNameLst>
                                      </p:cBhvr>
                                      <p:to>
                                        <p:strVal val="visible"/>
                                      </p:to>
                                    </p:set>
                                    <p:animEffect transition="in" filter="wipe(down)">
                                      <p:cBhvr>
                                        <p:cTn id="7" dur="500"/>
                                        <p:tgtEl>
                                          <p:spTgt spid="10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833103" y="234246"/>
            <a:ext cx="801354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a:t>
            </a:r>
            <a:r>
              <a:rPr lang="en-US" sz="3200" b="1" dirty="0">
                <a:solidFill>
                  <a:srgbClr val="009900"/>
                </a:solidFill>
                <a:latin typeface="Times New Roman" panose="02020603050405020304" pitchFamily="18" charset="0"/>
                <a:cs typeface="Times New Roman" panose="02020603050405020304" pitchFamily="18" charset="0"/>
              </a:rPr>
              <a:t>Viết 2 – 3 câu tự giới thiệu về bản thân.</a:t>
            </a:r>
            <a:endParaRPr lang="vi-VN" sz="3200" b="1" dirty="0">
              <a:solidFill>
                <a:srgbClr val="009900"/>
              </a:solidFill>
              <a:latin typeface="Times New Roman" panose="02020603050405020304" pitchFamily="18" charset="0"/>
              <a:cs typeface="Times New Roman" panose="02020603050405020304" pitchFamily="18" charset="0"/>
            </a:endParaRPr>
          </a:p>
        </p:txBody>
      </p:sp>
      <p:sp>
        <p:nvSpPr>
          <p:cNvPr id="16" name="Oval 15"/>
          <p:cNvSpPr/>
          <p:nvPr/>
        </p:nvSpPr>
        <p:spPr>
          <a:xfrm>
            <a:off x="1183074" y="192466"/>
            <a:ext cx="650029"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a:t>
            </a:r>
          </a:p>
        </p:txBody>
      </p:sp>
      <p:pic>
        <p:nvPicPr>
          <p:cNvPr id="1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660" y="1493268"/>
            <a:ext cx="6085114" cy="3055655"/>
          </a:xfrm>
          <a:prstGeom prst="rect">
            <a:avLst/>
          </a:prstGeom>
        </p:spPr>
      </p:pic>
      <p:sp>
        <p:nvSpPr>
          <p:cNvPr id="21" name="Rectangle 20"/>
          <p:cNvSpPr/>
          <p:nvPr/>
        </p:nvSpPr>
        <p:spPr>
          <a:xfrm>
            <a:off x="3644088" y="1792610"/>
            <a:ext cx="5427341" cy="2546338"/>
          </a:xfrm>
          <a:prstGeom prst="rect">
            <a:avLst/>
          </a:prstGeom>
        </p:spPr>
        <p:txBody>
          <a:bodyPr wrap="square">
            <a:spAutoFit/>
          </a:bodyPr>
          <a:lstStyle/>
          <a:p>
            <a:pPr marL="457200" indent="-457200" algn="just">
              <a:lnSpc>
                <a:spcPct val="200000"/>
              </a:lnSpc>
              <a:buFontTx/>
              <a:buChar char="-"/>
            </a:pPr>
            <a:r>
              <a:rPr lang="en-US" sz="2800" b="1" dirty="0">
                <a:solidFill>
                  <a:srgbClr val="002060"/>
                </a:solidFill>
                <a:latin typeface="Times New Roman" pitchFamily="18" charset="0"/>
                <a:cs typeface="Times New Roman" pitchFamily="18" charset="0"/>
              </a:rPr>
              <a:t>Họ và tên của em là gì?</a:t>
            </a:r>
          </a:p>
          <a:p>
            <a:pPr marL="457200" indent="-457200" algn="just">
              <a:lnSpc>
                <a:spcPct val="200000"/>
              </a:lnSpc>
              <a:buFontTx/>
              <a:buChar char="-"/>
            </a:pPr>
            <a:r>
              <a:rPr lang="en-US" sz="2800" b="1" dirty="0">
                <a:solidFill>
                  <a:srgbClr val="002060"/>
                </a:solidFill>
                <a:latin typeface="Times New Roman" pitchFamily="18" charset="0"/>
                <a:cs typeface="Times New Roman" pitchFamily="18" charset="0"/>
              </a:rPr>
              <a:t>Em học lớp nào, trường nào?</a:t>
            </a:r>
          </a:p>
          <a:p>
            <a:pPr marL="457200" indent="-457200" algn="just">
              <a:lnSpc>
                <a:spcPct val="200000"/>
              </a:lnSpc>
              <a:buFontTx/>
              <a:buChar char="-"/>
            </a:pPr>
            <a:r>
              <a:rPr lang="en-US" sz="2800" b="1" dirty="0">
                <a:solidFill>
                  <a:srgbClr val="002060"/>
                </a:solidFill>
                <a:latin typeface="Times New Roman" pitchFamily="18" charset="0"/>
                <a:cs typeface="Times New Roman" pitchFamily="18" charset="0"/>
              </a:rPr>
              <a:t>Sở thích của em là gì?</a:t>
            </a:r>
          </a:p>
        </p:txBody>
      </p:sp>
      <p:pic>
        <p:nvPicPr>
          <p:cNvPr id="24" name="图片 7"/>
          <p:cNvPicPr>
            <a:picLocks noChangeAspect="1"/>
          </p:cNvPicPr>
          <p:nvPr/>
        </p:nvPicPr>
        <p:blipFill>
          <a:blip r:embed="rId3"/>
          <a:stretch>
            <a:fillRect/>
          </a:stretch>
        </p:blipFill>
        <p:spPr>
          <a:xfrm>
            <a:off x="1692732" y="3736123"/>
            <a:ext cx="1670928" cy="2181904"/>
          </a:xfrm>
          <a:prstGeom prst="rect">
            <a:avLst/>
          </a:prstGeom>
          <a:noFill/>
          <a:ln w="9525">
            <a:noFill/>
          </a:ln>
        </p:spPr>
      </p:pic>
      <p:pic>
        <p:nvPicPr>
          <p:cNvPr id="25" name="图片 8"/>
          <p:cNvPicPr>
            <a:picLocks noChangeAspect="1"/>
          </p:cNvPicPr>
          <p:nvPr/>
        </p:nvPicPr>
        <p:blipFill>
          <a:blip r:embed="rId4"/>
          <a:stretch>
            <a:fillRect/>
          </a:stretch>
        </p:blipFill>
        <p:spPr>
          <a:xfrm>
            <a:off x="9226437" y="4083222"/>
            <a:ext cx="1504954" cy="2079337"/>
          </a:xfrm>
          <a:prstGeom prst="rect">
            <a:avLst/>
          </a:prstGeom>
          <a:noFill/>
          <a:ln w="9525">
            <a:noFill/>
          </a:ln>
        </p:spPr>
      </p:pic>
      <p:cxnSp>
        <p:nvCxnSpPr>
          <p:cNvPr id="10" name="Straight Connector 9"/>
          <p:cNvCxnSpPr/>
          <p:nvPr/>
        </p:nvCxnSpPr>
        <p:spPr>
          <a:xfrm flipV="1">
            <a:off x="2050179" y="725714"/>
            <a:ext cx="2231535" cy="15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80313" y="761789"/>
            <a:ext cx="3625058" cy="74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8613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0849" y="0"/>
            <a:ext cx="8836352" cy="6110514"/>
          </a:xfrm>
          <a:prstGeom prst="rect">
            <a:avLst/>
          </a:prstGeom>
        </p:spPr>
      </p:pic>
      <p:sp>
        <p:nvSpPr>
          <p:cNvPr id="18" name="Rectangle 17"/>
          <p:cNvSpPr/>
          <p:nvPr/>
        </p:nvSpPr>
        <p:spPr>
          <a:xfrm>
            <a:off x="4027885" y="2069957"/>
            <a:ext cx="7002972" cy="2677656"/>
          </a:xfrm>
          <a:prstGeom prst="rect">
            <a:avLst/>
          </a:prstGeom>
        </p:spPr>
        <p:txBody>
          <a:bodyPr wrap="square">
            <a:spAutoFit/>
          </a:bodyPr>
          <a:lstStyle/>
          <a:p>
            <a:pPr algn="just">
              <a:lnSpc>
                <a:spcPct val="200000"/>
              </a:lnSpc>
            </a:pPr>
            <a:r>
              <a:rPr lang="en-US" sz="2800" b="1" dirty="0">
                <a:solidFill>
                  <a:srgbClr val="002060"/>
                </a:solidFill>
                <a:latin typeface="Times New Roman" pitchFamily="18" charset="0"/>
                <a:cs typeface="Times New Roman" pitchFamily="18" charset="0"/>
              </a:rPr>
              <a:t>       Tôi tên là Nguyễn Mai Anh, học sinh lớp 2A2,  trường Tiểu học Đoàn Kết. Tôi thích học môn Tiếng Việt và môn Âm nhạc.</a:t>
            </a: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Times New Roman" panose="02020603050405020304" pitchFamily="18" charset="0"/>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875" b="90000" l="1250" r="96406">
                        <a14:foregroundMark x1="37813" y1="50000" x2="56875" y2="53750"/>
                        <a14:foregroundMark x1="51719" y1="47500" x2="60313" y2="51406"/>
                      </a14:backgroundRemoval>
                    </a14:imgEffect>
                  </a14:imgLayer>
                </a14:imgProps>
              </a:ext>
              <a:ext uri="{28A0092B-C50C-407E-A947-70E740481C1C}">
                <a14:useLocalDpi xmlns:a14="http://schemas.microsoft.com/office/drawing/2010/main" val="0"/>
              </a:ext>
            </a:extLst>
          </a:blip>
          <a:srcRect l="27857" t="6760" r="35476" b="11250"/>
          <a:stretch/>
        </p:blipFill>
        <p:spPr>
          <a:xfrm>
            <a:off x="608984" y="1328700"/>
            <a:ext cx="1895348" cy="4238172"/>
          </a:xfrm>
          <a:prstGeom prst="rect">
            <a:avLst/>
          </a:prstGeom>
        </p:spPr>
      </p:pic>
    </p:spTree>
    <p:extLst>
      <p:ext uri="{BB962C8B-B14F-4D97-AF65-F5344CB8AC3E}">
        <p14:creationId xmlns:p14="http://schemas.microsoft.com/office/powerpoint/2010/main" val="1701721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064" y="1001486"/>
            <a:ext cx="7351271" cy="5109028"/>
          </a:xfrm>
          <a:prstGeom prst="rect">
            <a:avLst/>
          </a:prstGeom>
        </p:spPr>
      </p:pic>
      <p:sp>
        <p:nvSpPr>
          <p:cNvPr id="18" name="Rectangle 17"/>
          <p:cNvSpPr/>
          <p:nvPr/>
        </p:nvSpPr>
        <p:spPr>
          <a:xfrm>
            <a:off x="1008980" y="1997385"/>
            <a:ext cx="6291783" cy="3539430"/>
          </a:xfrm>
          <a:prstGeom prst="rect">
            <a:avLst/>
          </a:prstGeom>
        </p:spPr>
        <p:txBody>
          <a:bodyPr wrap="square">
            <a:spAutoFit/>
          </a:bodyPr>
          <a:lstStyle/>
          <a:p>
            <a:pPr algn="just">
              <a:lnSpc>
                <a:spcPct val="200000"/>
              </a:lnSpc>
            </a:pPr>
            <a:r>
              <a:rPr lang="en-US" sz="2800" b="1" dirty="0">
                <a:solidFill>
                  <a:srgbClr val="002060"/>
                </a:solidFill>
                <a:latin typeface="Times New Roman" panose="02020603050405020304" pitchFamily="18" charset="0"/>
                <a:cs typeface="Times New Roman" panose="02020603050405020304" pitchFamily="18" charset="0"/>
              </a:rPr>
              <a:t>       Tôi tên là Lê Vũ Gia, học sinh lớp 2A5,  trường Tiểu học Đoàn Kết. Tôi thích học môn Toán và tìm hiểu về thế giới xung quanh.</a:t>
            </a: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Times New Roman" panose="02020603050405020304" pitchFamily="18" charset="0"/>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957" b="100000" l="0" r="100000">
                        <a14:foregroundMark x1="43154" y1="9091" x2="88797" y2="86603"/>
                        <a14:foregroundMark x1="4564" y1="48804" x2="71784" y2="97129"/>
                        <a14:foregroundMark x1="6639" y1="53110" x2="21992" y2="29187"/>
                        <a14:foregroundMark x1="58091" y1="24880" x2="51867" y2="19617"/>
                        <a14:foregroundMark x1="80498" y1="49282" x2="93361" y2="59330"/>
                        <a14:foregroundMark x1="53112" y1="46411" x2="61826" y2="52632"/>
                      </a14:backgroundRemoval>
                    </a14:imgEffect>
                  </a14:imgLayer>
                </a14:imgProps>
              </a:ext>
              <a:ext uri="{28A0092B-C50C-407E-A947-70E740481C1C}">
                <a14:useLocalDpi xmlns:a14="http://schemas.microsoft.com/office/drawing/2010/main" val="0"/>
              </a:ext>
            </a:extLst>
          </a:blip>
          <a:srcRect l="4685" r="3253"/>
          <a:stretch/>
        </p:blipFill>
        <p:spPr>
          <a:xfrm>
            <a:off x="8245023" y="2024037"/>
            <a:ext cx="3729037" cy="3512778"/>
          </a:xfrm>
          <a:prstGeom prst="rect">
            <a:avLst/>
          </a:prstGeom>
        </p:spPr>
      </p:pic>
    </p:spTree>
    <p:extLst>
      <p:ext uri="{BB962C8B-B14F-4D97-AF65-F5344CB8AC3E}">
        <p14:creationId xmlns:p14="http://schemas.microsoft.com/office/powerpoint/2010/main" val="25210325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833103" y="234246"/>
            <a:ext cx="801354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 </a:t>
            </a:r>
            <a:r>
              <a:rPr lang="en-US" sz="3200" b="1" dirty="0">
                <a:solidFill>
                  <a:srgbClr val="009900"/>
                </a:solidFill>
                <a:latin typeface="Times New Roman" panose="02020603050405020304" pitchFamily="18" charset="0"/>
                <a:cs typeface="Times New Roman" panose="02020603050405020304" pitchFamily="18" charset="0"/>
              </a:rPr>
              <a:t>Viết 2 – 3 câu tự giới thiệu về bản thân.</a:t>
            </a:r>
            <a:endParaRPr lang="vi-VN" sz="3200" b="1" dirty="0">
              <a:solidFill>
                <a:srgbClr val="009900"/>
              </a:solidFill>
              <a:latin typeface="Times New Roman" panose="02020603050405020304" pitchFamily="18" charset="0"/>
              <a:cs typeface="Times New Roman" panose="02020603050405020304" pitchFamily="18" charset="0"/>
            </a:endParaRPr>
          </a:p>
        </p:txBody>
      </p:sp>
      <p:sp>
        <p:nvSpPr>
          <p:cNvPr id="16" name="Oval 15"/>
          <p:cNvSpPr/>
          <p:nvPr/>
        </p:nvSpPr>
        <p:spPr>
          <a:xfrm>
            <a:off x="1183074" y="192466"/>
            <a:ext cx="650029"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a:t>
            </a:r>
          </a:p>
        </p:txBody>
      </p:sp>
      <p:pic>
        <p:nvPicPr>
          <p:cNvPr id="1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660" y="1493268"/>
            <a:ext cx="6085114" cy="3055655"/>
          </a:xfrm>
          <a:prstGeom prst="rect">
            <a:avLst/>
          </a:prstGeom>
        </p:spPr>
      </p:pic>
      <p:sp>
        <p:nvSpPr>
          <p:cNvPr id="21" name="Rectangle 20"/>
          <p:cNvSpPr/>
          <p:nvPr/>
        </p:nvSpPr>
        <p:spPr>
          <a:xfrm>
            <a:off x="3644088" y="1792610"/>
            <a:ext cx="5427341" cy="2546338"/>
          </a:xfrm>
          <a:prstGeom prst="rect">
            <a:avLst/>
          </a:prstGeom>
        </p:spPr>
        <p:txBody>
          <a:bodyPr wrap="square">
            <a:spAutoFit/>
          </a:bodyPr>
          <a:lstStyle/>
          <a:p>
            <a:pPr marL="457200" indent="-457200" algn="just">
              <a:lnSpc>
                <a:spcPct val="200000"/>
              </a:lnSpc>
              <a:buFontTx/>
              <a:buChar char="-"/>
            </a:pPr>
            <a:r>
              <a:rPr lang="en-US" sz="2800" b="1" dirty="0">
                <a:solidFill>
                  <a:srgbClr val="002060"/>
                </a:solidFill>
                <a:latin typeface="Times New Roman" pitchFamily="18" charset="0"/>
                <a:cs typeface="Times New Roman" pitchFamily="18" charset="0"/>
              </a:rPr>
              <a:t>Họ và tên của em là gì?</a:t>
            </a:r>
          </a:p>
          <a:p>
            <a:pPr marL="457200" indent="-457200" algn="just">
              <a:lnSpc>
                <a:spcPct val="200000"/>
              </a:lnSpc>
              <a:buFontTx/>
              <a:buChar char="-"/>
            </a:pPr>
            <a:r>
              <a:rPr lang="en-US" sz="2800" b="1" dirty="0">
                <a:solidFill>
                  <a:srgbClr val="002060"/>
                </a:solidFill>
                <a:latin typeface="Times New Roman" pitchFamily="18" charset="0"/>
                <a:cs typeface="Times New Roman" pitchFamily="18" charset="0"/>
              </a:rPr>
              <a:t>Em học lớp nào, trường nào?</a:t>
            </a:r>
          </a:p>
          <a:p>
            <a:pPr marL="457200" indent="-457200" algn="just">
              <a:lnSpc>
                <a:spcPct val="200000"/>
              </a:lnSpc>
              <a:buFontTx/>
              <a:buChar char="-"/>
            </a:pPr>
            <a:r>
              <a:rPr lang="en-US" sz="2800" b="1" dirty="0">
                <a:solidFill>
                  <a:srgbClr val="002060"/>
                </a:solidFill>
                <a:latin typeface="Times New Roman" pitchFamily="18" charset="0"/>
                <a:cs typeface="Times New Roman" pitchFamily="18" charset="0"/>
              </a:rPr>
              <a:t>Sở thích của em là gì?</a:t>
            </a:r>
          </a:p>
        </p:txBody>
      </p:sp>
      <p:pic>
        <p:nvPicPr>
          <p:cNvPr id="24" name="图片 7"/>
          <p:cNvPicPr>
            <a:picLocks noChangeAspect="1"/>
          </p:cNvPicPr>
          <p:nvPr/>
        </p:nvPicPr>
        <p:blipFill>
          <a:blip r:embed="rId3"/>
          <a:stretch>
            <a:fillRect/>
          </a:stretch>
        </p:blipFill>
        <p:spPr>
          <a:xfrm>
            <a:off x="1692732" y="3736123"/>
            <a:ext cx="1670928" cy="2181904"/>
          </a:xfrm>
          <a:prstGeom prst="rect">
            <a:avLst/>
          </a:prstGeom>
          <a:noFill/>
          <a:ln w="9525">
            <a:noFill/>
          </a:ln>
        </p:spPr>
      </p:pic>
      <p:pic>
        <p:nvPicPr>
          <p:cNvPr id="25" name="图片 8"/>
          <p:cNvPicPr>
            <a:picLocks noChangeAspect="1"/>
          </p:cNvPicPr>
          <p:nvPr/>
        </p:nvPicPr>
        <p:blipFill>
          <a:blip r:embed="rId4"/>
          <a:stretch>
            <a:fillRect/>
          </a:stretch>
        </p:blipFill>
        <p:spPr>
          <a:xfrm>
            <a:off x="9226437" y="4083222"/>
            <a:ext cx="1504954" cy="2079337"/>
          </a:xfrm>
          <a:prstGeom prst="rect">
            <a:avLst/>
          </a:prstGeom>
          <a:noFill/>
          <a:ln w="9525">
            <a:noFill/>
          </a:ln>
        </p:spPr>
      </p:pic>
      <p:cxnSp>
        <p:nvCxnSpPr>
          <p:cNvPr id="10" name="Straight Connector 9"/>
          <p:cNvCxnSpPr/>
          <p:nvPr/>
        </p:nvCxnSpPr>
        <p:spPr>
          <a:xfrm flipV="1">
            <a:off x="2050179" y="725714"/>
            <a:ext cx="2231535" cy="15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80313" y="761789"/>
            <a:ext cx="3625058" cy="74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8613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433</TotalTime>
  <Words>329</Words>
  <Application>Microsoft Office PowerPoint</Application>
  <PresentationFormat>Widescreen</PresentationFormat>
  <Paragraphs>37</Paragraphs>
  <Slides>12</Slides>
  <Notes>2</Notes>
  <HiddenSlides>0</HiddenSlides>
  <MMClips>2</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12</vt:i4>
      </vt:variant>
    </vt:vector>
  </HeadingPairs>
  <TitlesOfParts>
    <vt:vector size="19" baseType="lpstr">
      <vt:lpstr>Arial</vt:lpstr>
      <vt:lpstr>Calibri</vt:lpstr>
      <vt:lpstr>Calibri Light</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174</cp:revision>
  <dcterms:created xsi:type="dcterms:W3CDTF">2021-05-29T04:05:18Z</dcterms:created>
  <dcterms:modified xsi:type="dcterms:W3CDTF">2024-09-22T09:16:05Z</dcterms:modified>
</cp:coreProperties>
</file>