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sldIdLst>
    <p:sldId id="357" r:id="rId2"/>
    <p:sldId id="358" r:id="rId3"/>
    <p:sldId id="361" r:id="rId4"/>
    <p:sldId id="390" r:id="rId5"/>
    <p:sldId id="362" r:id="rId6"/>
    <p:sldId id="367" r:id="rId7"/>
    <p:sldId id="366" r:id="rId8"/>
    <p:sldId id="409" r:id="rId9"/>
    <p:sldId id="380" r:id="rId10"/>
    <p:sldId id="382" r:id="rId11"/>
    <p:sldId id="410" r:id="rId12"/>
    <p:sldId id="381" r:id="rId13"/>
    <p:sldId id="387" r:id="rId14"/>
    <p:sldId id="412" r:id="rId15"/>
    <p:sldId id="413" r:id="rId16"/>
    <p:sldId id="414" r:id="rId17"/>
    <p:sldId id="372" r:id="rId18"/>
    <p:sldId id="415" r:id="rId19"/>
    <p:sldId id="416" r:id="rId20"/>
    <p:sldId id="419" r:id="rId21"/>
    <p:sldId id="417" r:id="rId22"/>
    <p:sldId id="421" r:id="rId23"/>
    <p:sldId id="403" r:id="rId24"/>
    <p:sldId id="420" r:id="rId25"/>
    <p:sldId id="363" r:id="rId26"/>
    <p:sldId id="374" r:id="rId27"/>
    <p:sldId id="373" r:id="rId28"/>
    <p:sldId id="375" r:id="rId29"/>
  </p:sldIdLst>
  <p:sldSz cx="12192000" cy="6858000"/>
  <p:notesSz cx="6858000" cy="9144000"/>
  <p:embeddedFontLs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E62"/>
    <a:srgbClr val="F0F6F1"/>
    <a:srgbClr val="FFC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3" autoAdjust="0"/>
    <p:restoredTop sz="93759" autoAdjust="0"/>
  </p:normalViewPr>
  <p:slideViewPr>
    <p:cSldViewPr snapToGrid="0">
      <p:cViewPr>
        <p:scale>
          <a:sx n="50" d="100"/>
          <a:sy n="50" d="100"/>
        </p:scale>
        <p:origin x="204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AE631-5A12-4ABC-9685-E958EB103AF4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472CA-CB1E-44BD-AD66-614CAC84B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8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2024/5/2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1979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ADD8DFF-CE38-B415-0A5E-CFD487D8BE4B}"/>
              </a:ext>
            </a:extLst>
          </p:cNvPr>
          <p:cNvSpPr/>
          <p:nvPr userDrawn="1"/>
        </p:nvSpPr>
        <p:spPr>
          <a:xfrm>
            <a:off x="491613" y="401893"/>
            <a:ext cx="11361174" cy="60542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7C8E9DF-F87B-4785-3AA3-AEAA69091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1" y="0"/>
            <a:ext cx="1321080" cy="152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5B12468-07D2-E346-C18C-45CFDCF85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10418552" y="4812144"/>
            <a:ext cx="1773450" cy="20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423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5588565-6115-B6E3-D356-42F80F106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28AC00D-6671-4B89-9733-FA225677D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95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547B6CB-9041-72B0-A3D7-8EC3B3885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CF20566-2C3C-C736-3726-0DB4497F1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04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0CA7A0C-77AC-9CFA-44C9-1290DB169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flipV="1">
            <a:off x="0" y="0"/>
            <a:ext cx="1596305" cy="184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6636BB5-4071-854B-2E6D-56EF1A0C7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 flipV="1">
            <a:off x="9956800" y="4279467"/>
            <a:ext cx="2235202" cy="25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045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8BC94E-B77C-8BBE-7469-239A275CA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EF1DF2-50DF-E58A-35CC-166657FB2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431B6E0-6CE9-5287-F007-5AD4004F69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0702020-43D6-A894-D6BE-2E2273E88D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08">
          <p15:clr>
            <a:srgbClr val="F26B43"/>
          </p15:clr>
        </p15:guide>
        <p15:guide id="2" pos="7064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5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9794483" y="0"/>
            <a:ext cx="2397519" cy="2286000"/>
          </a:xfrm>
          <a:prstGeom prst="rect">
            <a:avLst/>
          </a:prstGeom>
        </p:spPr>
      </p:pic>
      <p:pic>
        <p:nvPicPr>
          <p:cNvPr id="48" name="图片 5">
            <a:extLst>
              <a:ext uri="{FF2B5EF4-FFF2-40B4-BE49-F238E27FC236}">
                <a16:creationId xmlns="" xmlns:a16="http://schemas.microsoft.com/office/drawing/2014/main" id="{859D2585-1473-B7B4-17A8-9F7DED2FEB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H="1">
            <a:off x="0" y="0"/>
            <a:ext cx="1326416" cy="1477688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="" xmlns:a16="http://schemas.microsoft.com/office/drawing/2014/main" id="{1F917029-ED3E-BC59-6260-16DA8DE56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 rot="10800000" flipV="1">
            <a:off x="10210799" y="4574374"/>
            <a:ext cx="1981201" cy="22836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20771" y="397421"/>
            <a:ext cx="63852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rgbClr val="588E62"/>
                </a:solidFill>
              </a:rPr>
              <a:t>GIÁO DỤC ĐỊA PHƯƠNG </a:t>
            </a:r>
          </a:p>
          <a:p>
            <a:pPr algn="ctr"/>
            <a:r>
              <a:rPr lang="en-US" sz="4000" b="1" dirty="0" smtClean="0">
                <a:ln/>
                <a:solidFill>
                  <a:srgbClr val="588E62"/>
                </a:solidFill>
              </a:rPr>
              <a:t>THÀNH PHỐ HÀ NỘI</a:t>
            </a:r>
            <a:endParaRPr lang="en-US" sz="4000" b="1" cap="none" spc="0" dirty="0">
              <a:ln/>
              <a:solidFill>
                <a:srgbClr val="588E62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32971" y="2527702"/>
            <a:ext cx="432302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rgbClr val="FF0000"/>
                </a:solidFill>
              </a:rPr>
              <a:t>CHỦ ĐỀ 7: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NGHỀ LÀM GỐM SỨ Ở LÀNG BÁT TRÀNG</a:t>
            </a:r>
            <a:endParaRPr lang="en-US" sz="32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026" name="Picture 2" descr="Làng gốm Bát Tràng - Nơi lưu giữ những nét văn hóa cổ truy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50" y="1743279"/>
            <a:ext cx="6973143" cy="48312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9755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3">
            <a:extLst>
              <a:ext uri="{FF2B5EF4-FFF2-40B4-BE49-F238E27FC236}">
                <a16:creationId xmlns="" xmlns:a16="http://schemas.microsoft.com/office/drawing/2014/main" id="{F2F271DA-3DE6-61BC-615D-599DADF82147}"/>
              </a:ext>
            </a:extLst>
          </p:cNvPr>
          <p:cNvSpPr/>
          <p:nvPr/>
        </p:nvSpPr>
        <p:spPr>
          <a:xfrm>
            <a:off x="679175" y="517072"/>
            <a:ext cx="4052401" cy="2772229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 smtClean="0">
                <a:solidFill>
                  <a:schemeClr val="tx1"/>
                </a:solidFill>
              </a:rPr>
              <a:t>Đọc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thông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tin </a:t>
            </a:r>
            <a:r>
              <a:rPr lang="en-US" sz="2000" b="1" dirty="0" err="1" smtClean="0">
                <a:solidFill>
                  <a:schemeClr val="tx1"/>
                </a:solidFill>
              </a:rPr>
              <a:t>trong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tài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liệu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quan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sát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hình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ảnh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thảo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luận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nhóm</a:t>
            </a:r>
            <a:r>
              <a:rPr lang="en-US" sz="2000" b="1" dirty="0">
                <a:solidFill>
                  <a:schemeClr val="tx1"/>
                </a:solidFill>
              </a:rPr>
              <a:t> 4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và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000" b="1" dirty="0" err="1" smtClean="0">
                <a:solidFill>
                  <a:schemeClr val="tx1"/>
                </a:solidFill>
              </a:rPr>
              <a:t>Kể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tên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một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số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sản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phẩm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gốm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sứ</a:t>
            </a:r>
            <a:r>
              <a:rPr lang="en-US" sz="2000" b="1" dirty="0">
                <a:solidFill>
                  <a:schemeClr val="tx1"/>
                </a:solidFill>
              </a:rPr>
              <a:t> ở </a:t>
            </a:r>
            <a:r>
              <a:rPr lang="en-US" sz="2000" b="1" dirty="0" err="1">
                <a:solidFill>
                  <a:schemeClr val="tx1"/>
                </a:solidFill>
              </a:rPr>
              <a:t>làng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Bát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Tràng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000" b="1" dirty="0" err="1" smtClean="0">
                <a:solidFill>
                  <a:schemeClr val="tx1"/>
                </a:solidFill>
              </a:rPr>
              <a:t>Nêu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đặc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điểm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nổi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bật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sản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gốm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sứ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Bát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Tràng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48" y="3988999"/>
            <a:ext cx="2485018" cy="16164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74" y="44673"/>
            <a:ext cx="5705476" cy="68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821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9C72EE-379E-FB07-6598-7ACBFE2E3DD8}"/>
              </a:ext>
            </a:extLst>
          </p:cNvPr>
          <p:cNvSpPr txBox="1"/>
          <p:nvPr/>
        </p:nvSpPr>
        <p:spPr>
          <a:xfrm>
            <a:off x="4761296" y="653013"/>
            <a:ext cx="2956066" cy="646331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Kết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luận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2F271DA-3DE6-61BC-615D-599DADF82147}"/>
              </a:ext>
            </a:extLst>
          </p:cNvPr>
          <p:cNvSpPr/>
          <p:nvPr/>
        </p:nvSpPr>
        <p:spPr>
          <a:xfrm>
            <a:off x="591458" y="1589331"/>
            <a:ext cx="11295742" cy="3054926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dirty="0" err="1" smtClean="0">
                <a:solidFill>
                  <a:schemeClr val="tx1"/>
                </a:solidFill>
              </a:rPr>
              <a:t>Sản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phẩm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nghề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gốm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sứ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Bát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Tràng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ngày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càng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dạng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chemeClr val="tx1"/>
                </a:solidFill>
              </a:rPr>
              <a:t>Các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hoạ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tiết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trang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trí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sản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phẩm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rất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phong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11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315884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2927" y="2299785"/>
            <a:ext cx="110379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Quy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làm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gốm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sứ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endParaRPr lang="en-US" sz="4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ở </a:t>
            </a:r>
            <a:r>
              <a:rPr lang="en-US" sz="4800" b="1" dirty="0" err="1">
                <a:solidFill>
                  <a:srgbClr val="FF0000"/>
                </a:solidFill>
              </a:rPr>
              <a:t>làng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Bát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Tràng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574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421367" y="1032281"/>
            <a:ext cx="3466712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Đọc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mục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3,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sát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thảo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luận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nhóm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2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nêu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quy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trinh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làm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ra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sản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phẩm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gốm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sứ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làng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Bát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Tràng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8A4454-961E-6364-8CDA-E145E9D3C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4015162"/>
            <a:ext cx="3305306" cy="2041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716" y="216858"/>
            <a:ext cx="7724776" cy="31237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258716" y="3621773"/>
            <a:ext cx="7724776" cy="30647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6570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421367" y="1032281"/>
            <a:ext cx="3466712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Đọc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mục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3,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sát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thảo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luận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nhóm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2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nêu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quy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trinh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làm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ra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sản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phẩm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gốm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sứ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làng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Bát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Tràng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8A4454-961E-6364-8CDA-E145E9D3C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4015162"/>
            <a:ext cx="3305306" cy="2041513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347527" y="736282"/>
            <a:ext cx="7692073" cy="37360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588E6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4962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421367" y="1032281"/>
            <a:ext cx="3466712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Đọc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mục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3,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sát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thảo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luận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nhóm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2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nêu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quy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trinh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làm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ra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sản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phẩm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gốm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sứ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làng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Bát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Tràng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8A4454-961E-6364-8CDA-E145E9D3C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4015162"/>
            <a:ext cx="3305306" cy="204151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652327" y="180051"/>
            <a:ext cx="7101523" cy="63211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8E6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73038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421367" y="1032281"/>
            <a:ext cx="3466712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Đọc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mục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3,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sát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thảo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luận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nhóm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2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nêu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quy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trinh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làm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ra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sản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phẩm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gốm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sứ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làng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Bát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Tràng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8A4454-961E-6364-8CDA-E145E9D3C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4015162"/>
            <a:ext cx="3305306" cy="204151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595177" y="828408"/>
            <a:ext cx="7196773" cy="5024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8E6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47091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698A0DED-D9BC-2BCF-8D52-351319C3B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5589" r="9926" b="7941"/>
          <a:stretch/>
        </p:blipFill>
        <p:spPr>
          <a:xfrm rot="5400000">
            <a:off x="4495041" y="-613064"/>
            <a:ext cx="6920344" cy="8146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B88DB78-7728-1D2C-9959-C854D637F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1" y="1814286"/>
            <a:ext cx="4066384" cy="2822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984" y="1297997"/>
            <a:ext cx="6326751" cy="47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069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315884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2927" y="2299785"/>
            <a:ext cx="110379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Giá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trị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của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nghề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truyền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thống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endParaRPr lang="en-US" sz="4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gốm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sứ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Bát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Tràng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687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345167" y="1851431"/>
            <a:ext cx="3466712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tin </a:t>
            </a:r>
            <a:r>
              <a:rPr lang="en-US" sz="2400" dirty="0" err="1"/>
              <a:t>mục</a:t>
            </a:r>
            <a:r>
              <a:rPr lang="en-US" sz="2400" dirty="0"/>
              <a:t> 4,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nghề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, </a:t>
            </a:r>
            <a:r>
              <a:rPr lang="en-US" sz="2400" dirty="0" err="1"/>
              <a:t>sứ</a:t>
            </a:r>
            <a:r>
              <a:rPr lang="en-US" sz="2400" dirty="0"/>
              <a:t> ở </a:t>
            </a:r>
            <a:r>
              <a:rPr lang="en-US" sz="2400" dirty="0" err="1"/>
              <a:t>làng</a:t>
            </a:r>
            <a:r>
              <a:rPr lang="en-US" sz="2400" dirty="0"/>
              <a:t> </a:t>
            </a:r>
            <a:r>
              <a:rPr lang="en-US" sz="2400" dirty="0" err="1"/>
              <a:t>Bát</a:t>
            </a:r>
            <a:r>
              <a:rPr lang="en-US" sz="2400" dirty="0"/>
              <a:t> </a:t>
            </a:r>
            <a:r>
              <a:rPr lang="en-US" sz="2400" dirty="0" err="1"/>
              <a:t>Tràng</a:t>
            </a:r>
            <a:r>
              <a:rPr lang="en-US" sz="2400" dirty="0"/>
              <a:t>.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ví</a:t>
            </a:r>
            <a:r>
              <a:rPr lang="en-US" sz="2400" dirty="0"/>
              <a:t> </a:t>
            </a:r>
            <a:r>
              <a:rPr lang="en-US" sz="2400" dirty="0" err="1"/>
              <a:t>dụ</a:t>
            </a:r>
            <a:r>
              <a:rPr lang="en-US" sz="2400" dirty="0"/>
              <a:t> minh </a:t>
            </a:r>
            <a:r>
              <a:rPr lang="en-US" sz="2400" dirty="0" err="1"/>
              <a:t>hoạ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t="14824"/>
          <a:stretch/>
        </p:blipFill>
        <p:spPr>
          <a:xfrm>
            <a:off x="4233227" y="228600"/>
            <a:ext cx="7768273" cy="6629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8E6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85149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2418825"/>
            <a:ext cx="3848100" cy="44391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250781" y="0"/>
            <a:ext cx="3941221" cy="45466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F4FBC8EE-AB5D-4333-7BC9-F1133C12E15B}"/>
              </a:ext>
            </a:extLst>
          </p:cNvPr>
          <p:cNvSpPr/>
          <p:nvPr/>
        </p:nvSpPr>
        <p:spPr>
          <a:xfrm>
            <a:off x="940576" y="1380694"/>
            <a:ext cx="10255827" cy="5020106"/>
          </a:xfrm>
          <a:prstGeom prst="roundRect">
            <a:avLst>
              <a:gd name="adj" fmla="val 9188"/>
            </a:avLst>
          </a:prstGeom>
          <a:solidFill>
            <a:srgbClr val="C3E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Năng lực đặc thù</a:t>
            </a:r>
            <a:r>
              <a:rPr lang="vi-VN" altLang="zh-CN" sz="36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</a:t>
            </a:r>
          </a:p>
          <a:p>
            <a:r>
              <a:rPr lang="vi-VN" sz="3200" dirty="0">
                <a:solidFill>
                  <a:schemeClr val="tx1"/>
                </a:solidFill>
              </a:rPr>
              <a:t>- </a:t>
            </a:r>
            <a:r>
              <a:rPr lang="en-US" sz="3200" dirty="0" err="1">
                <a:solidFill>
                  <a:schemeClr val="tx1"/>
                </a:solidFill>
              </a:rPr>
              <a:t>Biết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</a:t>
            </a:r>
            <a:r>
              <a:rPr lang="en-US" sz="3200" dirty="0" err="1">
                <a:solidFill>
                  <a:schemeClr val="tx1"/>
                </a:solidFill>
              </a:rPr>
              <a:t>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đặc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quát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nghề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gốm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sứ</a:t>
            </a:r>
            <a:r>
              <a:rPr lang="en-US" sz="3200" dirty="0">
                <a:solidFill>
                  <a:schemeClr val="tx1"/>
                </a:solidFill>
              </a:rPr>
              <a:t> ở </a:t>
            </a:r>
            <a:r>
              <a:rPr lang="en-US" sz="3200" dirty="0" err="1">
                <a:solidFill>
                  <a:schemeClr val="tx1"/>
                </a:solidFill>
              </a:rPr>
              <a:t>làng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Tràng</a:t>
            </a:r>
            <a:r>
              <a:rPr lang="en-US" sz="3200" dirty="0" smtClean="0">
                <a:solidFill>
                  <a:schemeClr val="tx1"/>
                </a:solidFill>
              </a:rPr>
              <a:t>; </a:t>
            </a:r>
            <a:r>
              <a:rPr lang="en-US" sz="3200" dirty="0" err="1">
                <a:solidFill>
                  <a:schemeClr val="tx1"/>
                </a:solidFill>
              </a:rPr>
              <a:t>Sản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phẩm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gốm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sứ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Tràng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  <a:p>
            <a:r>
              <a:rPr lang="en-US" sz="3200" dirty="0">
                <a:solidFill>
                  <a:schemeClr val="tx1"/>
                </a:solidFill>
              </a:rPr>
              <a:t>- </a:t>
            </a:r>
            <a:r>
              <a:rPr lang="en-US" sz="3200" dirty="0" err="1">
                <a:solidFill>
                  <a:schemeClr val="tx1"/>
                </a:solidFill>
              </a:rPr>
              <a:t>Nắm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</a:t>
            </a:r>
            <a:r>
              <a:rPr lang="en-US" sz="3200" dirty="0" err="1">
                <a:solidFill>
                  <a:schemeClr val="tx1"/>
                </a:solidFill>
              </a:rPr>
              <a:t>uy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gốm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sứ</a:t>
            </a:r>
            <a:r>
              <a:rPr lang="en-US" sz="3200" dirty="0">
                <a:solidFill>
                  <a:schemeClr val="tx1"/>
                </a:solidFill>
              </a:rPr>
              <a:t> ở </a:t>
            </a:r>
            <a:r>
              <a:rPr lang="en-US" sz="3200" dirty="0" err="1">
                <a:solidFill>
                  <a:schemeClr val="tx1"/>
                </a:solidFill>
              </a:rPr>
              <a:t>làng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Tràng</a:t>
            </a:r>
            <a:endParaRPr lang="en-US" sz="3200" dirty="0">
              <a:solidFill>
                <a:schemeClr val="tx1"/>
              </a:solidFill>
            </a:endParaRPr>
          </a:p>
          <a:p>
            <a:pPr lvl="0" algn="just">
              <a:defRPr/>
            </a:pPr>
            <a:r>
              <a:rPr lang="vi-VN" altLang="zh-CN" sz="32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</a:t>
            </a:r>
            <a:r>
              <a:rPr lang="vi-VN" altLang="zh-CN" sz="32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Năng lực chung</a:t>
            </a:r>
            <a:r>
              <a:rPr lang="vi-VN" altLang="zh-CN" sz="32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 </a:t>
            </a:r>
            <a:r>
              <a:rPr lang="en-US" altLang="zh-CN" sz="3200" dirty="0">
                <a:solidFill>
                  <a:schemeClr val="tx1"/>
                </a:solidFill>
              </a:rPr>
              <a:t>G</a:t>
            </a:r>
            <a:r>
              <a:rPr lang="vi-VN" altLang="zh-CN" sz="3200" dirty="0" smtClean="0">
                <a:solidFill>
                  <a:schemeClr val="tx1"/>
                </a:solidFill>
              </a:rPr>
              <a:t>iao </a:t>
            </a:r>
            <a:r>
              <a:rPr lang="vi-VN" altLang="zh-CN" sz="3200" dirty="0">
                <a:solidFill>
                  <a:schemeClr val="tx1"/>
                </a:solidFill>
              </a:rPr>
              <a:t>tiếp, hợp tác, giải quyết vấn đề và sáng tạo, tự chủ tự học</a:t>
            </a:r>
            <a:r>
              <a:rPr lang="en-US" altLang="zh-CN" sz="3200" dirty="0">
                <a:solidFill>
                  <a:schemeClr val="tx1"/>
                </a:solidFill>
              </a:rPr>
              <a:t>.</a:t>
            </a:r>
            <a:endParaRPr lang="vi-VN" altLang="zh-CN" sz="32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vi-VN" altLang="zh-CN" sz="3200" b="1" i="1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* Phẩm chất</a:t>
            </a:r>
            <a:r>
              <a:rPr lang="vi-VN" altLang="zh-CN" sz="32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: </a:t>
            </a:r>
            <a:r>
              <a:rPr lang="en-US" altLang="zh-CN" sz="3200" dirty="0">
                <a:solidFill>
                  <a:schemeClr val="tx1"/>
                </a:solidFill>
                <a:latin typeface="Cambria" panose="02040503050406030204" pitchFamily="18" charset="0"/>
                <a:ea typeface="思源黑体 CN Normal" panose="020B0400000000000000" pitchFamily="34" charset="-122"/>
              </a:rPr>
              <a:t>Y</a:t>
            </a:r>
            <a:r>
              <a:rPr lang="vi-VN" altLang="zh-CN" sz="3200" dirty="0" smtClean="0">
                <a:solidFill>
                  <a:schemeClr val="tx1"/>
                </a:solidFill>
              </a:rPr>
              <a:t>êu </a:t>
            </a:r>
            <a:r>
              <a:rPr lang="vi-VN" altLang="zh-CN" sz="3200" dirty="0">
                <a:solidFill>
                  <a:schemeClr val="tx1"/>
                </a:solidFill>
              </a:rPr>
              <a:t>nước, chăm chỉ, trách nhiệm</a:t>
            </a:r>
            <a:r>
              <a:rPr lang="en-US" altLang="zh-CN" sz="3200" dirty="0">
                <a:solidFill>
                  <a:schemeClr val="tx1"/>
                </a:solidFill>
              </a:rPr>
              <a:t>.</a:t>
            </a:r>
            <a:endParaRPr lang="vi-VN" altLang="zh-CN" sz="3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67C8C5-6E34-708F-8648-FDF1EE737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043" y="305392"/>
            <a:ext cx="510889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707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345167" y="1851431"/>
            <a:ext cx="3466712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tin </a:t>
            </a:r>
            <a:r>
              <a:rPr lang="en-US" sz="2400" dirty="0" err="1"/>
              <a:t>mục</a:t>
            </a:r>
            <a:r>
              <a:rPr lang="en-US" sz="2400" dirty="0"/>
              <a:t> 4,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nghề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, </a:t>
            </a:r>
            <a:r>
              <a:rPr lang="en-US" sz="2400" dirty="0" err="1"/>
              <a:t>sứ</a:t>
            </a:r>
            <a:r>
              <a:rPr lang="en-US" sz="2400" dirty="0"/>
              <a:t> ở </a:t>
            </a:r>
            <a:r>
              <a:rPr lang="en-US" sz="2400" dirty="0" err="1"/>
              <a:t>làng</a:t>
            </a:r>
            <a:r>
              <a:rPr lang="en-US" sz="2400" dirty="0"/>
              <a:t> </a:t>
            </a:r>
            <a:r>
              <a:rPr lang="en-US" sz="2400" dirty="0" err="1"/>
              <a:t>Bát</a:t>
            </a:r>
            <a:r>
              <a:rPr lang="en-US" sz="2400" dirty="0"/>
              <a:t> </a:t>
            </a:r>
            <a:r>
              <a:rPr lang="en-US" sz="2400" dirty="0" err="1"/>
              <a:t>Tràng</a:t>
            </a:r>
            <a:r>
              <a:rPr lang="en-US" sz="2400" dirty="0"/>
              <a:t>.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ví</a:t>
            </a:r>
            <a:r>
              <a:rPr lang="en-US" sz="2400" dirty="0"/>
              <a:t> </a:t>
            </a:r>
            <a:r>
              <a:rPr lang="en-US" sz="2400" dirty="0" err="1"/>
              <a:t>dụ</a:t>
            </a:r>
            <a:r>
              <a:rPr lang="en-US" sz="2400" dirty="0"/>
              <a:t> minh </a:t>
            </a:r>
            <a:r>
              <a:rPr lang="en-US" sz="2400" dirty="0" err="1"/>
              <a:t>hoạ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375056"/>
            <a:ext cx="7924706" cy="6063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8E6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79412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698A0DED-D9BC-2BCF-8D52-351319C3B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5589" r="9926" b="7941"/>
          <a:stretch/>
        </p:blipFill>
        <p:spPr>
          <a:xfrm rot="5400000">
            <a:off x="4495041" y="-613064"/>
            <a:ext cx="6920344" cy="8146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B88DB78-7728-1D2C-9959-C854D637F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1" y="1814286"/>
            <a:ext cx="4066384" cy="28226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6750" y="1452086"/>
            <a:ext cx="676275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niêu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nồi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đất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nung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;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ướp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sen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ướp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nhài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giữ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hương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vỏ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lọ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miệng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nút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chuối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;...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ăn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uống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hương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Điễu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sắc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riêng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đáo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hoá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ẩm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Việt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240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9C72EE-379E-FB07-6598-7ACBFE2E3DD8}"/>
              </a:ext>
            </a:extLst>
          </p:cNvPr>
          <p:cNvSpPr txBox="1"/>
          <p:nvPr/>
        </p:nvSpPr>
        <p:spPr>
          <a:xfrm>
            <a:off x="4761296" y="653013"/>
            <a:ext cx="2956066" cy="646331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Kết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luận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2F271DA-3DE6-61BC-615D-599DADF82147}"/>
              </a:ext>
            </a:extLst>
          </p:cNvPr>
          <p:cNvSpPr/>
          <p:nvPr/>
        </p:nvSpPr>
        <p:spPr>
          <a:xfrm>
            <a:off x="591458" y="1589331"/>
            <a:ext cx="11295742" cy="3054926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chemeClr val="tx1"/>
                </a:solidFill>
              </a:rPr>
              <a:t>Các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giá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trị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của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nghề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làm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gốm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sứ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Bát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Tràng</a:t>
            </a:r>
            <a:r>
              <a:rPr lang="en-US" sz="3600" dirty="0" smtClean="0">
                <a:solidFill>
                  <a:schemeClr val="tx1"/>
                </a:solidFill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solidFill>
                  <a:schemeClr val="tx1"/>
                </a:solidFill>
              </a:rPr>
              <a:t>Tạo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ra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các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vật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dụng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cần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thiết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trong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cuộc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sống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solidFill>
                  <a:schemeClr val="tx1"/>
                </a:solidFill>
              </a:rPr>
              <a:t>Giữ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gìn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giá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trị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văn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hóa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solidFill>
                  <a:schemeClr val="tx1"/>
                </a:solidFill>
              </a:rPr>
              <a:t>Góp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phần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phát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triển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kinh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tế</a:t>
            </a:r>
            <a:r>
              <a:rPr lang="en-US" sz="3600" dirty="0" smtClean="0">
                <a:solidFill>
                  <a:schemeClr val="tx1"/>
                </a:solidFill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</a:rPr>
              <a:t>xã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hội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9270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315178" y="2669524"/>
            <a:ext cx="3840480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THỰC HÀNH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98A0DED-D9BC-2BCF-8D52-351319C3B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5589" r="9926" b="7941"/>
          <a:stretch/>
        </p:blipFill>
        <p:spPr>
          <a:xfrm rot="5400000">
            <a:off x="5346646" y="-857540"/>
            <a:ext cx="5797686" cy="81796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1545" y="1493353"/>
            <a:ext cx="66878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gốm</a:t>
            </a:r>
            <a:r>
              <a:rPr lang="en-US" sz="2800" dirty="0"/>
              <a:t>, </a:t>
            </a:r>
            <a:r>
              <a:rPr lang="en-US" sz="2800" dirty="0" err="1"/>
              <a:t>sứ</a:t>
            </a:r>
            <a:r>
              <a:rPr lang="en-US" sz="2800" dirty="0"/>
              <a:t> ở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Bát</a:t>
            </a:r>
            <a:r>
              <a:rPr lang="en-US" sz="2800" dirty="0"/>
              <a:t> </a:t>
            </a:r>
            <a:r>
              <a:rPr lang="en-US" sz="2800" dirty="0" err="1"/>
              <a:t>Tràng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393" y="2961974"/>
            <a:ext cx="6792192" cy="215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812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70BD91-252C-4EA1-55BF-2C0DE45AFAC5}"/>
              </a:ext>
            </a:extLst>
          </p:cNvPr>
          <p:cNvSpPr txBox="1"/>
          <p:nvPr/>
        </p:nvSpPr>
        <p:spPr>
          <a:xfrm>
            <a:off x="315178" y="2669524"/>
            <a:ext cx="3840480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THỰC HÀNH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98A0DED-D9BC-2BCF-8D52-351319C3B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5589" r="9926" b="7941"/>
          <a:stretch/>
        </p:blipFill>
        <p:spPr>
          <a:xfrm rot="5400000">
            <a:off x="5346646" y="-857540"/>
            <a:ext cx="5797686" cy="81796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1545" y="1493353"/>
            <a:ext cx="66878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gốm</a:t>
            </a:r>
            <a:r>
              <a:rPr lang="en-US" sz="2800" dirty="0"/>
              <a:t>, </a:t>
            </a:r>
            <a:r>
              <a:rPr lang="en-US" sz="2800" dirty="0" err="1"/>
              <a:t>sứ</a:t>
            </a:r>
            <a:r>
              <a:rPr lang="en-US" sz="2800" dirty="0"/>
              <a:t> ở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Bát</a:t>
            </a:r>
            <a:r>
              <a:rPr lang="en-US" sz="2800" dirty="0"/>
              <a:t> </a:t>
            </a:r>
            <a:r>
              <a:rPr lang="en-US" sz="2800" dirty="0" err="1"/>
              <a:t>Tràng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995" y="3013656"/>
            <a:ext cx="7064768" cy="12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03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=""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1" y="1515050"/>
            <a:ext cx="5605318" cy="3477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27815A2-1117-7F7F-7FD1-F18E54797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527" y="1515050"/>
            <a:ext cx="4828450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848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4D52F70-31FE-2472-8A1E-DD8666F5F9D0}"/>
              </a:ext>
            </a:extLst>
          </p:cNvPr>
          <p:cNvGrpSpPr/>
          <p:nvPr/>
        </p:nvGrpSpPr>
        <p:grpSpPr>
          <a:xfrm>
            <a:off x="4884377" y="770598"/>
            <a:ext cx="5602881" cy="4482338"/>
            <a:chOff x="1716577" y="487436"/>
            <a:chExt cx="9740623" cy="13031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8A8FB77F-33EC-D381-7BD9-9245DACA649D}"/>
                </a:ext>
              </a:extLst>
            </p:cNvPr>
            <p:cNvSpPr/>
            <p:nvPr/>
          </p:nvSpPr>
          <p:spPr>
            <a:xfrm>
              <a:off x="1817205" y="487436"/>
              <a:ext cx="9639995" cy="1303138"/>
            </a:xfrm>
            <a:prstGeom prst="roundRect">
              <a:avLst/>
            </a:prstGeom>
            <a:solidFill>
              <a:srgbClr val="F0F6F1"/>
            </a:solidFill>
            <a:ln w="38100">
              <a:solidFill>
                <a:srgbClr val="588E6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262DAB00-ABF8-F545-97F0-A99F524861FE}"/>
                </a:ext>
              </a:extLst>
            </p:cNvPr>
            <p:cNvSpPr txBox="1"/>
            <p:nvPr/>
          </p:nvSpPr>
          <p:spPr>
            <a:xfrm>
              <a:off x="1716577" y="487436"/>
              <a:ext cx="9299461" cy="1100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smtClean="0">
                  <a:solidFill>
                    <a:srgbClr val="588E62"/>
                  </a:solidFill>
                </a:rPr>
                <a:t>    </a:t>
              </a:r>
              <a:r>
                <a:rPr lang="en-US" sz="4000" dirty="0" err="1"/>
                <a:t>Tìm</a:t>
              </a:r>
              <a:r>
                <a:rPr lang="en-US" sz="4000" dirty="0"/>
                <a:t> </a:t>
              </a:r>
              <a:r>
                <a:rPr lang="en-US" sz="4000" dirty="0" err="1"/>
                <a:t>hiểu</a:t>
              </a:r>
              <a:r>
                <a:rPr lang="en-US" sz="4000" dirty="0"/>
                <a:t> </a:t>
              </a:r>
              <a:r>
                <a:rPr lang="en-US" sz="4000" dirty="0" err="1"/>
                <a:t>và</a:t>
              </a:r>
              <a:r>
                <a:rPr lang="en-US" sz="4000" dirty="0"/>
                <a:t> </a:t>
              </a:r>
              <a:r>
                <a:rPr lang="en-US" sz="4000" dirty="0" err="1"/>
                <a:t>viết</a:t>
              </a:r>
              <a:r>
                <a:rPr lang="en-US" sz="4000" dirty="0"/>
                <a:t> </a:t>
              </a:r>
              <a:r>
                <a:rPr lang="en-US" sz="4000" dirty="0" err="1"/>
                <a:t>đoạn</a:t>
              </a:r>
              <a:r>
                <a:rPr lang="en-US" sz="4000" dirty="0"/>
                <a:t> </a:t>
              </a:r>
              <a:r>
                <a:rPr lang="en-US" sz="4000" dirty="0" err="1"/>
                <a:t>văn</a:t>
              </a:r>
              <a:r>
                <a:rPr lang="en-US" sz="4000" dirty="0"/>
                <a:t> chia </a:t>
              </a:r>
              <a:r>
                <a:rPr lang="en-US" sz="4000" dirty="0" err="1"/>
                <a:t>sẻ</a:t>
              </a:r>
              <a:r>
                <a:rPr lang="en-US" sz="4000" dirty="0"/>
                <a:t> </a:t>
              </a:r>
              <a:r>
                <a:rPr lang="en-US" sz="4000" dirty="0" err="1"/>
                <a:t>cảm</a:t>
              </a:r>
              <a:r>
                <a:rPr lang="en-US" sz="4000" dirty="0"/>
                <a:t> </a:t>
              </a:r>
              <a:r>
                <a:rPr lang="en-US" sz="4000" dirty="0" err="1"/>
                <a:t>xúc</a:t>
              </a:r>
              <a:r>
                <a:rPr lang="en-US" sz="4000" dirty="0"/>
                <a:t> </a:t>
              </a:r>
              <a:r>
                <a:rPr lang="en-US" sz="4000" dirty="0" err="1"/>
                <a:t>của</a:t>
              </a:r>
              <a:r>
                <a:rPr lang="en-US" sz="4000" dirty="0"/>
                <a:t> </a:t>
              </a:r>
              <a:r>
                <a:rPr lang="en-US" sz="4000" dirty="0" err="1"/>
                <a:t>bản</a:t>
              </a:r>
              <a:r>
                <a:rPr lang="en-US" sz="4000" dirty="0"/>
                <a:t> </a:t>
              </a:r>
              <a:r>
                <a:rPr lang="en-US" sz="4000" dirty="0" err="1"/>
                <a:t>thân</a:t>
              </a:r>
              <a:r>
                <a:rPr lang="en-US" sz="4000" dirty="0"/>
                <a:t> </a:t>
              </a:r>
              <a:r>
                <a:rPr lang="en-US" sz="4000" dirty="0" err="1"/>
                <a:t>về</a:t>
              </a:r>
              <a:r>
                <a:rPr lang="en-US" sz="4000" dirty="0"/>
                <a:t> </a:t>
              </a:r>
              <a:r>
                <a:rPr lang="en-US" sz="4000" dirty="0" err="1"/>
                <a:t>nghề</a:t>
              </a:r>
              <a:r>
                <a:rPr lang="en-US" sz="4000" dirty="0"/>
                <a:t> 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gốm</a:t>
              </a:r>
              <a:r>
                <a:rPr lang="en-US" sz="4000" dirty="0"/>
                <a:t>, </a:t>
              </a:r>
              <a:r>
                <a:rPr lang="en-US" sz="4000" dirty="0" err="1"/>
                <a:t>sứ</a:t>
              </a:r>
              <a:r>
                <a:rPr lang="en-US" sz="4000" dirty="0"/>
                <a:t> ở </a:t>
              </a:r>
              <a:r>
                <a:rPr lang="en-US" sz="4000" dirty="0" err="1"/>
                <a:t>làng</a:t>
              </a:r>
              <a:r>
                <a:rPr lang="en-US" sz="4000" dirty="0"/>
                <a:t> </a:t>
              </a:r>
              <a:r>
                <a:rPr lang="en-US" sz="4000" dirty="0" err="1"/>
                <a:t>Bát</a:t>
              </a:r>
              <a:r>
                <a:rPr lang="en-US" sz="4000" dirty="0"/>
                <a:t> </a:t>
              </a:r>
              <a:r>
                <a:rPr lang="en-US" sz="4000" dirty="0" err="1"/>
                <a:t>Tràng</a:t>
              </a:r>
              <a:r>
                <a:rPr lang="en-US" sz="4000" dirty="0"/>
                <a:t> </a:t>
              </a:r>
              <a:r>
                <a:rPr lang="en-US" sz="4000" dirty="0" err="1"/>
                <a:t>hoặc</a:t>
              </a:r>
              <a:r>
                <a:rPr lang="en-US" sz="4000" dirty="0"/>
                <a:t> </a:t>
              </a:r>
              <a:r>
                <a:rPr lang="en-US" sz="4000" dirty="0" err="1"/>
                <a:t>về</a:t>
              </a:r>
              <a:r>
                <a:rPr lang="en-US" sz="4000" dirty="0"/>
                <a:t> </a:t>
              </a:r>
              <a:r>
                <a:rPr lang="en-US" sz="4000" dirty="0" err="1"/>
                <a:t>làng</a:t>
              </a:r>
              <a:r>
                <a:rPr lang="en-US" sz="4000" dirty="0"/>
                <a:t> </a:t>
              </a:r>
              <a:r>
                <a:rPr lang="en-US" sz="4000" dirty="0" err="1"/>
                <a:t>Bát</a:t>
              </a:r>
              <a:r>
                <a:rPr lang="en-US" sz="4000" dirty="0"/>
                <a:t> </a:t>
              </a:r>
              <a:r>
                <a:rPr lang="en-US" sz="4000" dirty="0" err="1"/>
                <a:t>Tràng</a:t>
              </a:r>
              <a:endParaRPr lang="en-US" sz="4000" dirty="0">
                <a:solidFill>
                  <a:srgbClr val="588E62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B360D3-EF1C-2486-5B18-DA8C50258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2" y="1023393"/>
            <a:ext cx="3115528" cy="5834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BA4F1B2-BBBE-8B59-5A16-A63F38C97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068" y="615421"/>
            <a:ext cx="142049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743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34AF0BF-5B46-CF84-3DE7-5BF4A36E34A4}"/>
              </a:ext>
            </a:extLst>
          </p:cNvPr>
          <p:cNvGrpSpPr/>
          <p:nvPr/>
        </p:nvGrpSpPr>
        <p:grpSpPr>
          <a:xfrm>
            <a:off x="496711" y="0"/>
            <a:ext cx="11538591" cy="6920344"/>
            <a:chOff x="3491349" y="1"/>
            <a:chExt cx="8146473" cy="6920344"/>
          </a:xfrm>
        </p:grpSpPr>
        <p:pic>
          <p:nvPicPr>
            <p:cNvPr id="2" name="图片 4">
              <a:extLst>
                <a:ext uri="{FF2B5EF4-FFF2-40B4-BE49-F238E27FC236}">
                  <a16:creationId xmlns="" xmlns:a16="http://schemas.microsoft.com/office/drawing/2014/main" id="{698A0DED-D9BC-2BCF-8D52-351319C3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9" t="5589" r="9926" b="7941"/>
            <a:stretch/>
          </p:blipFill>
          <p:spPr>
            <a:xfrm rot="5400000">
              <a:off x="4104414" y="-613064"/>
              <a:ext cx="6920344" cy="81464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B159F114-10E6-8888-E506-D1F555BAB05D}"/>
                </a:ext>
              </a:extLst>
            </p:cNvPr>
            <p:cNvSpPr txBox="1"/>
            <p:nvPr/>
          </p:nvSpPr>
          <p:spPr>
            <a:xfrm>
              <a:off x="4075169" y="1043133"/>
              <a:ext cx="6978832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Nhiệm</a:t>
              </a:r>
              <a:r>
                <a:rPr lang="en-US" sz="4400" b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vụ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sau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4400" b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 </a:t>
              </a:r>
              <a:endParaRPr lang="en-US" sz="44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  <a:p>
              <a:pPr algn="just"/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32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nghề</a:t>
              </a:r>
              <a:r>
                <a:rPr lang="en-US" sz="32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gốm</a:t>
              </a:r>
              <a:r>
                <a:rPr lang="en-US" sz="32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</a:t>
              </a:r>
              <a:r>
                <a:rPr lang="en-US" sz="32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Bát</a:t>
              </a:r>
              <a:r>
                <a:rPr lang="en-US" sz="32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Tràng</a:t>
              </a:r>
              <a:endPara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fr-FR" sz="32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fr-FR" sz="32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tâp</a:t>
              </a:r>
              <a:r>
                <a:rPr lang="fr-FR" sz="32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fr-FR" sz="32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fr-FR" sz="32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fr-FR" sz="32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fr-FR" sz="32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fr-FR" sz="32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05366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=""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90" y="4057285"/>
            <a:ext cx="4514110" cy="2800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129AB63-5EFB-7F90-F21D-472985449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50672"/>
            <a:ext cx="12192000" cy="34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083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=""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6" y="1515050"/>
            <a:ext cx="5605318" cy="3477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CDB764F-FF28-1F7E-C30B-102D8B3C2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499" y="1260295"/>
            <a:ext cx="5077791" cy="42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237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E9952D1-84F2-EE9E-8B66-53E059E2D58F}"/>
              </a:ext>
            </a:extLst>
          </p:cNvPr>
          <p:cNvSpPr txBox="1"/>
          <p:nvPr/>
        </p:nvSpPr>
        <p:spPr>
          <a:xfrm>
            <a:off x="422422" y="467420"/>
            <a:ext cx="50232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Đọc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ô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tin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tài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liệu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—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Kể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tên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nghề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truyền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thống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nổi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tiếng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Nội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– Chia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sẻ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điều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biết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về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nghề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truyền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thống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Nội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00127" y="1060155"/>
            <a:ext cx="5558473" cy="43119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2881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pic>
        <p:nvPicPr>
          <p:cNvPr id="2" name="图片 12">
            <a:extLst>
              <a:ext uri="{FF2B5EF4-FFF2-40B4-BE49-F238E27FC236}">
                <a16:creationId xmlns="" xmlns:a16="http://schemas.microsoft.com/office/drawing/2014/main" id="{9B58C922-DE31-3A26-84D7-63D1C81B5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8" y="1424961"/>
            <a:ext cx="5895722" cy="3657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E37558E-799B-291E-7D94-83F22AD63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257" y="1424961"/>
            <a:ext cx="4852837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80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147484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5775" y="2105561"/>
            <a:ext cx="115154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đặc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điểm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quát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nghề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gốm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sứ</a:t>
            </a:r>
            <a:r>
              <a:rPr lang="en-US" sz="4000" b="1" dirty="0">
                <a:solidFill>
                  <a:srgbClr val="FF0000"/>
                </a:solidFill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</a:rPr>
              <a:t>làng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Bát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Tràng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066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919EB4-EB17-8791-917C-7B9F55DC96CC}"/>
              </a:ext>
            </a:extLst>
          </p:cNvPr>
          <p:cNvSpPr txBox="1"/>
          <p:nvPr/>
        </p:nvSpPr>
        <p:spPr>
          <a:xfrm>
            <a:off x="723900" y="2012451"/>
            <a:ext cx="1104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3600" b="1" dirty="0" err="1" smtClean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 smtClean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600" b="1" dirty="0">
                <a:solidFill>
                  <a:srgbClr val="588E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41441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9C72EE-379E-FB07-6598-7ACBFE2E3DD8}"/>
              </a:ext>
            </a:extLst>
          </p:cNvPr>
          <p:cNvSpPr txBox="1"/>
          <p:nvPr/>
        </p:nvSpPr>
        <p:spPr>
          <a:xfrm>
            <a:off x="4761296" y="653013"/>
            <a:ext cx="2956066" cy="646331"/>
          </a:xfrm>
          <a:prstGeom prst="rect">
            <a:avLst/>
          </a:prstGeom>
          <a:solidFill>
            <a:srgbClr val="588E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Kết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luận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2F271DA-3DE6-61BC-615D-599DADF82147}"/>
              </a:ext>
            </a:extLst>
          </p:cNvPr>
          <p:cNvSpPr/>
          <p:nvPr/>
        </p:nvSpPr>
        <p:spPr>
          <a:xfrm>
            <a:off x="591458" y="1589331"/>
            <a:ext cx="11295742" cy="3054926"/>
          </a:xfrm>
          <a:prstGeom prst="roundRect">
            <a:avLst/>
          </a:prstGeom>
          <a:solidFill>
            <a:srgbClr val="F0F6F1"/>
          </a:solidFill>
          <a:ln>
            <a:solidFill>
              <a:srgbClr val="588E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Nghề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làm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gốm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sứ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làng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Bát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Tràng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nghề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thủ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công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truyền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thống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nổi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tiếng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từ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rất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lâu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thuộc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xã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Bát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Tràng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huyện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Gia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Lâm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Nội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057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F1BDD13-7EDE-08E0-3C44-053E66A7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2" y="2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E079DD0-5224-D836-05CF-BB088989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6"/>
          <a:stretch/>
        </p:blipFill>
        <p:spPr>
          <a:xfrm>
            <a:off x="0" y="3253920"/>
            <a:ext cx="3124200" cy="36040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49B7D1A-6133-E96D-FCC4-861BB4B6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7" r="-1"/>
          <a:stretch/>
        </p:blipFill>
        <p:spPr>
          <a:xfrm>
            <a:off x="8746186" y="0"/>
            <a:ext cx="3445816" cy="3975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3357" y="2139316"/>
            <a:ext cx="105452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Sản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phẩm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endParaRPr lang="en-US" sz="4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gốm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sứ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Bát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Tràng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16697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zu33hte">
      <a:majorFont>
        <a:latin typeface="OPPOSans R"/>
        <a:ea typeface="OPPOSans R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735</Words>
  <Application>Microsoft Office PowerPoint</Application>
  <PresentationFormat>Widescreen</PresentationFormat>
  <Paragraphs>50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Times New Roman</vt:lpstr>
      <vt:lpstr>思源黑体 CN Normal</vt:lpstr>
      <vt:lpstr>Arial</vt:lpstr>
      <vt:lpstr>阿里巴巴普惠体</vt:lpstr>
      <vt:lpstr>Cambria</vt:lpstr>
      <vt:lpstr>OPPOSans R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SKY</cp:lastModifiedBy>
  <cp:revision>55</cp:revision>
  <dcterms:created xsi:type="dcterms:W3CDTF">2023-08-22T23:06:30Z</dcterms:created>
  <dcterms:modified xsi:type="dcterms:W3CDTF">2024-05-02T09:15:01Z</dcterms:modified>
</cp:coreProperties>
</file>