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99" r:id="rId2"/>
    <p:sldId id="298" r:id="rId3"/>
    <p:sldId id="309" r:id="rId4"/>
    <p:sldId id="310" r:id="rId5"/>
    <p:sldId id="266" r:id="rId6"/>
    <p:sldId id="272" r:id="rId7"/>
    <p:sldId id="284" r:id="rId8"/>
    <p:sldId id="281" r:id="rId9"/>
    <p:sldId id="285" r:id="rId10"/>
    <p:sldId id="303" r:id="rId11"/>
    <p:sldId id="305" r:id="rId12"/>
    <p:sldId id="307" r:id="rId13"/>
    <p:sldId id="308" r:id="rId14"/>
    <p:sldId id="304" r:id="rId15"/>
    <p:sldId id="268" r:id="rId16"/>
  </p:sldIdLst>
  <p:sldSz cx="12192000" cy="6858000"/>
  <p:notesSz cx="6858000" cy="9144000"/>
  <p:embeddedFontLst>
    <p:embeddedFont>
      <p:font typeface="#9Slide07 SVNZiclets" panose="02000603000000000000" charset="0"/>
      <p:regular r:id="rId18"/>
    </p:embeddedFont>
    <p:embeddedFont>
      <p:font typeface="Calibri" panose="020F0502020204030204" pitchFamily="34" charset="0"/>
      <p:regular r:id="rId19"/>
      <p:bold r:id="rId20"/>
      <p:italic r:id="rId21"/>
      <p:boldItalic r:id="rId22"/>
    </p:embeddedFont>
    <p:embeddedFont>
      <p:font typeface="Baloo 2" panose="020B0604020202020204" charset="0"/>
      <p:regular r:id="rId23"/>
      <p:bold r:id="rId24"/>
    </p:embeddedFont>
    <p:embeddedFont>
      <p:font typeface="等线" panose="020B0604020202020204" charset="-122"/>
      <p:regular r:id="rId25"/>
    </p:embeddedFont>
    <p:embeddedFont>
      <p:font typeface="UVF Lobster12" panose="02000506000000020003" charset="0"/>
      <p:italic r:id="rId26"/>
    </p:embeddedFont>
    <p:embeddedFont>
      <p:font typeface="Dancing Script" panose="020B0604020202020204" charset="0"/>
      <p:regular r:id="rId27"/>
      <p:bold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15" autoAdjust="0"/>
    <p:restoredTop sz="94660"/>
  </p:normalViewPr>
  <p:slideViewPr>
    <p:cSldViewPr snapToGrid="0">
      <p:cViewPr>
        <p:scale>
          <a:sx n="66" d="100"/>
          <a:sy n="66" d="100"/>
        </p:scale>
        <p:origin x="-804" y="-27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t>‹#›</a:t>
            </a:fld>
            <a:endParaRPr lang="en-US"/>
          </a:p>
        </p:txBody>
      </p:sp>
    </p:spTree>
    <p:extLst>
      <p:ext uri="{BB962C8B-B14F-4D97-AF65-F5344CB8AC3E}">
        <p14:creationId xmlns:p14="http://schemas.microsoft.com/office/powerpoint/2010/main"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任意多边形: 形状 70">
            <a:extLst>
              <a:ext uri="{FF2B5EF4-FFF2-40B4-BE49-F238E27FC236}">
                <a16:creationId xmlns:a16="http://schemas.microsoft.com/office/drawing/2014/main" xmlns="" id="{C870E79C-6CFA-4605-AF58-9E59B6D30471}"/>
              </a:ext>
            </a:extLst>
          </p:cNvPr>
          <p:cNvSpPr/>
          <p:nvPr/>
        </p:nvSpPr>
        <p:spPr>
          <a:xfrm>
            <a:off x="2070667" y="2416064"/>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6" name="TextBox 25"/>
          <p:cNvSpPr txBox="1"/>
          <p:nvPr/>
        </p:nvSpPr>
        <p:spPr>
          <a:xfrm>
            <a:off x="3636378" y="2803046"/>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KHỞI ĐỘNG</a:t>
            </a:r>
          </a:p>
        </p:txBody>
      </p:sp>
    </p:spTree>
    <p:extLst>
      <p:ext uri="{BB962C8B-B14F-4D97-AF65-F5344CB8AC3E}">
        <p14:creationId xmlns:p14="http://schemas.microsoft.com/office/powerpoint/2010/main" val="10718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3. Trong đoạn văn sau có 3 dấu </a:t>
            </a:r>
            <a:r>
              <a:rPr lang="vi-VN" sz="3200" b="1" dirty="0" err="1">
                <a:solidFill>
                  <a:srgbClr val="0070C0"/>
                </a:solidFill>
                <a:latin typeface="Baloo 2" pitchFamily="2" charset="0"/>
                <a:cs typeface="Baloo 2" pitchFamily="2" charset="0"/>
              </a:rPr>
              <a:t>phẩy</a:t>
            </a:r>
            <a:r>
              <a:rPr lang="vi-VN"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bị</a:t>
            </a:r>
            <a:r>
              <a:rPr lang="en-US" sz="3200" b="1" dirty="0">
                <a:solidFill>
                  <a:srgbClr val="0070C0"/>
                </a:solidFill>
                <a:latin typeface="Baloo 2" pitchFamily="2" charset="0"/>
                <a:cs typeface="Baloo 2" pitchFamily="2" charset="0"/>
              </a:rPr>
              <a:t> </a:t>
            </a:r>
            <a:r>
              <a:rPr lang="vi-VN" sz="3200" b="1" dirty="0" err="1">
                <a:solidFill>
                  <a:srgbClr val="0070C0"/>
                </a:solidFill>
                <a:latin typeface="Baloo 2" pitchFamily="2" charset="0"/>
                <a:cs typeface="Baloo 2" pitchFamily="2" charset="0"/>
              </a:rPr>
              <a:t>đặt</a:t>
            </a:r>
            <a:r>
              <a:rPr lang="vi-VN" sz="3200" b="1" dirty="0">
                <a:solidFill>
                  <a:srgbClr val="0070C0"/>
                </a:solidFill>
                <a:latin typeface="Baloo 2" pitchFamily="2" charset="0"/>
                <a:cs typeface="Baloo 2" pitchFamily="2" charset="0"/>
              </a:rPr>
              <a:t> sai vị trí. Em hãy sửa lại cho đúng.</a:t>
            </a:r>
          </a:p>
        </p:txBody>
      </p:sp>
      <p:sp>
        <p:nvSpPr>
          <p:cNvPr id="11" name="Rectangle 10"/>
          <p:cNvSpPr/>
          <p:nvPr/>
        </p:nvSpPr>
        <p:spPr>
          <a:xfrm>
            <a:off x="1106242" y="1881547"/>
            <a:ext cx="9979515" cy="3539430"/>
          </a:xfrm>
          <a:prstGeom prst="rect">
            <a:avLst/>
          </a:prstGeom>
        </p:spPr>
        <p:txBody>
          <a:bodyPr wrap="square">
            <a:spAutoFit/>
          </a:bodyPr>
          <a:lstStyle/>
          <a:p>
            <a:pPr algn="just"/>
            <a:r>
              <a:rPr lang="vi-VN" sz="3200" dirty="0">
                <a:latin typeface="Baloo 2" pitchFamily="2" charset="0"/>
                <a:cs typeface="Baloo 2" pitchFamily="2"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
        <p:nvSpPr>
          <p:cNvPr id="21" name="Rectangle 20"/>
          <p:cNvSpPr/>
          <p:nvPr/>
        </p:nvSpPr>
        <p:spPr>
          <a:xfrm>
            <a:off x="913349" y="1867586"/>
            <a:ext cx="10204703" cy="3539430"/>
          </a:xfrm>
          <a:prstGeom prst="rect">
            <a:avLst/>
          </a:prstGeom>
        </p:spPr>
        <p:txBody>
          <a:bodyPr wrap="square">
            <a:spAutoFit/>
          </a:bodyPr>
          <a:lstStyle/>
          <a:p>
            <a:pPr algn="just"/>
            <a:r>
              <a:rPr lang="vi-VN" sz="3200" dirty="0">
                <a:latin typeface="Baloo 2" pitchFamily="2" charset="0"/>
                <a:cs typeface="Baloo 2" pitchFamily="2" charset="0"/>
              </a:rPr>
              <a:t>   </a:t>
            </a:r>
            <a:r>
              <a:rPr lang="vi-VN" sz="3200" dirty="0">
                <a:solidFill>
                  <a:srgbClr val="FF0000"/>
                </a:solidFill>
                <a:latin typeface="Baloo 2" pitchFamily="2" charset="0"/>
                <a:cs typeface="Baloo 2" pitchFamily="2" charset="0"/>
              </a:rPr>
              <a:t> (1) </a:t>
            </a:r>
            <a:r>
              <a:rPr lang="vi-VN" sz="3200" dirty="0">
                <a:latin typeface="Baloo 2" pitchFamily="2" charset="0"/>
                <a:cs typeface="Baloo 2" pitchFamily="2" charset="0"/>
              </a:rPr>
              <a:t>Sách Ghi-nét ghi nhận, chị Ca-rôn là người phụ nữ nặng nhất hành tinh. </a:t>
            </a:r>
            <a:r>
              <a:rPr lang="vi-VN" sz="3200" dirty="0">
                <a:solidFill>
                  <a:srgbClr val="FF0000"/>
                </a:solidFill>
                <a:latin typeface="Baloo 2" pitchFamily="2" charset="0"/>
                <a:cs typeface="Baloo 2" pitchFamily="2" charset="0"/>
              </a:rPr>
              <a:t>(2) </a:t>
            </a:r>
            <a:r>
              <a:rPr lang="vi-VN" sz="3200" dirty="0">
                <a:latin typeface="Baloo 2" pitchFamily="2" charset="0"/>
                <a:cs typeface="Baloo 2" pitchFamily="2" charset="0"/>
              </a:rPr>
              <a:t>Ca-rôn nặng gần 700kg nhưng lại mắc bệnh còi xương. </a:t>
            </a:r>
            <a:r>
              <a:rPr lang="vi-VN" sz="3200" dirty="0">
                <a:solidFill>
                  <a:srgbClr val="FF0000"/>
                </a:solidFill>
                <a:latin typeface="Baloo 2" pitchFamily="2" charset="0"/>
                <a:cs typeface="Baloo 2" pitchFamily="2" charset="0"/>
              </a:rPr>
              <a:t>(3)</a:t>
            </a:r>
            <a:r>
              <a:rPr lang="vi-VN" sz="3200" dirty="0">
                <a:latin typeface="Baloo 2" pitchFamily="2" charset="0"/>
                <a:cs typeface="Baloo 2" pitchFamily="2" charset="0"/>
              </a:rPr>
              <a:t> Cuối mùa hè, năm 1994 chị phải đến cấp cứu tại một bệnh viện ở thành phố Phơ-lin, bang Mi-chi-gân, nước Mĩ.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Tree>
    <p:extLst>
      <p:ext uri="{BB962C8B-B14F-4D97-AF65-F5344CB8AC3E}">
        <p14:creationId xmlns:p14="http://schemas.microsoft.com/office/powerpoint/2010/main" val="38090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(1)</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Bỏ dấu phẩy dùng thừa.</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Baloo 2" pitchFamily="2" charset="0"/>
                <a:cs typeface="Baloo 2" pitchFamily="2"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9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(3)</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a:t>
            </a:r>
          </a:p>
          <a:p>
            <a:r>
              <a:rPr lang="vi-VN" sz="3200" b="1" dirty="0">
                <a:solidFill>
                  <a:srgbClr val="0070C0"/>
                </a:solidFill>
                <a:latin typeface="Baloo 2" pitchFamily="2" charset="0"/>
                <a:cs typeface="Baloo 2" pitchFamily="2" charset="0"/>
                <a:sym typeface="Wingdings" panose="05000000000000000000" pitchFamily="2" charset="2"/>
              </a:rPr>
              <a:t> vị trí dấu phẩy thứ nhất.</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246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a:t>
            </a:r>
            <a:r>
              <a:rPr lang="vi-VN" sz="3000" dirty="0">
                <a:solidFill>
                  <a:srgbClr val="FF0000"/>
                </a:solidFill>
                <a:latin typeface="Baloo 2" pitchFamily="2" charset="0"/>
                <a:cs typeface="Baloo 2" pitchFamily="2" charset="0"/>
              </a:rPr>
              <a:t>(1) </a:t>
            </a:r>
            <a:r>
              <a:rPr lang="vi-VN" sz="3000" dirty="0">
                <a:latin typeface="Baloo 2" pitchFamily="2" charset="0"/>
                <a:cs typeface="Baloo 2" pitchFamily="2" charset="0"/>
              </a:rPr>
              <a:t>Sách Ghi-nét ghi nhận</a:t>
            </a:r>
            <a:r>
              <a:rPr lang="vi-VN" sz="3000" b="1" dirty="0">
                <a:latin typeface="Baloo 2" pitchFamily="2" charset="0"/>
                <a:cs typeface="Baloo 2" pitchFamily="2" charset="0"/>
              </a:rPr>
              <a:t> </a:t>
            </a:r>
            <a:r>
              <a:rPr lang="vi-VN" sz="3000" dirty="0">
                <a:latin typeface="Baloo 2" pitchFamily="2" charset="0"/>
                <a:cs typeface="Baloo 2" pitchFamily="2" charset="0"/>
              </a:rPr>
              <a:t>chị Ca-rôn là người phụ nữ nặng nhất hành tinh. </a:t>
            </a:r>
            <a:r>
              <a:rPr lang="vi-VN" sz="3000" dirty="0">
                <a:solidFill>
                  <a:srgbClr val="FF0000"/>
                </a:solidFill>
                <a:latin typeface="Baloo 2" pitchFamily="2" charset="0"/>
                <a:cs typeface="Baloo 2" pitchFamily="2" charset="0"/>
              </a:rPr>
              <a:t>(2) </a:t>
            </a:r>
            <a:r>
              <a:rPr lang="vi-VN" sz="3000" dirty="0">
                <a:latin typeface="Baloo 2" pitchFamily="2" charset="0"/>
                <a:cs typeface="Baloo 2" pitchFamily="2" charset="0"/>
              </a:rPr>
              <a:t>Ca-rôn nặng gần 700kg nhưng lại mắc bệnh còi xương.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Cuối mùa hè năm 1994 chị phải đến cấp cứu tại một bệnh viện ở thành phố Phơ-lin, bang Mi-chi-gân, nước Mĩ. </a:t>
            </a:r>
            <a:r>
              <a:rPr lang="vi-VN" sz="3000" dirty="0">
                <a:solidFill>
                  <a:srgbClr val="FF0000"/>
                </a:solidFill>
                <a:latin typeface="Baloo 2" pitchFamily="2" charset="0"/>
                <a:cs typeface="Baloo 2" pitchFamily="2" charset="0"/>
              </a:rPr>
              <a:t>(4) </a:t>
            </a:r>
            <a:r>
              <a:rPr lang="vi-VN" sz="30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(4)</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 </a:t>
            </a:r>
          </a:p>
          <a:p>
            <a:r>
              <a:rPr lang="vi-VN" sz="3200" b="1" dirty="0">
                <a:solidFill>
                  <a:srgbClr val="0070C0"/>
                </a:solidFill>
                <a:latin typeface="Baloo 2" pitchFamily="2" charset="0"/>
                <a:cs typeface="Baloo 2" pitchFamily="2" charset="0"/>
                <a:sym typeface="Wingdings" panose="05000000000000000000" pitchFamily="2" charset="2"/>
              </a:rPr>
              <a:t>vị trí dấu phẩy.</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217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2222919" y="2418487"/>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任意多边形: 形状 40">
            <a:extLst>
              <a:ext uri="{FF2B5EF4-FFF2-40B4-BE49-F238E27FC236}">
                <a16:creationId xmlns:a16="http://schemas.microsoft.com/office/drawing/2014/main" xmlns="" id="{50C53215-5F60-4E34-AE0B-4349CB326516}"/>
              </a:ext>
            </a:extLst>
          </p:cNvPr>
          <p:cNvSpPr/>
          <p:nvPr/>
        </p:nvSpPr>
        <p:spPr>
          <a:xfrm>
            <a:off x="2222918" y="4010726"/>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2324192" y="2816717"/>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sp>
        <p:nvSpPr>
          <p:cNvPr id="12" name="TextBox 11"/>
          <p:cNvSpPr txBox="1"/>
          <p:nvPr/>
        </p:nvSpPr>
        <p:spPr>
          <a:xfrm>
            <a:off x="2421728" y="1310491"/>
            <a:ext cx="10067507"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pic>
        <p:nvPicPr>
          <p:cNvPr id="13" name="Picture 12">
            <a:extLst>
              <a:ext uri="{FF2B5EF4-FFF2-40B4-BE49-F238E27FC236}">
                <a16:creationId xmlns:a16="http://schemas.microsoft.com/office/drawing/2014/main" xmlns="" id="{34F30A8C-DA76-44F8-BC6D-CF1DB15124C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8959761" y="2950868"/>
            <a:ext cx="1075912" cy="964346"/>
          </a:xfrm>
          <a:prstGeom prst="rect">
            <a:avLst/>
          </a:prstGeom>
        </p:spPr>
      </p:pic>
      <p:pic>
        <p:nvPicPr>
          <p:cNvPr id="14" name="Picture 13">
            <a:extLst>
              <a:ext uri="{FF2B5EF4-FFF2-40B4-BE49-F238E27FC236}">
                <a16:creationId xmlns:a16="http://schemas.microsoft.com/office/drawing/2014/main" xmlns="" id="{34F30A8C-DA76-44F8-BC6D-CF1DB15124C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9022568" y="4498884"/>
            <a:ext cx="1075912" cy="964346"/>
          </a:xfrm>
          <a:prstGeom prst="rect">
            <a:avLst/>
          </a:prstGeom>
        </p:spPr>
      </p:pic>
      <p:sp>
        <p:nvSpPr>
          <p:cNvPr id="15" name="Rectangle 14"/>
          <p:cNvSpPr/>
          <p:nvPr/>
        </p:nvSpPr>
        <p:spPr>
          <a:xfrm>
            <a:off x="2421728" y="4213840"/>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spTree>
    <p:extLst>
      <p:ext uri="{BB962C8B-B14F-4D97-AF65-F5344CB8AC3E}">
        <p14:creationId xmlns:p14="http://schemas.microsoft.com/office/powerpoint/2010/main" val="233654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sp>
        <p:nvSpPr>
          <p:cNvPr id="18" name="矩形 4">
            <a:extLst>
              <a:ext uri="{FF2B5EF4-FFF2-40B4-BE49-F238E27FC236}">
                <a16:creationId xmlns:a16="http://schemas.microsoft.com/office/drawing/2014/main" xmlns=""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Baloo 2" pitchFamily="2" charset="0"/>
              <a:cs typeface="Baloo 2" pitchFamily="2" charset="0"/>
            </a:endParaRPr>
          </a:p>
        </p:txBody>
      </p:sp>
      <p:sp>
        <p:nvSpPr>
          <p:cNvPr id="19" name="矩形 4">
            <a:extLst>
              <a:ext uri="{FF2B5EF4-FFF2-40B4-BE49-F238E27FC236}">
                <a16:creationId xmlns:a16="http://schemas.microsoft.com/office/drawing/2014/main" xmlns=""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Baloo 2" pitchFamily="2" charset="0"/>
                <a:cs typeface="Baloo 2" pitchFamily="2" charset="0"/>
              </a:rPr>
              <a:t>    - Ghi nhớ các tác dụng của dấu phẩy, luôn có </a:t>
            </a:r>
          </a:p>
          <a:p>
            <a:r>
              <a:rPr lang="vi-VN" altLang="zh-CN" sz="3200" dirty="0">
                <a:solidFill>
                  <a:srgbClr val="002060"/>
                </a:solidFill>
                <a:latin typeface="Baloo 2" pitchFamily="2" charset="0"/>
                <a:cs typeface="Baloo 2" pitchFamily="2" charset="0"/>
              </a:rPr>
              <a:t>      ý thức sử dụng đúng dấu phẩy.</a:t>
            </a:r>
          </a:p>
          <a:p>
            <a:r>
              <a:rPr lang="vi-VN" altLang="zh-CN" sz="3200" dirty="0">
                <a:solidFill>
                  <a:srgbClr val="002060"/>
                </a:solidFill>
                <a:latin typeface="Baloo 2" pitchFamily="2" charset="0"/>
                <a:cs typeface="Baloo 2" pitchFamily="2" charset="0"/>
              </a:rPr>
              <a:t>   - Chuẩn bị bài: “ Ôn tập về dấu câu (Dấu phẩy)”.</a:t>
            </a:r>
          </a:p>
        </p:txBody>
      </p:sp>
    </p:spTree>
    <p:extLst>
      <p:ext uri="{BB962C8B-B14F-4D97-AF65-F5344CB8AC3E}">
        <p14:creationId xmlns:p14="http://schemas.microsoft.com/office/powerpoint/2010/main" val="373600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strips(down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TextBox 1"/>
          <p:cNvSpPr txBox="1"/>
          <p:nvPr/>
        </p:nvSpPr>
        <p:spPr>
          <a:xfrm>
            <a:off x="2523745" y="2782128"/>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Nêu các tác dụng của dấu phẩy.</a:t>
            </a:r>
            <a:endParaRPr lang="en-US" sz="4400" dirty="0">
              <a:solidFill>
                <a:srgbClr val="FFC000"/>
              </a:solidFill>
              <a:latin typeface="UVF Lobster12" panose="02000506000000020003" pitchFamily="2" charset="0"/>
            </a:endParaRPr>
          </a:p>
        </p:txBody>
      </p:sp>
    </p:spTree>
    <p:extLst>
      <p:ext uri="{BB962C8B-B14F-4D97-AF65-F5344CB8AC3E}">
        <p14:creationId xmlns:p14="http://schemas.microsoft.com/office/powerpoint/2010/main" val="774601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a:extLst>
                <a:ext uri="{FF2B5EF4-FFF2-40B4-BE49-F238E27FC236}">
                  <a16:creationId xmlns:a16="http://schemas.microsoft.com/office/drawing/2014/main" xmlns=""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6" name="Picture 25"/>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Dancing Script" pitchFamily="2" charset="0"/>
              </a:rPr>
              <a:t>Luyện từ và câu</a:t>
            </a:r>
            <a:endParaRPr lang="en-US" sz="5400" b="1" dirty="0">
              <a:solidFill>
                <a:srgbClr val="FFC000"/>
              </a:solidFill>
              <a:effectLst>
                <a:outerShdw blurRad="38100" dist="38100" dir="2700000" algn="tl">
                  <a:srgbClr val="000000">
                    <a:alpha val="43137"/>
                  </a:srgbClr>
                </a:outerShdw>
              </a:effectLst>
              <a:latin typeface="Dancing Script" pitchFamily="2" charset="0"/>
            </a:endParaRPr>
          </a:p>
        </p:txBody>
      </p:sp>
    </p:spTree>
    <p:extLst>
      <p:ext uri="{BB962C8B-B14F-4D97-AF65-F5344CB8AC3E}">
        <p14:creationId xmlns:p14="http://schemas.microsoft.com/office/powerpoint/2010/main" val="1870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childTnLst>
                          </p:cTn>
                        </p:par>
                        <p:par>
                          <p:cTn id="7" fill="hold">
                            <p:stCondLst>
                              <p:cond delay="1"/>
                            </p:stCondLst>
                            <p:childTnLst>
                              <p:par>
                                <p:cTn id="8" presetID="23" presetClass="entr" presetSubtype="288" fill="hold" grpId="0" nodeType="after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p:cTn id="10" dur="500" fill="hold"/>
                                        <p:tgtEl>
                                          <p:spTgt spid="48"/>
                                        </p:tgtEl>
                                        <p:attrNameLst>
                                          <p:attrName>ppt_w</p:attrName>
                                        </p:attrNameLst>
                                      </p:cBhvr>
                                      <p:tavLst>
                                        <p:tav tm="0">
                                          <p:val>
                                            <p:strVal val="4/3*#ppt_w"/>
                                          </p:val>
                                        </p:tav>
                                        <p:tav tm="100000">
                                          <p:val>
                                            <p:strVal val="#ppt_w"/>
                                          </p:val>
                                        </p:tav>
                                      </p:tavLst>
                                    </p:anim>
                                    <p:anim calcmode="lin" valueType="num">
                                      <p:cBhvr>
                                        <p:cTn id="11" dur="500" fill="hold"/>
                                        <p:tgtEl>
                                          <p:spTgt spid="48"/>
                                        </p:tgtEl>
                                        <p:attrNameLst>
                                          <p:attrName>ppt_h</p:attrName>
                                        </p:attrNameLst>
                                      </p:cBhvr>
                                      <p:tavLst>
                                        <p:tav tm="0">
                                          <p:val>
                                            <p:strVal val="4/3*#ppt_h"/>
                                          </p:val>
                                        </p:tav>
                                        <p:tav tm="100000">
                                          <p:val>
                                            <p:strVal val="#ppt_h"/>
                                          </p:val>
                                        </p:tav>
                                      </p:tavLst>
                                    </p:anim>
                                  </p:childTnLst>
                                </p:cTn>
                              </p:par>
                              <p:par>
                                <p:cTn id="12" presetID="6" presetClass="entr" presetSubtype="16"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circle(in)">
                                      <p:cBhvr>
                                        <p:cTn id="14" dur="20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59863" y="1403933"/>
            <a:ext cx="8160519" cy="1107996"/>
          </a:xfrm>
          <a:prstGeom prst="rect">
            <a:avLst/>
          </a:prstGeom>
          <a:noFill/>
        </p:spPr>
        <p:txBody>
          <a:bodyPr wrap="square" rtlCol="0">
            <a:spAutoFit/>
          </a:bodyPr>
          <a:lstStyle/>
          <a:p>
            <a:r>
              <a:rPr lang="en-US" sz="6600" b="1"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Li-N SVN-Cookies" panose="02040603050506020204" pitchFamily="18" charset="0"/>
              </a:rPr>
              <a:t>YÊU CẦU CẦN ĐẠT</a:t>
            </a:r>
            <a:endParaRPr lang="en-US" sz="66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Li-N SVN-Cookies" panose="02040603050506020204" pitchFamily="18" charset="0"/>
            </a:endParaRPr>
          </a:p>
        </p:txBody>
      </p:sp>
      <p:grpSp>
        <p:nvGrpSpPr>
          <p:cNvPr id="5" name="Group 4"/>
          <p:cNvGrpSpPr/>
          <p:nvPr/>
        </p:nvGrpSpPr>
        <p:grpSpPr>
          <a:xfrm>
            <a:off x="2063255" y="3932285"/>
            <a:ext cx="7352446" cy="1375844"/>
            <a:chOff x="974690" y="2996172"/>
            <a:chExt cx="7352446" cy="1375844"/>
          </a:xfrm>
        </p:grpSpPr>
        <p:sp>
          <p:nvSpPr>
            <p:cNvPr id="7" name="任意多边形: 形状 40">
              <a:extLst>
                <a:ext uri="{FF2B5EF4-FFF2-40B4-BE49-F238E27FC236}">
                  <a16:creationId xmlns:a16="http://schemas.microsoft.com/office/drawing/2014/main" xmlns=""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p>
          </p:txBody>
        </p:sp>
      </p:grpSp>
      <p:grpSp>
        <p:nvGrpSpPr>
          <p:cNvPr id="4" name="Group 3"/>
          <p:cNvGrpSpPr/>
          <p:nvPr/>
        </p:nvGrpSpPr>
        <p:grpSpPr>
          <a:xfrm>
            <a:off x="2063256" y="2340046"/>
            <a:ext cx="7254909" cy="1375844"/>
            <a:chOff x="974691" y="1403933"/>
            <a:chExt cx="7254909" cy="1375844"/>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solidFill>
                  <a:prstClr val="black"/>
                </a:solidFill>
                <a:latin typeface="Baloo 2" pitchFamily="2" charset="0"/>
                <a:cs typeface="Baloo 2" pitchFamily="2" charset="0"/>
              </a:endParaRPr>
            </a:p>
          </p:txBody>
        </p:sp>
      </p:grpSp>
    </p:spTree>
    <p:extLst>
      <p:ext uri="{BB962C8B-B14F-4D97-AF65-F5344CB8AC3E}">
        <p14:creationId xmlns:p14="http://schemas.microsoft.com/office/powerpoint/2010/main" val="259672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任意多边形: 形状 49">
            <a:extLst>
              <a:ext uri="{FF2B5EF4-FFF2-40B4-BE49-F238E27FC236}">
                <a16:creationId xmlns:a16="http://schemas.microsoft.com/office/drawing/2014/main" xmlns="" id="{07C3FCBA-6438-4E08-AFAE-3AE52DA60DF8}"/>
              </a:ext>
            </a:extLst>
          </p:cNvPr>
          <p:cNvSpPr/>
          <p:nvPr/>
        </p:nvSpPr>
        <p:spPr>
          <a:xfrm>
            <a:off x="2175682" y="1892711"/>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9" name="TextBox 18"/>
          <p:cNvSpPr txBox="1"/>
          <p:nvPr/>
        </p:nvSpPr>
        <p:spPr>
          <a:xfrm>
            <a:off x="3364347" y="2307816"/>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LUYỆN TẬP</a:t>
            </a:r>
          </a:p>
        </p:txBody>
      </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79376" y="1375333"/>
            <a:ext cx="10627527" cy="3293209"/>
          </a:xfrm>
          <a:prstGeom prst="rect">
            <a:avLst/>
          </a:prstGeom>
        </p:spPr>
        <p:txBody>
          <a:bodyPr wrap="square">
            <a:spAutoFit/>
          </a:bodyPr>
          <a:lstStyle/>
          <a:p>
            <a:pPr algn="just"/>
            <a:r>
              <a:rPr lang="vi-VN" sz="2600" dirty="0">
                <a:latin typeface="Baloo 2" pitchFamily="2" charset="0"/>
                <a:cs typeface="Baloo 2" pitchFamily="2"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Baloo 2" pitchFamily="2" charset="0"/>
                <a:cs typeface="Baloo 2" pitchFamily="2"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TRẦN NGỌC THÊM</a:t>
            </a:r>
            <a:endParaRPr lang="vi-VN" sz="2600" b="0" dirty="0">
              <a:effectLst/>
              <a:latin typeface="Baloo 2" pitchFamily="2" charset="0"/>
              <a:cs typeface="Baloo 2" pitchFamily="2"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Baloo 2" pitchFamily="2" charset="0"/>
                <a:cs typeface="Baloo 2" pitchFamily="2"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Baloo 2" pitchFamily="2" charset="0"/>
                <a:cs typeface="Baloo 2" pitchFamily="2"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A-MI-XI</a:t>
            </a:r>
            <a:endParaRPr lang="vi-VN" sz="2600" b="0" dirty="0">
              <a:effectLst/>
              <a:latin typeface="Baloo 2" pitchFamily="2" charset="0"/>
              <a:cs typeface="Baloo 2" pitchFamily="2" charset="0"/>
            </a:endParaRPr>
          </a:p>
        </p:txBody>
      </p:sp>
    </p:spTree>
    <p:extLst>
      <p:ext uri="{BB962C8B-B14F-4D97-AF65-F5344CB8AC3E}">
        <p14:creationId xmlns:p14="http://schemas.microsoft.com/office/powerpoint/2010/main" val="366419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Baloo 2" pitchFamily="2" charset="0"/>
                <a:cs typeface="Baloo 2" pitchFamily="2" charset="0"/>
              </a:rPr>
              <a:t>a) </a:t>
            </a:r>
            <a:r>
              <a:rPr lang="vi-VN" sz="3000" dirty="0">
                <a:solidFill>
                  <a:srgbClr val="FF0000"/>
                </a:solidFill>
                <a:latin typeface="Baloo 2" pitchFamily="2" charset="0"/>
                <a:cs typeface="Baloo 2" pitchFamily="2" charset="0"/>
              </a:rPr>
              <a:t>(1)</a:t>
            </a:r>
            <a:r>
              <a:rPr lang="vi-VN" sz="3000" dirty="0">
                <a:latin typeface="Baloo 2" pitchFamily="2" charset="0"/>
                <a:cs typeface="Baloo 2" pitchFamily="2" charset="0"/>
              </a:rPr>
              <a:t> Từ những năm 30 của thế kỉ XX, chiếc áo dài cổ truyền được cải tiến dần thành chiếc áo dài tân thời. </a:t>
            </a:r>
            <a:r>
              <a:rPr lang="vi-VN" sz="3000" dirty="0">
                <a:solidFill>
                  <a:srgbClr val="FF0000"/>
                </a:solidFill>
                <a:latin typeface="Baloo 2" pitchFamily="2" charset="0"/>
                <a:cs typeface="Baloo 2" pitchFamily="2" charset="0"/>
              </a:rPr>
              <a:t>(2)</a:t>
            </a:r>
            <a:r>
              <a:rPr lang="vi-VN" sz="3000" dirty="0">
                <a:latin typeface="Baloo 2" pitchFamily="2" charset="0"/>
                <a:cs typeface="Baloo 2" pitchFamily="2"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Baloo 2" pitchFamily="2" charset="0"/>
                <a:cs typeface="Baloo 2" pitchFamily="2" charset="0"/>
              </a:rPr>
              <a:t>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Áo dài trở thành biểu tượng cho y phục truyền thống của Việt Nam. </a:t>
            </a:r>
            <a:r>
              <a:rPr lang="vi-VN" sz="3000" dirty="0">
                <a:solidFill>
                  <a:srgbClr val="FF0000"/>
                </a:solidFill>
                <a:latin typeface="Baloo 2" pitchFamily="2" charset="0"/>
                <a:cs typeface="Baloo 2" pitchFamily="2" charset="0"/>
              </a:rPr>
              <a:t>(4)</a:t>
            </a:r>
            <a:r>
              <a:rPr lang="vi-VN" sz="3000" dirty="0">
                <a:latin typeface="Baloo 2" pitchFamily="2" charset="0"/>
                <a:cs typeface="Baloo 2" pitchFamily="2" charset="0"/>
              </a:rPr>
              <a:t> Trong tà áo dài, hình ảnh người phụ nữ Việt Nam như đẹp hơn, tự nhiên, mềm mại và thanh thoát hơn.</a:t>
            </a:r>
          </a:p>
          <a:p>
            <a:pPr algn="just">
              <a:spcBef>
                <a:spcPts val="600"/>
              </a:spcBef>
            </a:pPr>
            <a:r>
              <a:rPr lang="vi-VN" sz="3000" dirty="0">
                <a:latin typeface="Baloo 2" pitchFamily="2" charset="0"/>
                <a:cs typeface="Baloo 2" pitchFamily="2" charset="0"/>
              </a:rPr>
              <a:t>					Theo </a:t>
            </a:r>
            <a:r>
              <a:rPr lang="vi-VN" sz="3000" b="1" dirty="0">
                <a:latin typeface="Baloo 2" pitchFamily="2" charset="0"/>
                <a:cs typeface="Baloo 2" pitchFamily="2" charset="0"/>
              </a:rPr>
              <a:t>TRẦN NGỌC THÊM</a:t>
            </a:r>
            <a:endParaRPr lang="vi-VN" sz="3000" b="0" dirty="0">
              <a:effectLst/>
              <a:latin typeface="Baloo 2" pitchFamily="2" charset="0"/>
              <a:cs typeface="Baloo 2" pitchFamily="2" charset="0"/>
            </a:endParaRPr>
          </a:p>
        </p:txBody>
      </p:sp>
      <p:sp>
        <p:nvSpPr>
          <p:cNvPr id="17"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(1) </a:t>
            </a:r>
            <a:r>
              <a:rPr lang="vi-VN" sz="3000" dirty="0">
                <a:solidFill>
                  <a:schemeClr val="accent6">
                    <a:lumMod val="75000"/>
                  </a:schemeClr>
                </a:solidFill>
                <a:latin typeface="Baloo 2" pitchFamily="2" charset="0"/>
                <a:cs typeface="Baloo 2" pitchFamily="2" charset="0"/>
              </a:rPr>
              <a:t>có tác dụng: ngăn cách trạng ngữ </a:t>
            </a:r>
          </a:p>
          <a:p>
            <a:pPr algn="ctr"/>
            <a:r>
              <a:rPr lang="vi-VN" sz="3000" dirty="0">
                <a:solidFill>
                  <a:schemeClr val="accent6">
                    <a:lumMod val="75000"/>
                  </a:schemeClr>
                </a:solidFill>
                <a:latin typeface="Baloo 2" pitchFamily="2" charset="0"/>
                <a:cs typeface="Baloo 2" pitchFamily="2" charset="0"/>
              </a:rPr>
              <a:t>với chủ ngữ và vị ngữ.</a:t>
            </a:r>
            <a:endParaRPr lang="en-US" sz="3000" dirty="0"/>
          </a:p>
        </p:txBody>
      </p:sp>
      <p:sp>
        <p:nvSpPr>
          <p:cNvPr id="20"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bộ phận cùng chức vụ trong câu.</a:t>
            </a:r>
            <a:endParaRPr lang="en-US" sz="3000" dirty="0"/>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trạng ngữ với chủ ngữ và vị ngữ; ngăn cách các bộ phận cùng chức vụ trong câu.</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8590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Baloo 2" pitchFamily="2" charset="0"/>
                <a:cs typeface="Baloo 2" pitchFamily="2" charset="0"/>
              </a:rPr>
              <a:t>b) </a:t>
            </a:r>
            <a:r>
              <a:rPr lang="vi-VN" sz="3200" dirty="0">
                <a:solidFill>
                  <a:srgbClr val="FF0000"/>
                </a:solidFill>
                <a:latin typeface="Baloo 2" pitchFamily="2" charset="0"/>
                <a:cs typeface="Baloo 2" pitchFamily="2" charset="0"/>
              </a:rPr>
              <a:t>(1) </a:t>
            </a:r>
            <a:r>
              <a:rPr lang="vi-VN" sz="3200" dirty="0">
                <a:latin typeface="Baloo 2" pitchFamily="2" charset="0"/>
                <a:cs typeface="Baloo 2" pitchFamily="2" charset="0"/>
              </a:rPr>
              <a:t>Cơn bão dữ dội bất ngờ nổi lên. </a:t>
            </a:r>
            <a:r>
              <a:rPr lang="vi-VN" sz="3200" dirty="0">
                <a:solidFill>
                  <a:srgbClr val="FF0000"/>
                </a:solidFill>
                <a:latin typeface="Baloo 2" pitchFamily="2" charset="0"/>
                <a:cs typeface="Baloo 2" pitchFamily="2" charset="0"/>
              </a:rPr>
              <a:t>(2)</a:t>
            </a:r>
            <a:r>
              <a:rPr lang="vi-VN" sz="3200" dirty="0">
                <a:latin typeface="Baloo 2" pitchFamily="2" charset="0"/>
                <a:cs typeface="Baloo 2" pitchFamily="2" charset="0"/>
              </a:rPr>
              <a:t> Những đợt sóng khủng khiếp phá thủng thân tàu, nước phun vào khoang như vòi rồng. </a:t>
            </a:r>
            <a:r>
              <a:rPr lang="vi-VN" sz="3200" dirty="0">
                <a:solidFill>
                  <a:srgbClr val="FF0000"/>
                </a:solidFill>
                <a:latin typeface="Baloo 2" pitchFamily="2" charset="0"/>
                <a:cs typeface="Baloo 2" pitchFamily="2" charset="0"/>
              </a:rPr>
              <a:t>(3) </a:t>
            </a:r>
            <a:r>
              <a:rPr lang="vi-VN" sz="3200" dirty="0">
                <a:latin typeface="Baloo 2" pitchFamily="2" charset="0"/>
                <a:cs typeface="Baloo 2" pitchFamily="2" charset="0"/>
              </a:rPr>
              <a:t>Hai tiếng đồng hồ trôi qua...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Con tàu chìm dần, nước ngập các bao lơn. </a:t>
            </a:r>
            <a:r>
              <a:rPr lang="vi-VN" sz="3200" dirty="0">
                <a:solidFill>
                  <a:srgbClr val="FF0000"/>
                </a:solidFill>
                <a:latin typeface="Baloo 2" pitchFamily="2" charset="0"/>
                <a:cs typeface="Baloo 2" pitchFamily="2" charset="0"/>
              </a:rPr>
              <a:t>(5) </a:t>
            </a:r>
            <a:r>
              <a:rPr lang="vi-VN" sz="3200" dirty="0">
                <a:latin typeface="Baloo 2" pitchFamily="2" charset="0"/>
                <a:cs typeface="Baloo 2" pitchFamily="2" charset="0"/>
              </a:rPr>
              <a:t>Quang cảnh thật hỗn loạn.</a:t>
            </a:r>
          </a:p>
          <a:p>
            <a:pPr algn="just"/>
            <a:r>
              <a:rPr lang="vi-VN" sz="3200" dirty="0">
                <a:latin typeface="Baloo 2" pitchFamily="2" charset="0"/>
                <a:cs typeface="Baloo 2" pitchFamily="2" charset="0"/>
              </a:rPr>
              <a:t>					Theo </a:t>
            </a:r>
            <a:r>
              <a:rPr lang="vi-VN" sz="3200" b="1" dirty="0">
                <a:latin typeface="Baloo 2" pitchFamily="2" charset="0"/>
                <a:cs typeface="Baloo 2" pitchFamily="2" charset="0"/>
              </a:rPr>
              <a:t>A-MI-XI</a:t>
            </a:r>
            <a:endParaRPr lang="vi-VN" sz="3200" b="0" dirty="0">
              <a:effectLst/>
              <a:latin typeface="Baloo 2" pitchFamily="2" charset="0"/>
              <a:cs typeface="Baloo 2" pitchFamily="2" charset="0"/>
            </a:endParaRPr>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2"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3"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và (4) </a:t>
            </a:r>
            <a:r>
              <a:rPr lang="vi-VN" sz="3000" dirty="0">
                <a:solidFill>
                  <a:schemeClr val="accent6">
                    <a:lumMod val="75000"/>
                  </a:schemeClr>
                </a:solidFill>
                <a:latin typeface="Baloo 2" pitchFamily="2" charset="0"/>
                <a:cs typeface="Baloo 2" pitchFamily="2" charset="0"/>
              </a:rPr>
              <a:t>có tác dụng: ngăn cách các vế</a:t>
            </a:r>
          </a:p>
          <a:p>
            <a:pPr algn="ctr"/>
            <a:r>
              <a:rPr lang="vi-VN" sz="3000" dirty="0">
                <a:solidFill>
                  <a:schemeClr val="accent6">
                    <a:lumMod val="75000"/>
                  </a:schemeClr>
                </a:solidFill>
                <a:latin typeface="Baloo 2" pitchFamily="2" charset="0"/>
                <a:cs typeface="Baloo 2" pitchFamily="2" charset="0"/>
              </a:rPr>
              <a:t> của câu ghép.</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02270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9456" y="208344"/>
            <a:ext cx="11725617" cy="2578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634229" y="1220999"/>
            <a:ext cx="10680638" cy="1077218"/>
          </a:xfrm>
          <a:prstGeom prst="rect">
            <a:avLst/>
          </a:prstGeom>
        </p:spPr>
        <p:txBody>
          <a:bodyPr wrap="square">
            <a:spAutoFit/>
          </a:bodyPr>
          <a:lstStyle/>
          <a:p>
            <a:pPr algn="just">
              <a:spcBef>
                <a:spcPts val="0"/>
              </a:spcBef>
              <a:defRPr/>
            </a:pPr>
            <a:r>
              <a:rPr lang="en-US" sz="3200" dirty="0" err="1">
                <a:solidFill>
                  <a:srgbClr val="000000"/>
                </a:solidFill>
                <a:latin typeface="Times New Roman"/>
                <a:ea typeface="Times New Roman"/>
              </a:rPr>
              <a:t>Bài</a:t>
            </a:r>
            <a:r>
              <a:rPr lang="en-US" sz="3200" dirty="0">
                <a:solidFill>
                  <a:srgbClr val="000000"/>
                </a:solidFill>
                <a:latin typeface="Times New Roman"/>
                <a:ea typeface="Times New Roman"/>
              </a:rPr>
              <a:t> 2: </a:t>
            </a:r>
            <a:r>
              <a:rPr lang="en-US" sz="3200" dirty="0" err="1" smtClean="0">
                <a:solidFill>
                  <a:srgbClr val="000000"/>
                </a:solidFill>
                <a:latin typeface="Times New Roman"/>
                <a:ea typeface="Times New Roman"/>
              </a:rPr>
              <a:t>Viết</a:t>
            </a:r>
            <a:r>
              <a:rPr lang="en-US" sz="3200" dirty="0" smtClean="0">
                <a:solidFill>
                  <a:srgbClr val="000000"/>
                </a:solidFill>
                <a:latin typeface="Times New Roman"/>
                <a:ea typeface="Times New Roman"/>
              </a:rPr>
              <a:t> </a:t>
            </a:r>
            <a:r>
              <a:rPr lang="en-US" sz="3200" dirty="0" err="1">
                <a:solidFill>
                  <a:srgbClr val="000000"/>
                </a:solidFill>
                <a:latin typeface="Times New Roman"/>
                <a:ea typeface="Times New Roman"/>
              </a:rPr>
              <a:t>đoạn</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văn</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có</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sử</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dụng</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dấu</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phẩy</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miêu</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tả</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cảnh</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đẹp</a:t>
            </a:r>
            <a:r>
              <a:rPr lang="en-US" sz="3200" dirty="0">
                <a:solidFill>
                  <a:srgbClr val="000000"/>
                </a:solidFill>
                <a:latin typeface="Times New Roman"/>
                <a:ea typeface="Times New Roman"/>
              </a:rPr>
              <a:t> ở </a:t>
            </a:r>
            <a:r>
              <a:rPr lang="en-US" sz="3200" dirty="0" err="1">
                <a:solidFill>
                  <a:srgbClr val="000000"/>
                </a:solidFill>
                <a:latin typeface="Times New Roman"/>
                <a:ea typeface="Times New Roman"/>
              </a:rPr>
              <a:t>quê</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hương</a:t>
            </a:r>
            <a:r>
              <a:rPr lang="en-US" sz="3200" dirty="0">
                <a:solidFill>
                  <a:srgbClr val="000000"/>
                </a:solidFill>
                <a:latin typeface="Times New Roman"/>
                <a:ea typeface="Times New Roman"/>
              </a:rPr>
              <a:t> </a:t>
            </a:r>
            <a:r>
              <a:rPr lang="en-US" sz="3200" dirty="0" err="1">
                <a:solidFill>
                  <a:srgbClr val="000000"/>
                </a:solidFill>
                <a:latin typeface="Times New Roman"/>
                <a:ea typeface="Times New Roman"/>
              </a:rPr>
              <a:t>em</a:t>
            </a:r>
            <a:r>
              <a:rPr lang="en-US" sz="3200" dirty="0">
                <a:solidFill>
                  <a:srgbClr val="000000"/>
                </a:solidFill>
                <a:latin typeface="Times New Roman"/>
                <a:ea typeface="Times New Roman"/>
              </a:rPr>
              <a:t>.</a:t>
            </a:r>
            <a:endParaRPr lang="en-US" sz="3200" b="1" dirty="0">
              <a:solidFill>
                <a:srgbClr val="0070C0"/>
              </a:solidFill>
              <a:latin typeface="Baloo 2" pitchFamily="2" charset="0"/>
              <a:cs typeface="Baloo 2" pitchFamily="2" charset="0"/>
            </a:endParaRPr>
          </a:p>
        </p:txBody>
      </p:sp>
    </p:spTree>
    <p:extLst>
      <p:ext uri="{BB962C8B-B14F-4D97-AF65-F5344CB8AC3E}">
        <p14:creationId xmlns:p14="http://schemas.microsoft.com/office/powerpoint/2010/main" val="765368312"/>
      </p:ext>
    </p:extLst>
  </p:cSld>
  <p:clrMapOvr>
    <a:masterClrMapping/>
  </p:clrMapOvr>
  <p:transition spd="slow">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3920</TotalTime>
  <Words>1127</Words>
  <Application>Microsoft Office PowerPoint</Application>
  <PresentationFormat>Custom</PresentationFormat>
  <Paragraphs>60</Paragraphs>
  <Slides>15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思源黑体 CN Bold</vt:lpstr>
      <vt:lpstr>Times New Roman</vt:lpstr>
      <vt:lpstr>#9Slide07 SVNZiclets</vt:lpstr>
      <vt:lpstr>Calibri</vt:lpstr>
      <vt:lpstr>Baloo 2</vt:lpstr>
      <vt:lpstr>等线</vt:lpstr>
      <vt:lpstr>UVF Lobster12</vt:lpstr>
      <vt:lpstr>Wingdings</vt:lpstr>
      <vt:lpstr>#Li-N SVN-Cookies</vt:lpstr>
      <vt:lpstr>Dancing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88</cp:revision>
  <dcterms:created xsi:type="dcterms:W3CDTF">2021-07-02T00:58:11Z</dcterms:created>
  <dcterms:modified xsi:type="dcterms:W3CDTF">2024-04-23T03:09:49Z</dcterms:modified>
</cp:coreProperties>
</file>