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5" r:id="rId2"/>
  </p:sldMasterIdLst>
  <p:notesMasterIdLst>
    <p:notesMasterId r:id="rId24"/>
  </p:notesMasterIdLst>
  <p:sldIdLst>
    <p:sldId id="257" r:id="rId3"/>
    <p:sldId id="258" r:id="rId4"/>
    <p:sldId id="277" r:id="rId5"/>
    <p:sldId id="275" r:id="rId6"/>
    <p:sldId id="259" r:id="rId7"/>
    <p:sldId id="260" r:id="rId8"/>
    <p:sldId id="261" r:id="rId9"/>
    <p:sldId id="262" r:id="rId10"/>
    <p:sldId id="263" r:id="rId11"/>
    <p:sldId id="278" r:id="rId12"/>
    <p:sldId id="27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</p:sldIdLst>
  <p:sldSz cx="12192000" cy="6858000"/>
  <p:notesSz cx="6858000" cy="9144000"/>
  <p:embeddedFontLs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#9Slide05 Aphrodite Pro" panose="02000000000000000000" pitchFamily="2" charset="0"/>
      <p:regular r:id="rId28"/>
    </p:embeddedFont>
    <p:embeddedFont>
      <p:font typeface="#9Slide07 HoneyCream" pitchFamily="2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SVN-Newton" panose="02040603050506020204" pitchFamily="18" charset="0"/>
      <p:regular r:id="rId34"/>
    </p:embeddedFont>
    <p:embeddedFont>
      <p:font typeface="UTM American Sans" panose="02040603050506020204" pitchFamily="18" charset="0"/>
      <p:regular r:id="rId35"/>
    </p:embeddedFont>
    <p:embeddedFont>
      <p:font typeface="UTM Avo" panose="02040603050506020204" pitchFamily="18" charset="0"/>
      <p:regular r:id="rId36"/>
      <p:bold r:id="rId37"/>
      <p:italic r:id="rId38"/>
      <p:boldItalic r:id="rId39"/>
    </p:embeddedFont>
    <p:embeddedFont>
      <p:font typeface="UTM Flamenco" panose="02040603050506020204" pitchFamily="18" charset="0"/>
      <p:regular r:id="rId40"/>
    </p:embeddedFont>
    <p:embeddedFont>
      <p:font typeface="UTM Showcard" panose="02040603050506020204" pitchFamily="18" charset="0"/>
      <p:regular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778" autoAdjust="0"/>
  </p:normalViewPr>
  <p:slideViewPr>
    <p:cSldViewPr snapToGrid="0">
      <p:cViewPr>
        <p:scale>
          <a:sx n="60" d="100"/>
          <a:sy n="60" d="100"/>
        </p:scale>
        <p:origin x="213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61B9E-C9A3-48CA-BC67-69163994988F}" type="datetimeFigureOut">
              <a:rPr lang="en-US" smtClean="0"/>
              <a:t>19/03/2024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B2E8-1355-4350-B56B-2CF3F1283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F6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Tìm hiểu cơ quan bài tiết nước tiểu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FB2E8-1355-4350-B56B-2CF3F1283E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7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Hằng</a:t>
            </a:r>
            <a:r>
              <a:rPr lang="en-US" altLang="zh-CN" dirty="0"/>
              <a:t> </a:t>
            </a:r>
            <a:r>
              <a:rPr lang="en-US" altLang="zh-CN" dirty="0" err="1"/>
              <a:t>ngày</a:t>
            </a:r>
            <a:r>
              <a:rPr lang="en-US" altLang="zh-CN" dirty="0"/>
              <a:t>, </a:t>
            </a:r>
            <a:r>
              <a:rPr lang="en-US" altLang="zh-CN" dirty="0" err="1"/>
              <a:t>em</a:t>
            </a:r>
            <a:r>
              <a:rPr lang="en-US" altLang="zh-CN" dirty="0"/>
              <a:t> </a:t>
            </a:r>
            <a:r>
              <a:rPr lang="en-US" altLang="zh-CN" dirty="0" err="1"/>
              <a:t>vệ</a:t>
            </a:r>
            <a:r>
              <a:rPr lang="en-US" altLang="zh-CN" dirty="0"/>
              <a:t> </a:t>
            </a:r>
            <a:r>
              <a:rPr lang="en-US" altLang="zh-CN" dirty="0" err="1"/>
              <a:t>sinh</a:t>
            </a:r>
            <a:r>
              <a:rPr lang="en-US" altLang="zh-CN" dirty="0"/>
              <a:t> </a:t>
            </a:r>
            <a:r>
              <a:rPr lang="en-US" altLang="zh-CN" dirty="0" err="1"/>
              <a:t>mũi</a:t>
            </a:r>
            <a:r>
              <a:rPr lang="en-US" altLang="zh-CN" dirty="0"/>
              <a:t>, </a:t>
            </a:r>
            <a:r>
              <a:rPr lang="en-US" altLang="zh-CN" dirty="0" err="1"/>
              <a:t>họng</a:t>
            </a:r>
            <a:r>
              <a:rPr lang="en-US" altLang="zh-CN" dirty="0"/>
              <a:t> </a:t>
            </a:r>
            <a:r>
              <a:rPr lang="en-US" altLang="zh-CN" dirty="0" err="1"/>
              <a:t>như</a:t>
            </a:r>
            <a:r>
              <a:rPr lang="en-US" altLang="zh-CN" dirty="0"/>
              <a:t> </a:t>
            </a:r>
            <a:r>
              <a:rPr lang="en-US" altLang="zh-CN" dirty="0" err="1"/>
              <a:t>thế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03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71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Hãy</a:t>
            </a:r>
            <a:r>
              <a:rPr lang="en-US" altLang="zh-CN" dirty="0"/>
              <a:t> </a:t>
            </a:r>
            <a:r>
              <a:rPr lang="en-US" altLang="zh-CN" dirty="0" err="1"/>
              <a:t>nói</a:t>
            </a:r>
            <a:r>
              <a:rPr lang="en-US" altLang="zh-CN" dirty="0"/>
              <a:t> </a:t>
            </a:r>
            <a:r>
              <a:rPr lang="en-US" altLang="zh-CN" dirty="0" err="1"/>
              <a:t>với</a:t>
            </a:r>
            <a:r>
              <a:rPr lang="en-US" altLang="zh-CN" dirty="0"/>
              <a:t> </a:t>
            </a:r>
            <a:r>
              <a:rPr lang="en-US" altLang="zh-CN" dirty="0" err="1"/>
              <a:t>bạn</a:t>
            </a:r>
            <a:r>
              <a:rPr lang="en-US" altLang="zh-CN" dirty="0"/>
              <a:t> </a:t>
            </a:r>
            <a:r>
              <a:rPr lang="en-US" altLang="zh-CN" dirty="0" err="1"/>
              <a:t>thói</a:t>
            </a:r>
            <a:r>
              <a:rPr lang="en-US" altLang="zh-CN" dirty="0"/>
              <a:t> </a:t>
            </a:r>
            <a:r>
              <a:rPr lang="en-US" altLang="zh-CN" dirty="0" err="1"/>
              <a:t>quen</a:t>
            </a:r>
            <a:r>
              <a:rPr lang="en-US" altLang="zh-CN" dirty="0"/>
              <a:t> </a:t>
            </a:r>
            <a:r>
              <a:rPr lang="en-US" altLang="zh-CN" dirty="0" err="1"/>
              <a:t>uống</a:t>
            </a:r>
            <a:r>
              <a:rPr lang="en-US" altLang="zh-CN" dirty="0"/>
              <a:t> </a:t>
            </a:r>
            <a:r>
              <a:rPr lang="en-US" altLang="zh-CN" dirty="0" err="1"/>
              <a:t>nước</a:t>
            </a:r>
            <a:r>
              <a:rPr lang="en-US" altLang="zh-CN" dirty="0"/>
              <a:t> </a:t>
            </a:r>
            <a:r>
              <a:rPr lang="en-US" altLang="zh-CN" dirty="0" err="1"/>
              <a:t>và</a:t>
            </a:r>
            <a:r>
              <a:rPr lang="en-US" altLang="zh-CN" dirty="0"/>
              <a:t> </a:t>
            </a:r>
            <a:r>
              <a:rPr lang="en-US" altLang="zh-CN" dirty="0" err="1"/>
              <a:t>đi</a:t>
            </a:r>
            <a:r>
              <a:rPr lang="en-US" altLang="zh-CN" dirty="0"/>
              <a:t> </a:t>
            </a:r>
            <a:r>
              <a:rPr lang="en-US" altLang="zh-CN" dirty="0" err="1"/>
              <a:t>tiểu</a:t>
            </a:r>
            <a:r>
              <a:rPr lang="en-US" altLang="zh-CN" dirty="0"/>
              <a:t> </a:t>
            </a:r>
            <a:r>
              <a:rPr lang="en-US" altLang="zh-CN" dirty="0" err="1"/>
              <a:t>hằng</a:t>
            </a:r>
            <a:r>
              <a:rPr lang="en-US" altLang="zh-CN" dirty="0"/>
              <a:t> </a:t>
            </a:r>
            <a:r>
              <a:rPr lang="en-US" altLang="zh-CN" dirty="0" err="1"/>
              <a:t>ngày</a:t>
            </a:r>
            <a:r>
              <a:rPr lang="en-US" altLang="zh-CN" dirty="0"/>
              <a:t> </a:t>
            </a:r>
            <a:r>
              <a:rPr lang="en-US" altLang="zh-CN" dirty="0" err="1"/>
              <a:t>của</a:t>
            </a:r>
            <a:r>
              <a:rPr lang="en-US" altLang="zh-CN" dirty="0"/>
              <a:t> </a:t>
            </a:r>
            <a:r>
              <a:rPr lang="en-US" altLang="zh-CN" dirty="0" err="1"/>
              <a:t>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3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r>
              <a:rPr lang="en-US" dirty="0"/>
              <a:t>Cho HS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FB2E8-1355-4350-B56B-2CF3F1283E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7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93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40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1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96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79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82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50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22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50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31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75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06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36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185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1C16D-4C9F-4643-852E-BA6D46C5600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AAB67-C01A-491D-8275-A56659B6EAE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60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7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9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58E1B-5923-4CAF-B9CC-D14A574623C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746A1-6C2B-4A0A-9B52-5B2A1AF6763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27538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13011-D62D-61CA-350F-A93987A6126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F97B44-4F13-FBF2-06CB-91123BE23E72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7DCCBB-A006-6260-88C5-8ED9EE0DC868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54917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858" y="-70384"/>
            <a:ext cx="5664435" cy="6850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9" y="3827209"/>
            <a:ext cx="3485915" cy="29532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F7F654-C198-2E07-0C9F-0C13B0DF30A0}"/>
              </a:ext>
            </a:extLst>
          </p:cNvPr>
          <p:cNvGrpSpPr/>
          <p:nvPr/>
        </p:nvGrpSpPr>
        <p:grpSpPr>
          <a:xfrm>
            <a:off x="1473839" y="2099308"/>
            <a:ext cx="9519548" cy="1980870"/>
            <a:chOff x="-888413" y="325951"/>
            <a:chExt cx="20262926" cy="19808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F0B5AD-F97F-5768-AB4D-AD787401F6BF}"/>
                </a:ext>
              </a:extLst>
            </p:cNvPr>
            <p:cNvSpPr txBox="1"/>
            <p:nvPr/>
          </p:nvSpPr>
          <p:spPr>
            <a:xfrm>
              <a:off x="-888413" y="367829"/>
              <a:ext cx="202629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34925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merican Sans" panose="02040603050506020204" pitchFamily="18" charset="0"/>
                </a:rPr>
                <a:t>CHÀO MỪNG CÁC CON</a:t>
              </a:r>
            </a:p>
            <a:p>
              <a:pPr algn="ctr"/>
              <a:r>
                <a:rPr lang="en-US" sz="6000" dirty="0">
                  <a:ln w="34925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merican Sans" panose="02040603050506020204" pitchFamily="18" charset="0"/>
                </a:rPr>
                <a:t>ĐẾN VỚI TIẾT HỌC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578B40-055D-7D73-80D6-0DCA62D6DB2F}"/>
                </a:ext>
              </a:extLst>
            </p:cNvPr>
            <p:cNvSpPr txBox="1"/>
            <p:nvPr/>
          </p:nvSpPr>
          <p:spPr>
            <a:xfrm>
              <a:off x="-470594" y="343984"/>
              <a:ext cx="194272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33350">
                    <a:solidFill>
                      <a:srgbClr val="FF5050"/>
                    </a:solidFill>
                  </a:ln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merican Sans" panose="02040603050506020204" pitchFamily="18" charset="0"/>
                </a:rPr>
                <a:t>CHÀO MỪNG CÁC CON</a:t>
              </a:r>
            </a:p>
            <a:p>
              <a:pPr algn="ctr"/>
              <a:r>
                <a:rPr lang="en-US" sz="6000" dirty="0">
                  <a:ln w="133350">
                    <a:solidFill>
                      <a:srgbClr val="FF5050"/>
                    </a:solidFill>
                  </a:ln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merican Sans" panose="02040603050506020204" pitchFamily="18" charset="0"/>
                </a:rPr>
                <a:t>ĐẾN VỚI TIẾT HỌC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371FAB-6303-AD72-D09A-22FBA86B2352}"/>
                </a:ext>
              </a:extLst>
            </p:cNvPr>
            <p:cNvSpPr txBox="1"/>
            <p:nvPr/>
          </p:nvSpPr>
          <p:spPr>
            <a:xfrm>
              <a:off x="-183855" y="325951"/>
              <a:ext cx="187393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merican Sans" panose="02040603050506020204" pitchFamily="18" charset="0"/>
                </a:rPr>
                <a:t>CHÀO MỪNG CÁC CON</a:t>
              </a:r>
            </a:p>
            <a:p>
              <a:pPr algn="ctr"/>
              <a:r>
                <a:rPr lang="en-US" sz="6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merican Sans" panose="02040603050506020204" pitchFamily="18" charset="0"/>
                </a:rPr>
                <a:t>ĐẾN VỚI TIẾT HỌC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65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60DB1-85C5-CBA9-EB21-F55E06FE8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335" y="756711"/>
            <a:ext cx="8425402" cy="1146147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9CA8CB1-427C-78A9-ADED-F7FAFACB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95" y="1962107"/>
            <a:ext cx="851969" cy="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2863F3C-5018-504F-C81F-2BDBB424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22" y="3401227"/>
            <a:ext cx="841694" cy="8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BEBC3F-28E2-CBF7-F9B6-305EB06964AF}"/>
              </a:ext>
            </a:extLst>
          </p:cNvPr>
          <p:cNvSpPr txBox="1"/>
          <p:nvPr/>
        </p:nvSpPr>
        <p:spPr>
          <a:xfrm>
            <a:off x="2068117" y="3182322"/>
            <a:ext cx="8425402" cy="15696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biết được chức năng của cơ quan bài tiết nước tiểu ở mức độ đơn giản ban đầu qua hoạt động thải nước tiểu.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16937-73F8-111F-D3D0-DF57675922D5}"/>
              </a:ext>
            </a:extLst>
          </p:cNvPr>
          <p:cNvSpPr txBox="1"/>
          <p:nvPr/>
        </p:nvSpPr>
        <p:spPr>
          <a:xfrm>
            <a:off x="2052075" y="1957082"/>
            <a:ext cx="8425402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và nói được tên các bộ phận chính của cơ quan bài tiết nước tiểu trên sơ đồ, hình vẽ.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5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1159951" y="2078092"/>
            <a:ext cx="952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tốt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91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Sắp xếp thẻ chữ vào hình cho thích hợp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9" y="817124"/>
            <a:ext cx="4534183" cy="875348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984586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3396"/>
            <a:ext cx="4513633" cy="1264596"/>
          </a:xfrm>
          <a:prstGeom prst="rect">
            <a:avLst/>
          </a:prstGeom>
        </p:spPr>
      </p:pic>
      <p:sp>
        <p:nvSpPr>
          <p:cNvPr id="1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14381" y="3093395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52" y="1692473"/>
            <a:ext cx="4534185" cy="1400922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78284" y="1692472"/>
            <a:ext cx="416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306016"/>
            <a:ext cx="4513634" cy="1536419"/>
          </a:xfrm>
          <a:prstGeom prst="rect">
            <a:avLst/>
          </a:prstGeom>
        </p:spPr>
      </p:pic>
      <p:sp>
        <p:nvSpPr>
          <p:cNvPr id="21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-27419" y="441250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8" y="967868"/>
            <a:ext cx="6932806" cy="5146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79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ách kết nối] Giải tự nhiên xã hội 2 bài 25: Tìm hiểu cơ quan bài tiết nước  tiểu - Học hỏi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05" y="214009"/>
            <a:ext cx="9591539" cy="6330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687"/>
            <a:ext cx="3781859" cy="2450359"/>
          </a:xfrm>
          <a:prstGeom prst="rect">
            <a:avLst/>
          </a:prstGeom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1381327"/>
            <a:ext cx="3475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Lọc máu tạo thành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906" y="2694836"/>
            <a:ext cx="4513634" cy="1536419"/>
          </a:xfrm>
          <a:prstGeom prst="rect">
            <a:avLst/>
          </a:prstGeom>
        </p:spPr>
      </p:pic>
      <p:sp>
        <p:nvSpPr>
          <p:cNvPr id="8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630489" y="2801325"/>
            <a:ext cx="4541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 nước tiểu xuống bóng đái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21" y="5303247"/>
            <a:ext cx="4534183" cy="875348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3609" y="5470709"/>
            <a:ext cx="386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Chứa nước tiểu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67" y="5489111"/>
            <a:ext cx="4513633" cy="1264596"/>
          </a:xfrm>
          <a:prstGeom prst="rect">
            <a:avLst/>
          </a:prstGeom>
        </p:spPr>
      </p:pic>
      <p:sp>
        <p:nvSpPr>
          <p:cNvPr id="1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7992749" y="5489110"/>
            <a:ext cx="378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Thải nước tiểu ra ngoài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5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 gì sẽ xảy ra nếu: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Bóng đái quá đầy nước tiểu mà không được thải ra.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C5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08713" y="3158600"/>
            <a:ext cx="10868132" cy="212365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bóng đái quá đầy nước tiểu mà không được thải ra ngoài có thể gây vỡ hoặc lâu ngày gây ra bệnh đái dắt.</a:t>
            </a:r>
            <a:endParaRPr kumimoji="0" lang="vi-VN" sz="8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5282258"/>
            <a:ext cx="1575742" cy="1575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922" t="27825" r="53440" b="56100"/>
          <a:stretch/>
        </p:blipFill>
        <p:spPr>
          <a:xfrm>
            <a:off x="5933794" y="-175098"/>
            <a:ext cx="6258206" cy="3618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2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387875" y="1455008"/>
            <a:ext cx="11428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 gì sẽ xảy ra nếu: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BC5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Có vật cản nằm trong ống dẫn nước tiểu.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C5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808713" y="3275332"/>
            <a:ext cx="10868132" cy="2308324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 có vật cản trong ống dẫn tiểu sẽ khiến cho nước tiểu không ra ngoài được gây tức bóng đái.</a:t>
            </a:r>
            <a:endParaRPr kumimoji="0" lang="vi-VN" sz="3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5282258"/>
            <a:ext cx="1575742" cy="15757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922" t="27825" r="53440" b="56100"/>
          <a:stretch/>
        </p:blipFill>
        <p:spPr>
          <a:xfrm>
            <a:off x="5933794" y="-175098"/>
            <a:ext cx="6258206" cy="3618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665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-2315183"/>
            <a:ext cx="11775764" cy="9513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98625" y="1567304"/>
            <a:ext cx="27831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Showcard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Showcard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173157" y="2367887"/>
            <a:ext cx="9519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Thận có chức năng lọc máu, tạo thành nước tiểu. Nước tiểu xuống bóng đái qua ống dẫn nước tiểu và thải ra ngoài qua ống đái.</a:t>
            </a:r>
          </a:p>
        </p:txBody>
      </p:sp>
    </p:spTree>
    <p:extLst>
      <p:ext uri="{BB962C8B-B14F-4D97-AF65-F5344CB8AC3E}">
        <p14:creationId xmlns:p14="http://schemas.microsoft.com/office/powerpoint/2010/main" val="14008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44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ĐỘNG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074822" y="3425404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-1947214"/>
            <a:ext cx="9337366" cy="8195029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3826851" y="1595851"/>
            <a:ext cx="4381533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-248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570302" y="2730117"/>
            <a:ext cx="741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dung bài,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Chuẩn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tiếp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theo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ource Han Sans HW SC"/>
              <a:ea typeface="PangMenZhengDao" panose="02010600030101010101" pitchFamily="2" charset="-122"/>
              <a:cs typeface="微软雅黑"/>
              <a:sym typeface="Source Han Sans HW SC"/>
            </a:endParaRPr>
          </a:p>
        </p:txBody>
      </p:sp>
    </p:spTree>
    <p:extLst>
      <p:ext uri="{BB962C8B-B14F-4D97-AF65-F5344CB8AC3E}">
        <p14:creationId xmlns:p14="http://schemas.microsoft.com/office/powerpoint/2010/main" val="23813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AAC97-42E5-46FD-9518-8AF5ADADC195}"/>
              </a:ext>
            </a:extLst>
          </p:cNvPr>
          <p:cNvSpPr txBox="1"/>
          <p:nvPr/>
        </p:nvSpPr>
        <p:spPr>
          <a:xfrm>
            <a:off x="1159951" y="2078092"/>
            <a:ext cx="9522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Flamenco" panose="02040603050506020204" pitchFamily="18" charset="0"/>
                <a:ea typeface="+mn-ea"/>
                <a:cs typeface="+mn-cs"/>
              </a:rPr>
              <a:t>tốt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Flamenc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4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60DB1-85C5-CBA9-EB21-F55E06FE8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335" y="756711"/>
            <a:ext cx="8425402" cy="1146147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9CA8CB1-427C-78A9-ADED-F7FAFACBB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95" y="1962107"/>
            <a:ext cx="851969" cy="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2863F3C-5018-504F-C81F-2BDBB424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22" y="3401227"/>
            <a:ext cx="841694" cy="8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BEBC3F-28E2-CBF7-F9B6-305EB06964AF}"/>
              </a:ext>
            </a:extLst>
          </p:cNvPr>
          <p:cNvSpPr txBox="1"/>
          <p:nvPr/>
        </p:nvSpPr>
        <p:spPr>
          <a:xfrm>
            <a:off x="2068117" y="3182322"/>
            <a:ext cx="8425402" cy="156966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biết được chức năng của cơ quan bài tiết nước tiểu ở mức độ đơn giản ban đầu qua hoạt động thải nước tiểu.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16937-73F8-111F-D3D0-DF57675922D5}"/>
              </a:ext>
            </a:extLst>
          </p:cNvPr>
          <p:cNvSpPr txBox="1"/>
          <p:nvPr/>
        </p:nvSpPr>
        <p:spPr>
          <a:xfrm>
            <a:off x="2052075" y="1957082"/>
            <a:ext cx="8425402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và nói được tên các bộ phận chính của cơ quan bài tiết nước tiểu trên sơ đồ, hình vẽ.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9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47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KHÁM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138" y="1819984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581814" y="2074215"/>
            <a:ext cx="1092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sát hình, chỉ và nói tên các bộ phận của cơ quan bài tiết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5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8549" y="355598"/>
            <a:ext cx="2310063" cy="378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  <p:pic>
        <p:nvPicPr>
          <p:cNvPr id="1026" name="Picture 2" descr="Tìm hiểu cơ quan bài tiết nước tiểu workshe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5"/>
          <a:stretch/>
        </p:blipFill>
        <p:spPr bwMode="auto">
          <a:xfrm>
            <a:off x="2225211" y="512065"/>
            <a:ext cx="9525000" cy="56806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025377" y="1572136"/>
            <a:ext cx="2496407" cy="769441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trái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797487" y="1572135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phải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677171" y="2678371"/>
            <a:ext cx="2496407" cy="1323439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dẫn nước tiểu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8580125" y="4673218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Bóng đái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2225211" y="5381104"/>
            <a:ext cx="249640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Ống đái </a:t>
            </a:r>
          </a:p>
        </p:txBody>
      </p:sp>
    </p:spTree>
    <p:extLst>
      <p:ext uri="{BB962C8B-B14F-4D97-AF65-F5344CB8AC3E}">
        <p14:creationId xmlns:p14="http://schemas.microsoft.com/office/powerpoint/2010/main" val="35982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Sun PNG, Clipart, Cartoon Clipart, Glasses, Smile, Sun Clipart,  Wear Free PNG 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" b="100000" l="33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9351" y="320019"/>
            <a:ext cx="1892968" cy="31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3617" y="1141533"/>
            <a:ext cx="8314509" cy="4524315"/>
          </a:xfrm>
          <a:prstGeom prst="rect">
            <a:avLst/>
          </a:prstGeom>
          <a:solidFill>
            <a:schemeClr val="bg1"/>
          </a:solidFill>
          <a:ln w="47625">
            <a:solidFill>
              <a:srgbClr val="00B0F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Cơ quan bài tiết nước tiểu bao gồm thận, ống dẫn nước tiểu, bóng đái và ống đái.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7254" y="7192"/>
            <a:ext cx="7392921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94974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1980615"/>
            <a:ext cx="11898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đoạn hội thoại trong hình sau, nếu chức năng của thận và đường đi của nước tiểu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 Light" panose="020F0302020204030204"/>
              <a:ea typeface="+mn-ea"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3688" t="39894" r="51525" b="24327"/>
          <a:stretch/>
        </p:blipFill>
        <p:spPr>
          <a:xfrm>
            <a:off x="2684834" y="1439694"/>
            <a:ext cx="6673175" cy="541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-252919" y="4212077"/>
            <a:ext cx="5214026" cy="2645923"/>
          </a:xfrm>
          <a:prstGeom prst="cloudCallout">
            <a:avLst>
              <a:gd name="adj1" fmla="val 30309"/>
              <a:gd name="adj2" fmla="val -9044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Thưa bác sĩ,bộ phận nào trong cơ thể lọc máu để tạo thành nước tiểu ạ?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-29183" y="194553"/>
            <a:ext cx="5428034" cy="1718553"/>
          </a:xfrm>
          <a:prstGeom prst="cloudCallout">
            <a:avLst>
              <a:gd name="adj1" fmla="val 47262"/>
              <a:gd name="adj2" fmla="val 657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được thải ra ngoài thế nào ạ?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6965004" y="4212076"/>
            <a:ext cx="5817141" cy="2645923"/>
          </a:xfrm>
          <a:prstGeom prst="cloudCallout">
            <a:avLst>
              <a:gd name="adj1" fmla="val -37918"/>
              <a:gd name="adj2" fmla="val -1125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kumimoji="0" lang="vi-VN" sz="3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Thận có chức năng lọc máu, loại bỏ các chất thải độc hại, tạo thành nước tiểu.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6965004" y="-165371"/>
            <a:ext cx="5548009" cy="2438400"/>
          </a:xfrm>
          <a:prstGeom prst="cloudCallout">
            <a:avLst>
              <a:gd name="adj1" fmla="val -47617"/>
              <a:gd name="adj2" fmla="val 382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</a:t>
            </a:r>
            <a:r>
              <a:rPr kumimoji="0" lang="vi-VN" sz="27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 tiểu từ thận theo ống dẫn nước tiểu xuống bóng đái và thải ra ngoài qua bóng đái.</a:t>
            </a:r>
            <a:endParaRPr kumimoji="0" lang="en-US" sz="275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4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530</Words>
  <Application>Microsoft Office PowerPoint</Application>
  <PresentationFormat>Widescreen</PresentationFormat>
  <Paragraphs>59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等线</vt:lpstr>
      <vt:lpstr>UTM Flamenco</vt:lpstr>
      <vt:lpstr>等线 Light</vt:lpstr>
      <vt:lpstr>UTM Showcard</vt:lpstr>
      <vt:lpstr>Source Han Sans HW SC</vt:lpstr>
      <vt:lpstr>Verdana</vt:lpstr>
      <vt:lpstr>Times New Roman</vt:lpstr>
      <vt:lpstr>UTM Avo</vt:lpstr>
      <vt:lpstr>#9Slide07 HoneyCream</vt:lpstr>
      <vt:lpstr>SVN-Newton</vt:lpstr>
      <vt:lpstr>Calibri</vt:lpstr>
      <vt:lpstr>Cambria</vt:lpstr>
      <vt:lpstr>#9Slide05 Aphrodite Pro</vt:lpstr>
      <vt:lpstr>Arial</vt:lpstr>
      <vt:lpstr>UTM American Sans</vt:lpstr>
      <vt:lpstr>千图网海量PPT模板www.58pic.com 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3</cp:revision>
  <dcterms:created xsi:type="dcterms:W3CDTF">2023-03-11T10:08:28Z</dcterms:created>
  <dcterms:modified xsi:type="dcterms:W3CDTF">2024-03-19T05:00:58Z</dcterms:modified>
</cp:coreProperties>
</file>