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9"/>
  </p:notesMasterIdLst>
  <p:sldIdLst>
    <p:sldId id="425" r:id="rId3"/>
    <p:sldId id="409" r:id="rId4"/>
    <p:sldId id="410" r:id="rId5"/>
    <p:sldId id="423" r:id="rId6"/>
    <p:sldId id="424" r:id="rId7"/>
    <p:sldId id="390" r:id="rId8"/>
    <p:sldId id="395" r:id="rId9"/>
    <p:sldId id="368" r:id="rId10"/>
    <p:sldId id="393" r:id="rId11"/>
    <p:sldId id="420" r:id="rId12"/>
    <p:sldId id="421" r:id="rId13"/>
    <p:sldId id="416" r:id="rId14"/>
    <p:sldId id="369" r:id="rId15"/>
    <p:sldId id="258" r:id="rId16"/>
    <p:sldId id="371" r:id="rId17"/>
    <p:sldId id="407" r:id="rId18"/>
    <p:sldId id="417" r:id="rId19"/>
    <p:sldId id="422" r:id="rId20"/>
    <p:sldId id="399" r:id="rId21"/>
    <p:sldId id="400" r:id="rId22"/>
    <p:sldId id="382" r:id="rId23"/>
    <p:sldId id="381" r:id="rId24"/>
    <p:sldId id="387" r:id="rId25"/>
    <p:sldId id="377" r:id="rId26"/>
    <p:sldId id="413" r:id="rId27"/>
    <p:sldId id="389" r:id="rId28"/>
  </p:sldIdLst>
  <p:sldSz cx="12161838" cy="6858000"/>
  <p:notesSz cx="6858000" cy="9144000"/>
  <p:embeddedFontLst>
    <p:embeddedFont>
      <p:font typeface="宋体" pitchFamily="2" charset="-122"/>
      <p:regular r:id="rId30"/>
    </p:embeddedFont>
    <p:embeddedFont>
      <p:font typeface="Arial-Rounded" charset="0"/>
      <p:regular r:id="rId31"/>
    </p:embeddedFont>
    <p:embeddedFont>
      <p:font typeface="Calibri" pitchFamily="34" charset="0"/>
      <p:regular r:id="rId32"/>
      <p:bold r:id="rId33"/>
      <p:italic r:id="rId34"/>
      <p:boldItalic r:id="rId35"/>
    </p:embeddedFont>
    <p:embeddedFont>
      <p:font typeface="Patrick Hand" charset="0"/>
      <p:regular r:id="rId36"/>
    </p:embeddedFont>
    <p:embeddedFont>
      <p:font typeface="Bodoni MT Black" pitchFamily="18" charset="0"/>
      <p:bold r:id="rId37"/>
      <p:boldItalic r:id="rId38"/>
    </p:embeddedFont>
    <p:embeddedFont>
      <p:font typeface="Scope One"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9D8FF"/>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7845" autoAdjust="0"/>
  </p:normalViewPr>
  <p:slideViewPr>
    <p:cSldViewPr snapToGrid="0">
      <p:cViewPr>
        <p:scale>
          <a:sx n="66" d="100"/>
          <a:sy n="66" d="100"/>
        </p:scale>
        <p:origin x="-754" y="-58"/>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48280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1363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50707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33657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0791" y="1600206"/>
            <a:ext cx="71936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07130" y="1600206"/>
            <a:ext cx="71957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5301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5" y="274638"/>
            <a:ext cx="10945654"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8096"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6"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8050"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50"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499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603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608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5" y="273050"/>
            <a:ext cx="4001161"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54941" y="273059"/>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8095"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941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818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41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6447" y="274647"/>
            <a:ext cx="3646441"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0789" y="274647"/>
            <a:ext cx="1074295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6135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41" y="2130434"/>
            <a:ext cx="10337562"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5606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980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9"/>
            <a:ext cx="10337562"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0702" y="2906720"/>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22/04/2024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55478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5"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8095" y="1600206"/>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8095" y="6356359"/>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B5F20131-9E6B-4F05-BCF6-B47CA2407A1E}" type="datetimeFigureOut">
              <a:rPr lang="vi-VN" kern="1200" smtClean="0">
                <a:solidFill>
                  <a:prstClr val="black">
                    <a:tint val="75000"/>
                  </a:prstClr>
                </a:solidFill>
                <a:ea typeface="+mn-ea"/>
                <a:cs typeface="+mn-cs"/>
              </a:rPr>
              <a:pPr>
                <a:buClrTx/>
                <a:buFontTx/>
                <a:buNone/>
              </a:pPr>
              <a:t>22/04/2024</a:t>
            </a:fld>
            <a:endParaRPr lang="vi-VN" kern="1200">
              <a:solidFill>
                <a:prstClr val="black">
                  <a:tint val="75000"/>
                </a:prstClr>
              </a:solidFill>
              <a:ea typeface="+mn-ea"/>
              <a:cs typeface="+mn-cs"/>
            </a:endParaRPr>
          </a:p>
        </p:txBody>
      </p:sp>
      <p:sp>
        <p:nvSpPr>
          <p:cNvPr id="5" name="Footer Placeholder 4"/>
          <p:cNvSpPr>
            <a:spLocks noGrp="1"/>
          </p:cNvSpPr>
          <p:nvPr>
            <p:ph type="ftr" sz="quarter" idx="3"/>
          </p:nvPr>
        </p:nvSpPr>
        <p:spPr>
          <a:xfrm>
            <a:off x="4155297" y="6356359"/>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vi-VN" kern="120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8715987" y="6356359"/>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C1E16C95-541A-40AE-8223-578563D04800}" type="slidenum">
              <a:rPr lang="vi-VN" kern="1200" smtClean="0">
                <a:solidFill>
                  <a:prstClr val="black">
                    <a:tint val="75000"/>
                  </a:prstClr>
                </a:solidFill>
                <a:ea typeface="+mn-ea"/>
                <a:cs typeface="+mn-cs"/>
              </a:rPr>
              <a:pPr>
                <a:buClrTx/>
                <a:buFontTx/>
                <a:buNone/>
              </a:pPr>
              <a:t>‹#›</a:t>
            </a:fld>
            <a:endParaRPr lang="vi-VN" kern="1200">
              <a:solidFill>
                <a:prstClr val="black">
                  <a:tint val="75000"/>
                </a:prstClr>
              </a:solidFill>
              <a:ea typeface="+mn-ea"/>
              <a:cs typeface="+mn-cs"/>
            </a:endParaRPr>
          </a:p>
        </p:txBody>
      </p:sp>
    </p:spTree>
    <p:extLst>
      <p:ext uri="{BB962C8B-B14F-4D97-AF65-F5344CB8AC3E}">
        <p14:creationId xmlns:p14="http://schemas.microsoft.com/office/powerpoint/2010/main" val="28397612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5.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5.wav"/><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IMG_3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 y="19468"/>
            <a:ext cx="2030138" cy="143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94"/>
          <p:cNvSpPr txBox="1">
            <a:spLocks noChangeArrowheads="1"/>
          </p:cNvSpPr>
          <p:nvPr/>
        </p:nvSpPr>
        <p:spPr bwMode="auto">
          <a:xfrm>
            <a:off x="2283881" y="1949973"/>
            <a:ext cx="8411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buClrTx/>
              <a:buFontTx/>
              <a:buNone/>
            </a:pPr>
            <a:r>
              <a:rPr lang="en-US" sz="3200" b="1" kern="1200" dirty="0">
                <a:solidFill>
                  <a:srgbClr val="0000FF"/>
                </a:solidFill>
                <a:ea typeface="+mn-ea"/>
                <a:cs typeface="+mn-cs"/>
              </a:rPr>
              <a:t>MÔN: </a:t>
            </a:r>
            <a:r>
              <a:rPr lang="en-US" sz="3200" b="1" kern="1200" dirty="0" smtClean="0">
                <a:solidFill>
                  <a:srgbClr val="0000FF"/>
                </a:solidFill>
                <a:ea typeface="+mn-ea"/>
                <a:cs typeface="+mn-cs"/>
              </a:rPr>
              <a:t>ĐỌC</a:t>
            </a:r>
            <a:endParaRPr lang="en-US" sz="3200" b="1" kern="1200" dirty="0" smtClean="0">
              <a:solidFill>
                <a:srgbClr val="0000FF"/>
              </a:solidFill>
              <a:ea typeface="+mn-ea"/>
              <a:cs typeface="+mn-cs"/>
            </a:endParaRPr>
          </a:p>
          <a:p>
            <a:pPr algn="ctr" eaLnBrk="1" hangingPunct="1">
              <a:spcBef>
                <a:spcPct val="50000"/>
              </a:spcBef>
              <a:buClrTx/>
              <a:buFontTx/>
              <a:buNone/>
            </a:pPr>
            <a:r>
              <a:rPr lang="en-US" sz="3200" b="1" kern="1200" dirty="0" smtClean="0">
                <a:solidFill>
                  <a:srgbClr val="0000FF"/>
                </a:solidFill>
                <a:ea typeface="+mn-ea"/>
                <a:cs typeface="+mn-cs"/>
              </a:rPr>
              <a:t>LỚP 2A3</a:t>
            </a:r>
            <a:r>
              <a:rPr lang="en-US" sz="1800" kern="1200" dirty="0" smtClean="0">
                <a:solidFill>
                  <a:srgbClr val="0000FF"/>
                </a:solidFill>
                <a:ea typeface="+mn-ea"/>
                <a:cs typeface="+mn-cs"/>
              </a:rPr>
              <a:t>                                      </a:t>
            </a:r>
            <a:endParaRPr lang="en-US" sz="3600" b="1" kern="1200" dirty="0">
              <a:solidFill>
                <a:srgbClr val="0000FF"/>
              </a:solidFill>
              <a:latin typeface="Bodoni MT Black" pitchFamily="18" charset="0"/>
              <a:ea typeface="+mn-ea"/>
              <a:cs typeface="+mn-cs"/>
            </a:endParaRPr>
          </a:p>
        </p:txBody>
      </p:sp>
      <p:sp>
        <p:nvSpPr>
          <p:cNvPr id="6" name="Text Box 191"/>
          <p:cNvSpPr txBox="1">
            <a:spLocks noChangeArrowheads="1"/>
          </p:cNvSpPr>
          <p:nvPr/>
        </p:nvSpPr>
        <p:spPr bwMode="auto">
          <a:xfrm>
            <a:off x="2039931" y="281704"/>
            <a:ext cx="9670431" cy="769441"/>
          </a:xfrm>
          <a:prstGeom prst="rect">
            <a:avLst/>
          </a:prstGeom>
          <a:solidFill>
            <a:schemeClr val="bg1"/>
          </a:solidFill>
          <a:ln w="9525">
            <a:solidFill>
              <a:schemeClr val="bg1"/>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Tx/>
              <a:buFontTx/>
              <a:buNone/>
            </a:pPr>
            <a:r>
              <a:rPr lang="en-US" sz="2200" b="1" kern="1200" dirty="0">
                <a:solidFill>
                  <a:srgbClr val="0000FF"/>
                </a:solidFill>
                <a:latin typeface="Times New Roman" pitchFamily="18" charset="0"/>
                <a:ea typeface="+mn-ea"/>
                <a:cs typeface="+mn-cs"/>
              </a:rPr>
              <a:t>PHÒNG GIÁO DỤC VÀ ĐÀO TẠO QUẬN LONG BIÊN</a:t>
            </a:r>
          </a:p>
          <a:p>
            <a:pPr algn="ctr" eaLnBrk="1" hangingPunct="1">
              <a:buClrTx/>
              <a:buFontTx/>
              <a:buNone/>
            </a:pPr>
            <a:r>
              <a:rPr lang="en-US" sz="2200" b="1" kern="1200" dirty="0" smtClean="0">
                <a:solidFill>
                  <a:srgbClr val="0000FF"/>
                </a:solidFill>
                <a:latin typeface="Times New Roman" pitchFamily="18" charset="0"/>
                <a:ea typeface="+mn-ea"/>
                <a:cs typeface="+mn-cs"/>
              </a:rPr>
              <a:t>TRƯỜNG TIỂU </a:t>
            </a:r>
            <a:r>
              <a:rPr lang="en-US" sz="2200" b="1" kern="1200" dirty="0">
                <a:solidFill>
                  <a:srgbClr val="0000FF"/>
                </a:solidFill>
                <a:latin typeface="Times New Roman" pitchFamily="18" charset="0"/>
                <a:ea typeface="+mn-ea"/>
                <a:cs typeface="+mn-cs"/>
              </a:rPr>
              <a:t>HỌC </a:t>
            </a:r>
            <a:r>
              <a:rPr lang="en-US" sz="2200" b="1" kern="1200" dirty="0" smtClean="0">
                <a:solidFill>
                  <a:srgbClr val="0000FF"/>
                </a:solidFill>
                <a:latin typeface="Times New Roman" pitchFamily="18" charset="0"/>
                <a:ea typeface="+mn-ea"/>
                <a:cs typeface="+mn-cs"/>
              </a:rPr>
              <a:t>ĐOÀN KẾT</a:t>
            </a:r>
            <a:endParaRPr lang="en-US" sz="2200" b="1" kern="1200" dirty="0">
              <a:solidFill>
                <a:srgbClr val="0000FF"/>
              </a:solidFill>
              <a:latin typeface="Times New Roman" pitchFamily="18" charset="0"/>
              <a:ea typeface="+mn-ea"/>
              <a:cs typeface="+mn-cs"/>
            </a:endParaRPr>
          </a:p>
        </p:txBody>
      </p:sp>
      <p:sp>
        <p:nvSpPr>
          <p:cNvPr id="7" name="Text Box 195"/>
          <p:cNvSpPr txBox="1">
            <a:spLocks noChangeArrowheads="1"/>
          </p:cNvSpPr>
          <p:nvPr/>
        </p:nvSpPr>
        <p:spPr bwMode="auto">
          <a:xfrm>
            <a:off x="1585758" y="3330321"/>
            <a:ext cx="9870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buClrTx/>
              <a:buFontTx/>
              <a:buNone/>
            </a:pPr>
            <a:r>
              <a:rPr lang="en-US" sz="3600" b="1" kern="1200" dirty="0" err="1" smtClean="0">
                <a:solidFill>
                  <a:srgbClr val="0000FF"/>
                </a:solidFill>
                <a:latin typeface="Times New Roman" pitchFamily="18" charset="0"/>
                <a:ea typeface="+mn-ea"/>
                <a:cs typeface="+mn-cs"/>
              </a:rPr>
              <a:t>Giáo</a:t>
            </a:r>
            <a:r>
              <a:rPr lang="en-US" sz="3600" b="1" kern="1200" dirty="0" smtClean="0">
                <a:solidFill>
                  <a:srgbClr val="0000FF"/>
                </a:solidFill>
                <a:latin typeface="Times New Roman" pitchFamily="18" charset="0"/>
                <a:ea typeface="+mn-ea"/>
                <a:cs typeface="+mn-cs"/>
              </a:rPr>
              <a:t> </a:t>
            </a:r>
            <a:r>
              <a:rPr lang="en-US" sz="3600" b="1" kern="1200" dirty="0" err="1" smtClean="0">
                <a:solidFill>
                  <a:srgbClr val="0000FF"/>
                </a:solidFill>
                <a:latin typeface="Times New Roman" pitchFamily="18" charset="0"/>
                <a:ea typeface="+mn-ea"/>
                <a:cs typeface="+mn-cs"/>
              </a:rPr>
              <a:t>viên</a:t>
            </a:r>
            <a:r>
              <a:rPr lang="en-US" sz="3600" b="1" kern="1200" dirty="0" smtClean="0">
                <a:solidFill>
                  <a:srgbClr val="0000FF"/>
                </a:solidFill>
                <a:latin typeface="Times New Roman" pitchFamily="18" charset="0"/>
                <a:ea typeface="+mn-ea"/>
                <a:cs typeface="+mn-cs"/>
              </a:rPr>
              <a:t>: </a:t>
            </a:r>
            <a:r>
              <a:rPr lang="en-US" sz="3600" b="1" kern="1200" dirty="0" err="1" smtClean="0">
                <a:solidFill>
                  <a:srgbClr val="0000FF"/>
                </a:solidFill>
                <a:latin typeface="Times New Roman" pitchFamily="18" charset="0"/>
                <a:ea typeface="+mn-ea"/>
                <a:cs typeface="+mn-cs"/>
              </a:rPr>
              <a:t>Nguyễn</a:t>
            </a:r>
            <a:r>
              <a:rPr lang="en-US" sz="3600" b="1" kern="1200" dirty="0" smtClean="0">
                <a:solidFill>
                  <a:srgbClr val="0000FF"/>
                </a:solidFill>
                <a:latin typeface="Times New Roman" pitchFamily="18" charset="0"/>
                <a:ea typeface="+mn-ea"/>
                <a:cs typeface="+mn-cs"/>
              </a:rPr>
              <a:t> </a:t>
            </a:r>
            <a:r>
              <a:rPr lang="en-US" sz="3600" b="1" kern="1200" dirty="0" err="1" smtClean="0">
                <a:solidFill>
                  <a:srgbClr val="0000FF"/>
                </a:solidFill>
                <a:latin typeface="Times New Roman" pitchFamily="18" charset="0"/>
                <a:ea typeface="+mn-ea"/>
                <a:cs typeface="+mn-cs"/>
              </a:rPr>
              <a:t>Thị</a:t>
            </a:r>
            <a:r>
              <a:rPr lang="en-US" sz="3600" b="1" kern="1200" dirty="0" smtClean="0">
                <a:solidFill>
                  <a:srgbClr val="0000FF"/>
                </a:solidFill>
                <a:latin typeface="Times New Roman" pitchFamily="18" charset="0"/>
                <a:ea typeface="+mn-ea"/>
                <a:cs typeface="+mn-cs"/>
              </a:rPr>
              <a:t> </a:t>
            </a:r>
            <a:r>
              <a:rPr lang="en-US" sz="3600" b="1" kern="1200" dirty="0" err="1" smtClean="0">
                <a:solidFill>
                  <a:srgbClr val="0000FF"/>
                </a:solidFill>
                <a:latin typeface="Times New Roman" pitchFamily="18" charset="0"/>
                <a:ea typeface="+mn-ea"/>
                <a:cs typeface="+mn-cs"/>
              </a:rPr>
              <a:t>Ánh</a:t>
            </a:r>
            <a:r>
              <a:rPr lang="en-US" sz="3600" b="1" kern="1200" dirty="0" smtClean="0">
                <a:solidFill>
                  <a:srgbClr val="0000FF"/>
                </a:solidFill>
                <a:latin typeface="Times New Roman" pitchFamily="18" charset="0"/>
                <a:ea typeface="+mn-ea"/>
                <a:cs typeface="+mn-cs"/>
              </a:rPr>
              <a:t> </a:t>
            </a:r>
            <a:r>
              <a:rPr lang="en-US" sz="3600" b="1" kern="1200" dirty="0" err="1" smtClean="0">
                <a:solidFill>
                  <a:srgbClr val="0000FF"/>
                </a:solidFill>
                <a:latin typeface="Times New Roman" pitchFamily="18" charset="0"/>
                <a:ea typeface="+mn-ea"/>
                <a:cs typeface="+mn-cs"/>
              </a:rPr>
              <a:t>Hồng</a:t>
            </a:r>
            <a:endParaRPr lang="en-US" sz="3600" b="1" kern="1200" dirty="0">
              <a:solidFill>
                <a:srgbClr val="0000FF"/>
              </a:solidFill>
              <a:latin typeface="Times New Roman" pitchFamily="18" charset="0"/>
              <a:ea typeface="+mn-ea"/>
              <a:cs typeface="+mn-cs"/>
            </a:endParaRPr>
          </a:p>
        </p:txBody>
      </p:sp>
      <p:pic>
        <p:nvPicPr>
          <p:cNvPr id="8"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 y="4840829"/>
            <a:ext cx="12786365" cy="1747215"/>
          </a:xfrm>
          <a:prstGeom prst="rect">
            <a:avLst/>
          </a:prstGeom>
        </p:spPr>
      </p:pic>
      <p:grpSp>
        <p:nvGrpSpPr>
          <p:cNvPr id="9" name="组合 107"/>
          <p:cNvGrpSpPr/>
          <p:nvPr/>
        </p:nvGrpSpPr>
        <p:grpSpPr>
          <a:xfrm>
            <a:off x="638130" y="3886200"/>
            <a:ext cx="1401802" cy="2282498"/>
            <a:chOff x="181346" y="1761375"/>
            <a:chExt cx="1517253" cy="2901593"/>
          </a:xfrm>
        </p:grpSpPr>
        <p:pic>
          <p:nvPicPr>
            <p:cNvPr id="1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1"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2"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3" name="图片 26"/>
          <p:cNvPicPr>
            <a:picLocks noChangeAspect="1"/>
          </p:cNvPicPr>
          <p:nvPr/>
        </p:nvPicPr>
        <p:blipFill rotWithShape="1">
          <a:blip r:embed="rId7" cstate="print">
            <a:extLst>
              <a:ext uri="{28A0092B-C50C-407E-A947-70E740481C1C}">
                <a14:useLocalDpi xmlns:a14="http://schemas.microsoft.com/office/drawing/2010/main" val="0"/>
              </a:ext>
            </a:extLst>
          </a:blip>
          <a:srcRect r="45910"/>
          <a:stretch>
            <a:fillRect/>
          </a:stretch>
        </p:blipFill>
        <p:spPr>
          <a:xfrm>
            <a:off x="9646321" y="3886207"/>
            <a:ext cx="2171171" cy="2821345"/>
          </a:xfrm>
          <a:prstGeom prst="rect">
            <a:avLst/>
          </a:prstGeom>
        </p:spPr>
      </p:pic>
      <p:pic>
        <p:nvPicPr>
          <p:cNvPr id="15"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9" y="4840823"/>
            <a:ext cx="2744629" cy="1620820"/>
          </a:xfrm>
          <a:prstGeom prst="rect">
            <a:avLst/>
          </a:prstGeom>
        </p:spPr>
      </p:pic>
      <p:pic>
        <p:nvPicPr>
          <p:cNvPr id="1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9384342" y="4800725"/>
            <a:ext cx="2777501" cy="1620820"/>
          </a:xfrm>
          <a:prstGeom prst="rect">
            <a:avLst/>
          </a:prstGeom>
        </p:spPr>
      </p:pic>
      <p:sp>
        <p:nvSpPr>
          <p:cNvPr id="17" name="任意多边形 91"/>
          <p:cNvSpPr/>
          <p:nvPr/>
        </p:nvSpPr>
        <p:spPr>
          <a:xfrm>
            <a:off x="-6560" y="6171796"/>
            <a:ext cx="12161838"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buClrTx/>
              <a:buFontTx/>
              <a:buNone/>
            </a:pPr>
            <a:endParaRPr lang="zh-CN" altLang="en-US" sz="1800" kern="1200">
              <a:solidFill>
                <a:prstClr val="white"/>
              </a:solidFill>
              <a:cs typeface="+mn-ea"/>
              <a:sym typeface="+mn-lt"/>
            </a:endParaRPr>
          </a:p>
        </p:txBody>
      </p:sp>
      <p:sp>
        <p:nvSpPr>
          <p:cNvPr id="18" name="任意多边形 110"/>
          <p:cNvSpPr/>
          <p:nvPr/>
        </p:nvSpPr>
        <p:spPr>
          <a:xfrm>
            <a:off x="-6558" y="6307446"/>
            <a:ext cx="12181245"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buClrTx/>
              <a:buFontTx/>
              <a:buNone/>
            </a:pPr>
            <a:endParaRPr lang="zh-CN" altLang="en-US" sz="1800" kern="1200">
              <a:solidFill>
                <a:prstClr val="white"/>
              </a:solidFill>
              <a:cs typeface="+mn-ea"/>
              <a:sym typeface="+mn-lt"/>
            </a:endParaRPr>
          </a:p>
        </p:txBody>
      </p:sp>
      <p:sp>
        <p:nvSpPr>
          <p:cNvPr id="19" name="任意多边形 111"/>
          <p:cNvSpPr/>
          <p:nvPr/>
        </p:nvSpPr>
        <p:spPr>
          <a:xfrm>
            <a:off x="-6560" y="6514904"/>
            <a:ext cx="12161838"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buClrTx/>
              <a:buFontTx/>
              <a:buNone/>
            </a:pPr>
            <a:endParaRPr lang="zh-CN" altLang="en-US" sz="1800" kern="1200">
              <a:solidFill>
                <a:prstClr val="white"/>
              </a:solidFill>
              <a:cs typeface="+mn-ea"/>
              <a:sym typeface="+mn-lt"/>
            </a:endParaRPr>
          </a:p>
        </p:txBody>
      </p:sp>
      <p:pic>
        <p:nvPicPr>
          <p:cNvPr id="20"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27064" y="847551"/>
            <a:ext cx="1388873" cy="1207346"/>
          </a:xfrm>
          <a:prstGeom prst="rect">
            <a:avLst/>
          </a:prstGeom>
        </p:spPr>
      </p:pic>
    </p:spTree>
    <p:extLst>
      <p:ext uri="{BB962C8B-B14F-4D97-AF65-F5344CB8AC3E}">
        <p14:creationId xmlns:p14="http://schemas.microsoft.com/office/powerpoint/2010/main" val="76149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94982A-6168-4C6A-B495-85B19A4244E0}"/>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Tre nứa</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ình ảnh cây tre đẹp nhất - kiên cường, dẻo dai">
            <a:extLst>
              <a:ext uri="{FF2B5EF4-FFF2-40B4-BE49-F238E27FC236}">
                <a16:creationId xmlns:a16="http://schemas.microsoft.com/office/drawing/2014/main" xmlns="" id="{25D34CED-CD3B-4601-ACE7-EABFEAA99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342" y="2181215"/>
            <a:ext cx="4731657" cy="35487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708ACE76-DF16-4495-A26C-513CACBFB9AB}"/>
              </a:ext>
            </a:extLst>
          </p:cNvPr>
          <p:cNvSpPr txBox="1"/>
          <p:nvPr/>
        </p:nvSpPr>
        <p:spPr>
          <a:xfrm>
            <a:off x="2102538" y="5824395"/>
            <a:ext cx="3395263" cy="830997"/>
          </a:xfrm>
          <a:prstGeom prst="rect">
            <a:avLst/>
          </a:prstGeom>
          <a:noFill/>
        </p:spPr>
        <p:txBody>
          <a:bodyPr wrap="square">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tre</a:t>
            </a:r>
            <a:endParaRPr kumimoji="0" lang="vi-VN" sz="48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1028" name="Picture 4" descr="Cây Nứa - Đặc điểm Hình Thái Của Cây Nứa - Xưởng Tre Trúc">
            <a:extLst>
              <a:ext uri="{FF2B5EF4-FFF2-40B4-BE49-F238E27FC236}">
                <a16:creationId xmlns:a16="http://schemas.microsoft.com/office/drawing/2014/main" xmlns="" id="{F81549A2-BC0B-4CAF-943D-19439926F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728" y="2181215"/>
            <a:ext cx="5648360" cy="35487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8381654B-B63F-453F-BF39-50C25C2DE08C}"/>
              </a:ext>
            </a:extLst>
          </p:cNvPr>
          <p:cNvSpPr txBox="1"/>
          <p:nvPr/>
        </p:nvSpPr>
        <p:spPr>
          <a:xfrm>
            <a:off x="7538138" y="5729957"/>
            <a:ext cx="3395263" cy="830997"/>
          </a:xfrm>
          <a:prstGeom prst="rect">
            <a:avLst/>
          </a:prstGeom>
          <a:noFill/>
        </p:spPr>
        <p:txBody>
          <a:bodyPr wrap="square">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nứa</a:t>
            </a:r>
            <a:endParaRPr kumimoji="0" lang="vi-VN" sz="48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554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662DCE-25E9-4458-B345-D5266C6AC9D8}"/>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Hối</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hận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434342" y="103360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lấy làm tiếc và cảm thấy day dứt khi nhận ra lỗi lầm của mình.</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Emoji, guilty, regret, remorse, shame, sticker, xuxu icon - Download on  Iconfinder">
            <a:extLst>
              <a:ext uri="{FF2B5EF4-FFF2-40B4-BE49-F238E27FC236}">
                <a16:creationId xmlns:a16="http://schemas.microsoft.com/office/drawing/2014/main" xmlns="" id="{E2469403-2F8D-4B99-BC65-20BBF5158E9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3" b="100000" l="9961" r="95313"/>
                    </a14:imgEffect>
                  </a14:imgLayer>
                </a14:imgProps>
              </a:ext>
              <a:ext uri="{28A0092B-C50C-407E-A947-70E740481C1C}">
                <a14:useLocalDpi xmlns:a14="http://schemas.microsoft.com/office/drawing/2010/main" val="0"/>
              </a:ext>
            </a:extLst>
          </a:blip>
          <a:srcRect/>
          <a:stretch>
            <a:fillRect/>
          </a:stretch>
        </p:blipFill>
        <p:spPr bwMode="auto">
          <a:xfrm>
            <a:off x="4067062" y="2527033"/>
            <a:ext cx="4027714" cy="40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xmlns="" id="{D10D3E7A-647B-429F-B21B-3F3401B3CA5A}"/>
              </a:ext>
            </a:extLst>
          </p:cNvPr>
          <p:cNvSpPr txBox="1"/>
          <p:nvPr/>
        </p:nvSpPr>
        <p:spPr>
          <a:xfrm>
            <a:off x="778011" y="978069"/>
            <a:ext cx="10605816" cy="1323439"/>
          </a:xfrm>
          <a:prstGeom prst="rect">
            <a:avLst/>
          </a:prstGeom>
          <a:noFill/>
        </p:spPr>
        <p:txBody>
          <a:bodyPr wrap="square">
            <a:spAutoFit/>
          </a:bodyPr>
          <a:lstStyle/>
          <a:p>
            <a:pPr algn="just"/>
            <a:r>
              <a:rPr lang="en-US" sz="4000"/>
              <a:t>Ngày xưa, có một người tên là Mai An Tiêm được vua Hùng yêu mến nhận làm con nuôi.</a:t>
            </a:r>
            <a:endParaRPr lang="en-US" sz="40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3943FCA6-D8D7-49DE-ADD4-ABCD2567916E}"/>
              </a:ext>
            </a:extLst>
          </p:cNvPr>
          <p:cNvCxnSpPr>
            <a:cxnSpLocks/>
          </p:cNvCxnSpPr>
          <p:nvPr/>
        </p:nvCxnSpPr>
        <p:spPr>
          <a:xfrm flipV="1">
            <a:off x="3335472" y="1109761"/>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0551A0EC-47E6-4E83-A816-EE0090E19B1C}"/>
              </a:ext>
            </a:extLst>
          </p:cNvPr>
          <p:cNvGrpSpPr/>
          <p:nvPr/>
        </p:nvGrpSpPr>
        <p:grpSpPr>
          <a:xfrm rot="21128394">
            <a:off x="10954681" y="1788988"/>
            <a:ext cx="317117" cy="402892"/>
            <a:chOff x="8074786" y="2617012"/>
            <a:chExt cx="317117" cy="402892"/>
          </a:xfrm>
        </p:grpSpPr>
        <p:cxnSp>
          <p:nvCxnSpPr>
            <p:cNvPr id="7" name="Straight Connector 6">
              <a:extLst>
                <a:ext uri="{FF2B5EF4-FFF2-40B4-BE49-F238E27FC236}">
                  <a16:creationId xmlns:a16="http://schemas.microsoft.com/office/drawing/2014/main" xmlns=""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9046A8EF-79AA-436B-92EA-CAE9C0613597}"/>
              </a:ext>
            </a:extLst>
          </p:cNvPr>
          <p:cNvCxnSpPr>
            <a:cxnSpLocks/>
          </p:cNvCxnSpPr>
          <p:nvPr/>
        </p:nvCxnSpPr>
        <p:spPr>
          <a:xfrm flipV="1">
            <a:off x="11297857" y="1109761"/>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743BD53A-B8BA-4B49-91C2-9F10301033F4}"/>
              </a:ext>
            </a:extLst>
          </p:cNvPr>
          <p:cNvSpPr/>
          <p:nvPr/>
        </p:nvSpPr>
        <p:spPr>
          <a:xfrm>
            <a:off x="692041" y="615212"/>
            <a:ext cx="638629" cy="362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1" name="Oval 10">
            <a:extLst>
              <a:ext uri="{FF2B5EF4-FFF2-40B4-BE49-F238E27FC236}">
                <a16:creationId xmlns:a16="http://schemas.microsoft.com/office/drawing/2014/main" xmlns="" id="{36963017-2373-4607-9B76-6A724068C8CC}"/>
              </a:ext>
            </a:extLst>
          </p:cNvPr>
          <p:cNvSpPr/>
          <p:nvPr/>
        </p:nvSpPr>
        <p:spPr>
          <a:xfrm>
            <a:off x="692040" y="2630715"/>
            <a:ext cx="638629" cy="362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3" name="TextBox 12">
            <a:extLst>
              <a:ext uri="{FF2B5EF4-FFF2-40B4-BE49-F238E27FC236}">
                <a16:creationId xmlns:a16="http://schemas.microsoft.com/office/drawing/2014/main" xmlns="" id="{932258D3-B8C5-489A-91E9-E3A8B79684BE}"/>
              </a:ext>
            </a:extLst>
          </p:cNvPr>
          <p:cNvSpPr txBox="1"/>
          <p:nvPr/>
        </p:nvSpPr>
        <p:spPr>
          <a:xfrm>
            <a:off x="863981" y="3142654"/>
            <a:ext cx="10605816" cy="1938992"/>
          </a:xfrm>
          <a:prstGeom prst="rect">
            <a:avLst/>
          </a:prstGeom>
          <a:noFill/>
        </p:spPr>
        <p:txBody>
          <a:bodyPr wrap="square">
            <a:spAutoFit/>
          </a:bodyPr>
          <a:lstStyle/>
          <a:p>
            <a:pPr algn="just"/>
            <a:r>
              <a:rPr lang="en-US" sz="4000"/>
              <a:t>Một lần, vì hiểu lầm lời nói của Mai An Tiêm nên nhà vua nổi giận, đày An Tiêm ra đảo hoang.</a:t>
            </a:r>
          </a:p>
        </p:txBody>
      </p:sp>
      <p:cxnSp>
        <p:nvCxnSpPr>
          <p:cNvPr id="14" name="Straight Connector 13">
            <a:extLst>
              <a:ext uri="{FF2B5EF4-FFF2-40B4-BE49-F238E27FC236}">
                <a16:creationId xmlns:a16="http://schemas.microsoft.com/office/drawing/2014/main" xmlns="" id="{5ED01856-7A6F-49AF-BA14-2CD2E56E85F8}"/>
              </a:ext>
            </a:extLst>
          </p:cNvPr>
          <p:cNvCxnSpPr>
            <a:cxnSpLocks/>
          </p:cNvCxnSpPr>
          <p:nvPr/>
        </p:nvCxnSpPr>
        <p:spPr>
          <a:xfrm flipV="1">
            <a:off x="2834729" y="326513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44FBB59-68E2-4389-8D08-58374CA5FD1E}"/>
              </a:ext>
            </a:extLst>
          </p:cNvPr>
          <p:cNvCxnSpPr>
            <a:cxnSpLocks/>
          </p:cNvCxnSpPr>
          <p:nvPr/>
        </p:nvCxnSpPr>
        <p:spPr>
          <a:xfrm flipV="1">
            <a:off x="11469797" y="326513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BBB2E74-BBD3-4392-940C-0E1E551BE548}"/>
              </a:ext>
            </a:extLst>
          </p:cNvPr>
          <p:cNvCxnSpPr>
            <a:cxnSpLocks/>
          </p:cNvCxnSpPr>
          <p:nvPr/>
        </p:nvCxnSpPr>
        <p:spPr>
          <a:xfrm flipV="1">
            <a:off x="6295454" y="388663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282C6433-552A-4365-86F8-92A29614AC6D}"/>
              </a:ext>
            </a:extLst>
          </p:cNvPr>
          <p:cNvGrpSpPr/>
          <p:nvPr/>
        </p:nvGrpSpPr>
        <p:grpSpPr>
          <a:xfrm rot="21128394">
            <a:off x="2491553" y="4570064"/>
            <a:ext cx="317117" cy="402892"/>
            <a:chOff x="8074786" y="2617012"/>
            <a:chExt cx="317117" cy="402892"/>
          </a:xfrm>
        </p:grpSpPr>
        <p:cxnSp>
          <p:nvCxnSpPr>
            <p:cNvPr id="18" name="Straight Connector 17">
              <a:extLst>
                <a:ext uri="{FF2B5EF4-FFF2-40B4-BE49-F238E27FC236}">
                  <a16:creationId xmlns:a16="http://schemas.microsoft.com/office/drawing/2014/main" xmlns="" id="{939C6FF9-009A-483D-801E-BAA63228E1E1}"/>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DA5D6C-9DA2-4987-BE44-19E03F1BED7C}"/>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9690612-AD11-4CA9-A5C9-6C8F1A32DF31}"/>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10" name="TextBox 9">
            <a:extLst>
              <a:ext uri="{FF2B5EF4-FFF2-40B4-BE49-F238E27FC236}">
                <a16:creationId xmlns:a16="http://schemas.microsoft.com/office/drawing/2014/main" xmlns="" id="{ECB98410-AAD5-4C6F-BB38-CF5F749FA3B5}"/>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93254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xmlns=""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Vợ chồng Mai An Tiêm đã làm gì ở đảo hoang?</a:t>
              </a:r>
            </a:p>
          </p:txBody>
        </p:sp>
      </p:grpSp>
      <p:sp>
        <p:nvSpPr>
          <p:cNvPr id="17" name="TextBox 16">
            <a:extLst>
              <a:ext uri="{FF2B5EF4-FFF2-40B4-BE49-F238E27FC236}">
                <a16:creationId xmlns:a16="http://schemas.microsoft.com/office/drawing/2014/main" xmlns="" id="{8333DA43-01EF-473A-92A5-C8F912938479}"/>
              </a:ext>
            </a:extLst>
          </p:cNvPr>
          <p:cNvSpPr txBox="1"/>
          <p:nvPr/>
        </p:nvSpPr>
        <p:spPr>
          <a:xfrm>
            <a:off x="1043071" y="1283275"/>
            <a:ext cx="9946839" cy="3170099"/>
          </a:xfrm>
          <a:prstGeom prst="rect">
            <a:avLst/>
          </a:prstGeom>
          <a:solidFill>
            <a:srgbClr val="FFFFFF"/>
          </a:solidFill>
        </p:spPr>
        <p:txBody>
          <a:bodyPr wrap="square">
            <a:spAutoFit/>
          </a:bodyPr>
          <a:lstStyle/>
          <a:p>
            <a:pPr algn="just"/>
            <a:r>
              <a:rPr lang="en-US" sz="2000">
                <a:latin typeface="Arial" panose="020B0604020202020204" pitchFamily="34" charset="0"/>
                <a:cs typeface="Arial" panose="020B0604020202020204" pitchFamily="34" charset="0"/>
              </a:rPr>
              <a:t>	</a:t>
            </a:r>
            <a:r>
              <a:rPr lang="en-US" sz="2000"/>
              <a:t>  Ngày xưa, có một người tên là Mai An Tiêm được vua Hùng yêu mến nhận làm con nuôi. Một lần, vì hiểu lầm lời nói của Mai An Tiêm nên nhà vua nổi giận, đày An Tiêm ra đảo hoang.</a:t>
            </a:r>
          </a:p>
          <a:p>
            <a:pPr algn="just"/>
            <a:r>
              <a:rPr lang="en-US" sz="2000"/>
              <a:t>	Ở đảo hoang, hai vợ chồng An Tiêm dựng nhà bằng tre nứa, lấy cỏ phơi khô tết thành quần áo.</a:t>
            </a:r>
          </a:p>
          <a:p>
            <a:pPr algn="just"/>
            <a:r>
              <a:rPr lang="en-US" sz="20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p:txBody>
      </p:sp>
      <p:sp>
        <p:nvSpPr>
          <p:cNvPr id="12" name="TextBox 11">
            <a:extLst>
              <a:ext uri="{FF2B5EF4-FFF2-40B4-BE49-F238E27FC236}">
                <a16:creationId xmlns:a16="http://schemas.microsoft.com/office/drawing/2014/main" xmlns="" id="{BFAC81BA-82D4-4D74-980E-FC0986F38AE6}"/>
              </a:ext>
            </a:extLst>
          </p:cNvPr>
          <p:cNvSpPr txBox="1"/>
          <p:nvPr/>
        </p:nvSpPr>
        <p:spPr>
          <a:xfrm>
            <a:off x="1176543" y="4789895"/>
            <a:ext cx="9813367" cy="1569660"/>
          </a:xfrm>
          <a:prstGeom prst="rect">
            <a:avLst/>
          </a:prstGeom>
          <a:solidFill>
            <a:schemeClr val="accent1"/>
          </a:solidFill>
        </p:spPr>
        <p:txBody>
          <a:bodyPr wrap="square">
            <a:spAutoFit/>
          </a:bodyPr>
          <a:lstStyle/>
          <a:p>
            <a:pPr algn="just"/>
            <a:r>
              <a:rPr lang="en-US" sz="3200">
                <a:latin typeface="Arial" panose="020B0604020202020204" pitchFamily="34" charset="0"/>
                <a:cs typeface="Arial" panose="020B0604020202020204" pitchFamily="34" charset="0"/>
              </a:rPr>
              <a:t>Khi ở đảo hoang, vợ chồng Mai An Tiêm đã dựng nhà bằng tre nứa, lấy cỏ phơi khô tết thành quần áo, nhặt và gieo trồng một loại hạt do chim thả xuống.</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Mai An Tiêm nghĩ gì khi nhặt và gieo trồng loại hạt do chim thả xuống?</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176543" y="1660647"/>
            <a:ext cx="9946839" cy="2308324"/>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1243278" y="4659266"/>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Khi nhặt và gieo trồng loại hạt do chim thả xuống, Mai An Tiêm nghĩ: “</a:t>
            </a:r>
            <a:r>
              <a:rPr lang="en-US" sz="3200"/>
              <a:t>Thứ quả này chim ăn được thì người cũng ăn được”.</a:t>
            </a:r>
            <a:endParaRPr lang="en-US" sz="320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9874105" y="2456332"/>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FB25B-E1FF-4CDB-8CAD-56A299737F93}"/>
              </a:ext>
            </a:extLst>
          </p:cNvPr>
          <p:cNvCxnSpPr>
            <a:cxnSpLocks/>
          </p:cNvCxnSpPr>
          <p:nvPr/>
        </p:nvCxnSpPr>
        <p:spPr>
          <a:xfrm>
            <a:off x="1274391" y="2811932"/>
            <a:ext cx="5924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C01232-A189-42A8-919D-F5FCD66EF31F}"/>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các câu dưới đây để giới thiệu loại quả Mai An Tiêm đã trồng.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491645" y="2050148"/>
            <a:ext cx="10773925" cy="1651671"/>
          </a:xfrm>
          <a:prstGeom prst="rect">
            <a:avLst/>
          </a:prstGeom>
          <a:noFill/>
        </p:spPr>
        <p:txBody>
          <a:bodyPr wrap="square">
            <a:spAutoFit/>
          </a:bodyPr>
          <a:lstStyle/>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có vỏ màu (…), ruột (…), hạt (…), vị (…).</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đó có tên là (…). </a:t>
            </a:r>
          </a:p>
        </p:txBody>
      </p:sp>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AD0719-07CB-4600-96CD-7A988548630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các câu dưới đây để giới thiệu loại quả Mai An Tiêm đã trồng.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491646" y="2050148"/>
            <a:ext cx="9524698" cy="2482667"/>
          </a:xfrm>
          <a:prstGeom prst="rect">
            <a:avLst/>
          </a:prstGeom>
          <a:noFill/>
        </p:spPr>
        <p:txBody>
          <a:bodyPr wrap="square">
            <a:spAutoFit/>
          </a:bodyPr>
          <a:lstStyle/>
          <a:p>
            <a:pPr marL="571500" indent="-571500" algn="just">
              <a:lnSpc>
                <a:spcPct val="150000"/>
              </a:lnSpc>
              <a:buFontTx/>
              <a:buChar char="-"/>
            </a:pPr>
            <a:r>
              <a:rPr lang="en-US" sz="3600"/>
              <a:t>Quả có vỏ màu xanh thẫm, ruột đỏ, hạt đen nhánh, có vị ngọt và mát. </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đó có tên là </a:t>
            </a:r>
            <a:r>
              <a:rPr lang="en-US" sz="3600">
                <a:solidFill>
                  <a:srgbClr val="FF0000"/>
                </a:solidFill>
                <a:latin typeface="Arial" panose="020B0604020202020204" pitchFamily="34" charset="0"/>
                <a:ea typeface="Arial-Rounded" panose="020B0500000000000000" pitchFamily="34" charset="0"/>
                <a:cs typeface="Arial" panose="020B0604020202020204" pitchFamily="34" charset="0"/>
              </a:rPr>
              <a:t>dưa hấu</a:t>
            </a:r>
            <a:r>
              <a:rPr lang="en-US" sz="360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6337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792809" y="548249"/>
            <a:ext cx="10866501" cy="729710"/>
            <a:chOff x="294783" y="915918"/>
            <a:chExt cx="10893451"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140492"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Theo em, Mai An Tiêm là người thế nào?</a:t>
              </a:r>
            </a:p>
          </p:txBody>
        </p:sp>
      </p:grpSp>
      <p:sp>
        <p:nvSpPr>
          <p:cNvPr id="16" name="TextBox 15">
            <a:extLst>
              <a:ext uri="{FF2B5EF4-FFF2-40B4-BE49-F238E27FC236}">
                <a16:creationId xmlns:a16="http://schemas.microsoft.com/office/drawing/2014/main" xmlns="" id="{E31B7B67-0325-4E68-94B0-9380778D8DF5}"/>
              </a:ext>
            </a:extLst>
          </p:cNvPr>
          <p:cNvSpPr txBox="1"/>
          <p:nvPr/>
        </p:nvSpPr>
        <p:spPr>
          <a:xfrm>
            <a:off x="1343722" y="4079202"/>
            <a:ext cx="10115405" cy="1754326"/>
          </a:xfrm>
          <a:prstGeom prst="rect">
            <a:avLst/>
          </a:prstGeom>
          <a:solidFill>
            <a:srgbClr val="FFC000"/>
          </a:solidFill>
        </p:spPr>
        <p:txBody>
          <a:bodyPr wrap="square" rtlCol="0">
            <a:spAutoFit/>
          </a:bodyPr>
          <a:lstStyle/>
          <a:p>
            <a:pPr algn="just"/>
            <a:r>
              <a:rPr lang="en-US" sz="3600">
                <a:latin typeface="+mj-lt"/>
                <a:ea typeface="Arial-Rounded" pitchFamily="34" charset="0"/>
                <a:cs typeface="Arial-Rounded" pitchFamily="34" charset="0"/>
              </a:rPr>
              <a:t>Mai An Tiêm là người cần cù, chịu khó, dám nghĩ, dám làm, thông minh, sáng tạo và là người con hiếu thảo.</a:t>
            </a:r>
          </a:p>
        </p:txBody>
      </p:sp>
      <p:pic>
        <p:nvPicPr>
          <p:cNvPr id="12" name="Picture 11">
            <a:extLst>
              <a:ext uri="{FF2B5EF4-FFF2-40B4-BE49-F238E27FC236}">
                <a16:creationId xmlns:a16="http://schemas.microsoft.com/office/drawing/2014/main" xmlns="" id="{A3D1D846-B7AD-4487-A550-45DC6D11572C}"/>
              </a:ext>
            </a:extLst>
          </p:cNvPr>
          <p:cNvPicPr>
            <a:picLocks noChangeAspect="1"/>
          </p:cNvPicPr>
          <p:nvPr/>
        </p:nvPicPr>
        <p:blipFill>
          <a:blip r:embed="rId2"/>
          <a:stretch>
            <a:fillRect/>
          </a:stretch>
        </p:blipFill>
        <p:spPr>
          <a:xfrm>
            <a:off x="4692727" y="1713917"/>
            <a:ext cx="3066667" cy="2161905"/>
          </a:xfrm>
          <a:prstGeom prst="roundRect">
            <a:avLst/>
          </a:prstGeom>
        </p:spPr>
      </p:pic>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7C4A62-7CC6-451D-BD97-74EA16EC41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95985" y="-51781"/>
            <a:ext cx="7369866" cy="6961560"/>
          </a:xfrm>
          <a:prstGeom prst="rect">
            <a:avLst/>
          </a:prstGeom>
        </p:spPr>
      </p:pic>
    </p:spTree>
    <p:extLst>
      <p:ext uri="{BB962C8B-B14F-4D97-AF65-F5344CB8AC3E}">
        <p14:creationId xmlns:p14="http://schemas.microsoft.com/office/powerpoint/2010/main" val="360621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sp>
        <p:nvSpPr>
          <p:cNvPr id="9" name="TextBox 8">
            <a:extLst>
              <a:ext uri="{FF2B5EF4-FFF2-40B4-BE49-F238E27FC236}">
                <a16:creationId xmlns:a16="http://schemas.microsoft.com/office/drawing/2014/main" xmlns="" id="{AF8501AD-FA22-4813-B5BE-A9654E5A6E47}"/>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10" name="TextBox 9">
            <a:extLst>
              <a:ext uri="{FF2B5EF4-FFF2-40B4-BE49-F238E27FC236}">
                <a16:creationId xmlns:a16="http://schemas.microsoft.com/office/drawing/2014/main" xmlns="" id="{2924F413-CB79-4A58-908C-FA9B0D67ADF4}"/>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31862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118955" y="674674"/>
            <a:ext cx="10384023" cy="1391626"/>
            <a:chOff x="292250" y="915918"/>
            <a:chExt cx="10409775" cy="1395078"/>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995274" y="984274"/>
              <a:ext cx="9706751" cy="132672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Tìm từ ngữ chỉ hoạt động trong đoạn văn sau:</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21657" y="0"/>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xmlns="" id="{15D21771-F48C-4FF8-9C3F-6301DB89CCD7}"/>
              </a:ext>
            </a:extLst>
          </p:cNvPr>
          <p:cNvSpPr txBox="1"/>
          <p:nvPr/>
        </p:nvSpPr>
        <p:spPr>
          <a:xfrm>
            <a:off x="1820240" y="2360880"/>
            <a:ext cx="9682738" cy="3170099"/>
          </a:xfrm>
          <a:prstGeom prst="rect">
            <a:avLst/>
          </a:prstGeom>
          <a:solidFill>
            <a:schemeClr val="accent1"/>
          </a:solidFill>
        </p:spPr>
        <p:txBody>
          <a:bodyPr wrap="square">
            <a:spAutoFit/>
          </a:bodyPr>
          <a:lstStyle/>
          <a:p>
            <a:pPr algn="just"/>
            <a:r>
              <a:rPr lang="en-US" sz="4000"/>
              <a:t>An Tiêm khắc tên mình vào quả, thả xuống biển, nhờ sóng đưa vào đất liền. Một người dân vớt được quả lạ đem dâng vua. Vua hối hận cho đón vợ chồng An Tiêm trở về.</a:t>
            </a:r>
            <a:endParaRPr lang="en-US" sz="4000" i="1">
              <a:latin typeface="Arial" panose="020B0604020202020204" pitchFamily="34" charset="0"/>
              <a:ea typeface="Arial-Rounded" panose="020B0500000000000000"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AC6DF0B6-15E4-4E16-B555-744C7ABBD9B2}"/>
              </a:ext>
            </a:extLst>
          </p:cNvPr>
          <p:cNvCxnSpPr>
            <a:cxnSpLocks/>
          </p:cNvCxnSpPr>
          <p:nvPr/>
        </p:nvCxnSpPr>
        <p:spPr>
          <a:xfrm>
            <a:off x="4329648" y="3007874"/>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D873EAF-3A48-47F0-8BF9-FD5C75AA7285}"/>
              </a:ext>
            </a:extLst>
          </p:cNvPr>
          <p:cNvCxnSpPr>
            <a:cxnSpLocks/>
          </p:cNvCxnSpPr>
          <p:nvPr/>
        </p:nvCxnSpPr>
        <p:spPr>
          <a:xfrm>
            <a:off x="10696728" y="2978846"/>
            <a:ext cx="7216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297C5F5-4A10-4355-BC34-5520592C9E90}"/>
              </a:ext>
            </a:extLst>
          </p:cNvPr>
          <p:cNvCxnSpPr>
            <a:cxnSpLocks/>
          </p:cNvCxnSpPr>
          <p:nvPr/>
        </p:nvCxnSpPr>
        <p:spPr>
          <a:xfrm>
            <a:off x="7404757" y="3617475"/>
            <a:ext cx="793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8F48A5D-67D8-411D-BFF5-38675F4A2E58}"/>
              </a:ext>
            </a:extLst>
          </p:cNvPr>
          <p:cNvCxnSpPr>
            <a:cxnSpLocks/>
          </p:cNvCxnSpPr>
          <p:nvPr/>
        </p:nvCxnSpPr>
        <p:spPr>
          <a:xfrm>
            <a:off x="5359695" y="4212562"/>
            <a:ext cx="793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EF324FD-48A8-4DED-BCE8-061C0DA506CF}"/>
              </a:ext>
            </a:extLst>
          </p:cNvPr>
          <p:cNvCxnSpPr>
            <a:cxnSpLocks/>
          </p:cNvCxnSpPr>
          <p:nvPr/>
        </p:nvCxnSpPr>
        <p:spPr>
          <a:xfrm>
            <a:off x="10338805" y="4227076"/>
            <a:ext cx="1056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840DB2B-23DB-4ED1-B16C-FA057DB5A7EA}"/>
              </a:ext>
            </a:extLst>
          </p:cNvPr>
          <p:cNvCxnSpPr>
            <a:cxnSpLocks/>
          </p:cNvCxnSpPr>
          <p:nvPr/>
        </p:nvCxnSpPr>
        <p:spPr>
          <a:xfrm>
            <a:off x="7248209" y="4800391"/>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BA4F7D1-783C-43FE-89EE-BA6F422F611A}"/>
              </a:ext>
            </a:extLst>
          </p:cNvPr>
          <p:cNvCxnSpPr>
            <a:cxnSpLocks/>
          </p:cNvCxnSpPr>
          <p:nvPr/>
        </p:nvCxnSpPr>
        <p:spPr>
          <a:xfrm>
            <a:off x="3220495" y="5417247"/>
            <a:ext cx="12353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EFA5E14-323F-46FA-961B-7A16EF17B9F0}"/>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956438" y="597923"/>
            <a:ext cx="10621935" cy="774725"/>
            <a:chOff x="294781" y="915918"/>
            <a:chExt cx="10648277"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câu với từ ngữ vừa tìm được.</a:t>
              </a:r>
            </a:p>
          </p:txBody>
        </p:sp>
      </p:grpSp>
      <p:sp>
        <p:nvSpPr>
          <p:cNvPr id="10" name="TextBox 9">
            <a:extLst>
              <a:ext uri="{FF2B5EF4-FFF2-40B4-BE49-F238E27FC236}">
                <a16:creationId xmlns:a16="http://schemas.microsoft.com/office/drawing/2014/main" xmlns="" id="{05B58188-83A8-47AA-8BB6-4E2A2F20562A}"/>
              </a:ext>
            </a:extLst>
          </p:cNvPr>
          <p:cNvSpPr txBox="1"/>
          <p:nvPr/>
        </p:nvSpPr>
        <p:spPr>
          <a:xfrm>
            <a:off x="1564248" y="1910842"/>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Hằng ngày, bố là người </a:t>
            </a:r>
            <a:r>
              <a:rPr lang="en-US" sz="3600">
                <a:solidFill>
                  <a:srgbClr val="FF0000"/>
                </a:solidFill>
                <a:latin typeface="+mj-lt"/>
                <a:ea typeface="Arial-Rounded" pitchFamily="34" charset="0"/>
                <a:cs typeface="Arial-Rounded" pitchFamily="34" charset="0"/>
              </a:rPr>
              <a:t>đón</a:t>
            </a:r>
            <a:r>
              <a:rPr lang="en-US" sz="3600">
                <a:latin typeface="+mj-lt"/>
                <a:ea typeface="Arial-Rounded" pitchFamily="34" charset="0"/>
                <a:cs typeface="Arial-Rounded" pitchFamily="34" charset="0"/>
              </a:rPr>
              <a:t> em đi học về.</a:t>
            </a:r>
          </a:p>
        </p:txBody>
      </p:sp>
      <p:sp>
        <p:nvSpPr>
          <p:cNvPr id="9" name="TextBox 8">
            <a:extLst>
              <a:ext uri="{FF2B5EF4-FFF2-40B4-BE49-F238E27FC236}">
                <a16:creationId xmlns:a16="http://schemas.microsoft.com/office/drawing/2014/main" xmlns="" id="{9255888B-96F5-4F76-823E-3F6983C655BC}"/>
              </a:ext>
            </a:extLst>
          </p:cNvPr>
          <p:cNvSpPr txBox="1"/>
          <p:nvPr/>
        </p:nvSpPr>
        <p:spPr>
          <a:xfrm>
            <a:off x="1564248" y="2948613"/>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Sứ giả </a:t>
            </a:r>
            <a:r>
              <a:rPr lang="en-US" sz="3600">
                <a:solidFill>
                  <a:srgbClr val="FF0000"/>
                </a:solidFill>
                <a:latin typeface="+mj-lt"/>
                <a:ea typeface="Arial-Rounded" pitchFamily="34" charset="0"/>
                <a:cs typeface="Arial-Rounded" pitchFamily="34" charset="0"/>
              </a:rPr>
              <a:t>dâng</a:t>
            </a:r>
            <a:r>
              <a:rPr lang="en-US" sz="3600">
                <a:latin typeface="+mj-lt"/>
                <a:ea typeface="Arial-Rounded" pitchFamily="34" charset="0"/>
                <a:cs typeface="Arial-Rounded" pitchFamily="34" charset="0"/>
              </a:rPr>
              <a:t> nhiều lễ vật lên nhà vua.</a:t>
            </a:r>
          </a:p>
        </p:txBody>
      </p:sp>
      <p:sp>
        <p:nvSpPr>
          <p:cNvPr id="11" name="TextBox 10">
            <a:extLst>
              <a:ext uri="{FF2B5EF4-FFF2-40B4-BE49-F238E27FC236}">
                <a16:creationId xmlns:a16="http://schemas.microsoft.com/office/drawing/2014/main" xmlns="" id="{9A9FB121-39EA-419A-BF94-2387794CC40D}"/>
              </a:ext>
            </a:extLst>
          </p:cNvPr>
          <p:cNvSpPr txBox="1"/>
          <p:nvPr/>
        </p:nvSpPr>
        <p:spPr>
          <a:xfrm>
            <a:off x="1564248" y="3986384"/>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Học sinh </a:t>
            </a:r>
            <a:r>
              <a:rPr lang="en-US" sz="3600">
                <a:solidFill>
                  <a:srgbClr val="FF0000"/>
                </a:solidFill>
                <a:latin typeface="+mj-lt"/>
                <a:ea typeface="Arial-Rounded" pitchFamily="34" charset="0"/>
                <a:cs typeface="Arial-Rounded" pitchFamily="34" charset="0"/>
              </a:rPr>
              <a:t>dâng</a:t>
            </a:r>
            <a:r>
              <a:rPr lang="en-US" sz="3600">
                <a:latin typeface="+mj-lt"/>
                <a:ea typeface="Arial-Rounded" pitchFamily="34" charset="0"/>
                <a:cs typeface="Arial-Rounded" pitchFamily="34" charset="0"/>
              </a:rPr>
              <a:t> hoa lên viếng Bác.</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Mai An Tiêm</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Trọng Thuỷ</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Người con nuôi của vua Hùng được nhắc đến trong bài là ai?</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Lưu Lang</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49849" y="560192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400">
                <a:solidFill>
                  <a:schemeClr val="tx1"/>
                </a:solidFill>
                <a:latin typeface="+mj-lt"/>
                <a:ea typeface="Arial-Rounded" pitchFamily="34" charset="0"/>
                <a:cs typeface="Arial-Rounded" pitchFamily="34" charset="0"/>
              </a:rPr>
              <a:t>C. thông minh, cần cù, hiếu thảo</a:t>
            </a:r>
            <a:endParaRPr lang="vi-VN"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49849" y="29237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lười nhác</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phẩm chất của </a:t>
            </a:r>
          </a:p>
          <a:p>
            <a:pPr algn="ctr"/>
            <a:r>
              <a:rPr lang="en-US" sz="4800" b="1">
                <a:solidFill>
                  <a:schemeClr val="tx1"/>
                </a:solidFill>
                <a:latin typeface="+mj-lt"/>
                <a:ea typeface="Arial-Rounded" pitchFamily="34" charset="0"/>
                <a:cs typeface="Arial-Rounded" pitchFamily="34" charset="0"/>
              </a:rPr>
              <a:t>Mai An Tiêm?</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890" y="5762776"/>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1357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49849" y="426284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B. khoẻ mạnh</a:t>
            </a:r>
            <a:endParaRPr lang="en-US" sz="44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447481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6B7FCA-33A0-4B95-B127-927F01FF32C3}"/>
              </a:ext>
            </a:extLst>
          </p:cNvPr>
          <p:cNvPicPr>
            <a:picLocks noChangeAspect="1"/>
          </p:cNvPicPr>
          <p:nvPr/>
        </p:nvPicPr>
        <p:blipFill>
          <a:blip r:embed="rId2"/>
          <a:stretch>
            <a:fillRect/>
          </a:stretch>
        </p:blipFill>
        <p:spPr>
          <a:xfrm>
            <a:off x="0" y="10152"/>
            <a:ext cx="12161838" cy="6837695"/>
          </a:xfrm>
          <a:prstGeom prst="rect">
            <a:avLst/>
          </a:prstGeom>
        </p:spPr>
      </p:pic>
      <p:sp>
        <p:nvSpPr>
          <p:cNvPr id="3" name="Rectangle 2">
            <a:extLst>
              <a:ext uri="{FF2B5EF4-FFF2-40B4-BE49-F238E27FC236}">
                <a16:creationId xmlns:a16="http://schemas.microsoft.com/office/drawing/2014/main" xmlns="" id="{240A3133-58D0-40E1-9C36-EE410940C128}"/>
              </a:ext>
            </a:extLst>
          </p:cNvPr>
          <p:cNvSpPr/>
          <p:nvPr/>
        </p:nvSpPr>
        <p:spPr>
          <a:xfrm>
            <a:off x="2053974" y="1981947"/>
            <a:ext cx="8053889" cy="174822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Khởi động</a:t>
            </a:r>
          </a:p>
          <a:p>
            <a:pPr algn="ctr"/>
            <a:r>
              <a:rPr lang="en-US" sz="6000" b="1">
                <a:solidFill>
                  <a:schemeClr val="tx1"/>
                </a:solidFill>
              </a:rPr>
              <a:t>GIẢI CÂU ĐỐ</a:t>
            </a:r>
          </a:p>
        </p:txBody>
      </p:sp>
    </p:spTree>
    <p:extLst>
      <p:ext uri="{BB962C8B-B14F-4D97-AF65-F5344CB8AC3E}">
        <p14:creationId xmlns:p14="http://schemas.microsoft.com/office/powerpoint/2010/main" val="1874672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33323-948D-4C25-A90E-064C859A4433}"/>
              </a:ext>
            </a:extLst>
          </p:cNvPr>
          <p:cNvPicPr>
            <a:picLocks noChangeAspect="1"/>
          </p:cNvPicPr>
          <p:nvPr/>
        </p:nvPicPr>
        <p:blipFill>
          <a:blip r:embed="rId3"/>
          <a:stretch>
            <a:fillRect/>
          </a:stretch>
        </p:blipFill>
        <p:spPr>
          <a:xfrm>
            <a:off x="0" y="10152"/>
            <a:ext cx="12161838" cy="6837695"/>
          </a:xfrm>
          <a:prstGeom prst="rect">
            <a:avLst/>
          </a:prstGeom>
        </p:spPr>
      </p:pic>
      <p:sp>
        <p:nvSpPr>
          <p:cNvPr id="5" name="TextBox 4">
            <a:extLst>
              <a:ext uri="{FF2B5EF4-FFF2-40B4-BE49-F238E27FC236}">
                <a16:creationId xmlns:a16="http://schemas.microsoft.com/office/drawing/2014/main" xmlns="" id="{123AB437-429E-4BAD-98F1-84A73F0B46FA}"/>
              </a:ext>
            </a:extLst>
          </p:cNvPr>
          <p:cNvSpPr txBox="1"/>
          <p:nvPr/>
        </p:nvSpPr>
        <p:spPr>
          <a:xfrm>
            <a:off x="1966077" y="1249542"/>
            <a:ext cx="8229684" cy="1754326"/>
          </a:xfrm>
          <a:prstGeom prst="rect">
            <a:avLst/>
          </a:prstGeom>
          <a:noFill/>
        </p:spPr>
        <p:txBody>
          <a:bodyPr wrap="square">
            <a:spAutoFit/>
          </a:bodyPr>
          <a:lstStyle/>
          <a:p>
            <a:pPr algn="ctr"/>
            <a:r>
              <a:rPr lang="vi-VN" sz="3600" b="0" i="0">
                <a:solidFill>
                  <a:srgbClr val="002060"/>
                </a:solidFill>
                <a:effectLst/>
                <a:latin typeface="+mn-lt"/>
              </a:rPr>
              <a:t>Quả gì như quả bóng xanh</a:t>
            </a:r>
            <a:r>
              <a:rPr lang="vi-VN" sz="3600">
                <a:solidFill>
                  <a:srgbClr val="002060"/>
                </a:solidFill>
                <a:latin typeface="+mn-lt"/>
              </a:rPr>
              <a:t/>
            </a:r>
            <a:br>
              <a:rPr lang="vi-VN" sz="3600">
                <a:solidFill>
                  <a:srgbClr val="002060"/>
                </a:solidFill>
                <a:latin typeface="+mn-lt"/>
              </a:rPr>
            </a:br>
            <a:r>
              <a:rPr lang="vi-VN" sz="3600" b="0" i="0">
                <a:solidFill>
                  <a:srgbClr val="002060"/>
                </a:solidFill>
                <a:effectLst/>
                <a:latin typeface="+mn-lt"/>
              </a:rPr>
              <a:t>Đung đưa trên cành chờ tết Trung thu?</a:t>
            </a:r>
            <a:endParaRPr lang="en-US" sz="3600" b="0" i="0">
              <a:solidFill>
                <a:srgbClr val="002060"/>
              </a:solidFill>
              <a:effectLst/>
              <a:latin typeface="+mn-lt"/>
            </a:endParaRPr>
          </a:p>
          <a:p>
            <a:pPr algn="ctr"/>
            <a:r>
              <a:rPr lang="en-US" sz="3600">
                <a:solidFill>
                  <a:srgbClr val="002060"/>
                </a:solidFill>
                <a:latin typeface="+mn-lt"/>
              </a:rPr>
              <a:t>                                      (Là quả gì?)</a:t>
            </a:r>
          </a:p>
        </p:txBody>
      </p:sp>
      <p:pic>
        <p:nvPicPr>
          <p:cNvPr id="3074" name="Picture 2" descr="Trái bưởi – Fruits and Greens">
            <a:extLst>
              <a:ext uri="{FF2B5EF4-FFF2-40B4-BE49-F238E27FC236}">
                <a16:creationId xmlns:a16="http://schemas.microsoft.com/office/drawing/2014/main" xmlns="" id="{8AE384E4-82EC-4CF1-B98F-EAEAE1E88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82" y="2999398"/>
            <a:ext cx="3691618" cy="2768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775650C-FAB8-445F-8A5E-AEBEBAAB7202}"/>
              </a:ext>
            </a:extLst>
          </p:cNvPr>
          <p:cNvSpPr txBox="1"/>
          <p:nvPr/>
        </p:nvSpPr>
        <p:spPr>
          <a:xfrm>
            <a:off x="3947490" y="5896319"/>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BƯỞI</a:t>
            </a:r>
          </a:p>
        </p:txBody>
      </p:sp>
      <p:pic>
        <p:nvPicPr>
          <p:cNvPr id="8" name="Picture 7">
            <a:extLst>
              <a:ext uri="{FF2B5EF4-FFF2-40B4-BE49-F238E27FC236}">
                <a16:creationId xmlns:a16="http://schemas.microsoft.com/office/drawing/2014/main" xmlns="" id="{CB6E0E04-FD3F-4A03-A030-CFE2C4517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37ACCF2D-7DF0-4BCB-A28B-AA04B605E619}"/>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spTree>
    <p:extLst>
      <p:ext uri="{BB962C8B-B14F-4D97-AF65-F5344CB8AC3E}">
        <p14:creationId xmlns:p14="http://schemas.microsoft.com/office/powerpoint/2010/main" val="138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33323-948D-4C25-A90E-064C859A4433}"/>
              </a:ext>
            </a:extLst>
          </p:cNvPr>
          <p:cNvPicPr>
            <a:picLocks noChangeAspect="1"/>
          </p:cNvPicPr>
          <p:nvPr/>
        </p:nvPicPr>
        <p:blipFill>
          <a:blip r:embed="rId3"/>
          <a:stretch>
            <a:fillRect/>
          </a:stretch>
        </p:blipFill>
        <p:spPr>
          <a:xfrm>
            <a:off x="0" y="10152"/>
            <a:ext cx="12161838" cy="6837695"/>
          </a:xfrm>
          <a:prstGeom prst="rect">
            <a:avLst/>
          </a:prstGeom>
        </p:spPr>
      </p:pic>
      <p:sp>
        <p:nvSpPr>
          <p:cNvPr id="5" name="TextBox 4">
            <a:extLst>
              <a:ext uri="{FF2B5EF4-FFF2-40B4-BE49-F238E27FC236}">
                <a16:creationId xmlns:a16="http://schemas.microsoft.com/office/drawing/2014/main" xmlns="" id="{123AB437-429E-4BAD-98F1-84A73F0B46FA}"/>
              </a:ext>
            </a:extLst>
          </p:cNvPr>
          <p:cNvSpPr txBox="1"/>
          <p:nvPr/>
        </p:nvSpPr>
        <p:spPr>
          <a:xfrm>
            <a:off x="1966077" y="1249542"/>
            <a:ext cx="8229684" cy="1754326"/>
          </a:xfrm>
          <a:prstGeom prst="rect">
            <a:avLst/>
          </a:prstGeom>
          <a:noFill/>
        </p:spPr>
        <p:txBody>
          <a:bodyPr wrap="square">
            <a:spAutoFit/>
          </a:bodyPr>
          <a:lstStyle/>
          <a:p>
            <a:pPr algn="ctr"/>
            <a:r>
              <a:rPr lang="en-US" sz="3200" b="0" i="0">
                <a:solidFill>
                  <a:srgbClr val="002060"/>
                </a:solidFill>
                <a:effectLst/>
                <a:latin typeface="+mn-lt"/>
              </a:rPr>
              <a:t>Khi chim tu hú gọi bầy</a:t>
            </a:r>
            <a:r>
              <a:rPr lang="en-US" sz="3200">
                <a:solidFill>
                  <a:srgbClr val="002060"/>
                </a:solidFill>
                <a:latin typeface="+mn-lt"/>
              </a:rPr>
              <a:t/>
            </a:r>
            <a:br>
              <a:rPr lang="en-US" sz="3200">
                <a:solidFill>
                  <a:srgbClr val="002060"/>
                </a:solidFill>
                <a:latin typeface="+mn-lt"/>
              </a:rPr>
            </a:br>
            <a:r>
              <a:rPr lang="en-US" sz="3200" b="0" i="0">
                <a:solidFill>
                  <a:srgbClr val="002060"/>
                </a:solidFill>
                <a:effectLst/>
                <a:latin typeface="+mn-lt"/>
              </a:rPr>
              <a:t>Là mùa quả chín đỏ đầy quê ta.</a:t>
            </a:r>
            <a:r>
              <a:rPr lang="en-US" sz="3600">
                <a:solidFill>
                  <a:srgbClr val="002060"/>
                </a:solidFill>
                <a:latin typeface="+mn-lt"/>
              </a:rPr>
              <a:t>                                                            </a:t>
            </a:r>
          </a:p>
          <a:p>
            <a:pPr algn="ctr"/>
            <a:r>
              <a:rPr lang="en-US" sz="3600">
                <a:solidFill>
                  <a:srgbClr val="002060"/>
                </a:solidFill>
                <a:latin typeface="+mn-lt"/>
              </a:rPr>
              <a:t>                                      (Là quả gì?)</a:t>
            </a:r>
          </a:p>
        </p:txBody>
      </p:sp>
      <p:sp>
        <p:nvSpPr>
          <p:cNvPr id="7" name="TextBox 6">
            <a:extLst>
              <a:ext uri="{FF2B5EF4-FFF2-40B4-BE49-F238E27FC236}">
                <a16:creationId xmlns:a16="http://schemas.microsoft.com/office/drawing/2014/main" xmlns="" id="{2775650C-FAB8-445F-8A5E-AEBEBAAB7202}"/>
              </a:ext>
            </a:extLst>
          </p:cNvPr>
          <p:cNvSpPr txBox="1"/>
          <p:nvPr/>
        </p:nvSpPr>
        <p:spPr>
          <a:xfrm>
            <a:off x="3947490" y="5896319"/>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VẢI</a:t>
            </a:r>
          </a:p>
        </p:txBody>
      </p:sp>
      <p:pic>
        <p:nvPicPr>
          <p:cNvPr id="8" name="Picture 7">
            <a:extLst>
              <a:ext uri="{FF2B5EF4-FFF2-40B4-BE49-F238E27FC236}">
                <a16:creationId xmlns:a16="http://schemas.microsoft.com/office/drawing/2014/main" xmlns="" id="{CB6E0E04-FD3F-4A03-A030-CFE2C4517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37ACCF2D-7DF0-4BCB-A28B-AA04B605E619}"/>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pic>
        <p:nvPicPr>
          <p:cNvPr id="4098" name="Picture 2" descr="Tại sao ăn trái vải nhiều dễ nóng trong người? - VnExpress Sức khỏe">
            <a:extLst>
              <a:ext uri="{FF2B5EF4-FFF2-40B4-BE49-F238E27FC236}">
                <a16:creationId xmlns:a16="http://schemas.microsoft.com/office/drawing/2014/main" xmlns="" id="{6157F1D7-693B-42B1-B9B6-1BBA595AB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490" y="3291732"/>
            <a:ext cx="3665910" cy="206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828052-737B-46F7-8194-559196D3178E}"/>
              </a:ext>
            </a:extLst>
          </p:cNvPr>
          <p:cNvPicPr>
            <a:picLocks noChangeAspect="1"/>
          </p:cNvPicPr>
          <p:nvPr/>
        </p:nvPicPr>
        <p:blipFill>
          <a:blip r:embed="rId4"/>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xmlns="" id="{BDEBF15C-C95C-41E3-BC06-6E62B7B35804}"/>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7AA5A9A8-42E7-4091-B7B9-B7CB2655BB30}"/>
              </a:ext>
            </a:extLst>
          </p:cNvPr>
          <p:cNvSpPr txBox="1"/>
          <p:nvPr/>
        </p:nvSpPr>
        <p:spPr>
          <a:xfrm>
            <a:off x="454991" y="1378280"/>
            <a:ext cx="11029100" cy="1754326"/>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Vỏ xanh, ruột đỏ, hạt đen</a:t>
            </a:r>
          </a:p>
          <a:p>
            <a:pPr algn="ctr"/>
            <a:r>
              <a:rPr lang="en-US" sz="3600">
                <a:solidFill>
                  <a:srgbClr val="002060"/>
                </a:solidFill>
                <a:latin typeface="+mj-lt"/>
                <a:ea typeface="Arial-Rounded" pitchFamily="34" charset="0"/>
                <a:cs typeface="Arial-Rounded" pitchFamily="34" charset="0"/>
              </a:rPr>
              <a:t>Hoa vàng, lá biếc, đố em quả gì?</a:t>
            </a:r>
          </a:p>
          <a:p>
            <a:pPr algn="ctr"/>
            <a:r>
              <a:rPr lang="en-US" sz="3600">
                <a:solidFill>
                  <a:srgbClr val="002060"/>
                </a:solidFill>
              </a:rPr>
              <a:t>                                          (Là quả gì?)</a:t>
            </a:r>
            <a:endParaRPr lang="en-US" sz="3600">
              <a:solidFill>
                <a:srgbClr val="002060"/>
              </a:solidFill>
              <a:latin typeface="+mj-lt"/>
              <a:ea typeface="Arial-Rounded" pitchFamily="34" charset="0"/>
              <a:cs typeface="Arial-Rounded" pitchFamily="34" charset="0"/>
            </a:endParaRPr>
          </a:p>
        </p:txBody>
      </p:sp>
      <p:pic>
        <p:nvPicPr>
          <p:cNvPr id="1026" name="Picture 2" descr="Watermelon clip art | Watermelon, Watermelon cartoon, Watermelon clipart">
            <a:extLst>
              <a:ext uri="{FF2B5EF4-FFF2-40B4-BE49-F238E27FC236}">
                <a16:creationId xmlns:a16="http://schemas.microsoft.com/office/drawing/2014/main" xmlns="" id="{DC591A05-5090-4BE2-8C75-1D0199A14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694" y="3216728"/>
            <a:ext cx="283845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57F2B99-F7CF-4A04-932E-BFA31E42A958}"/>
              </a:ext>
            </a:extLst>
          </p:cNvPr>
          <p:cNvSpPr txBox="1"/>
          <p:nvPr/>
        </p:nvSpPr>
        <p:spPr>
          <a:xfrm>
            <a:off x="4169571" y="5835812"/>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DƯA HẤU</a:t>
            </a:r>
          </a:p>
        </p:txBody>
      </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469A934-2D29-48D7-B174-8CF0AE33290E}"/>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9" name="TextBox 8">
            <a:extLst>
              <a:ext uri="{FF2B5EF4-FFF2-40B4-BE49-F238E27FC236}">
                <a16:creationId xmlns:a16="http://schemas.microsoft.com/office/drawing/2014/main" xmlns="" id="{F99910E2-D3EA-49DC-AE74-47D3C49CFC63}"/>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spTree>
    <p:extLst>
      <p:ext uri="{BB962C8B-B14F-4D97-AF65-F5344CB8AC3E}">
        <p14:creationId xmlns:p14="http://schemas.microsoft.com/office/powerpoint/2010/main" val="337293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10" name="TextBox 9">
            <a:extLst>
              <a:ext uri="{FF2B5EF4-FFF2-40B4-BE49-F238E27FC236}">
                <a16:creationId xmlns:a16="http://schemas.microsoft.com/office/drawing/2014/main" xmlns="" id="{C7055B6C-44D9-4439-B6DF-C696E42DBD2A}"/>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109C82B7-AC29-49FF-9782-00CEEF51ADB9}"/>
              </a:ext>
            </a:extLst>
          </p:cNvPr>
          <p:cNvSpPr txBox="1"/>
          <p:nvPr/>
        </p:nvSpPr>
        <p:spPr>
          <a:xfrm>
            <a:off x="259709" y="870871"/>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1. </a:t>
            </a:r>
            <a:r>
              <a:rPr lang="en-US" sz="2400" smtClean="0">
                <a:solidFill>
                  <a:srgbClr val="C00000"/>
                </a:solidFill>
              </a:rPr>
              <a:t>Ngày </a:t>
            </a:r>
            <a:r>
              <a:rPr lang="en-US" sz="2400">
                <a:solidFill>
                  <a:srgbClr val="C00000"/>
                </a:solidFill>
              </a:rPr>
              <a:t>xưa, có một người tên là Mai An Tiêm được vua Hùng yêu mến nhận làm con nuôi. Một lần, vì hiểu lầm lời nói của Mai An Tiêm nên nhà vua nổi giận, đày An Tiêm ra đảo hoang.</a:t>
            </a:r>
          </a:p>
          <a:p>
            <a:pPr algn="just"/>
            <a:r>
              <a:rPr lang="en-US" sz="2400"/>
              <a:t>	</a:t>
            </a:r>
            <a:r>
              <a:rPr lang="en-US" sz="2400" smtClean="0"/>
              <a:t>2. </a:t>
            </a:r>
            <a:r>
              <a:rPr lang="en-US" sz="2400" smtClean="0">
                <a:solidFill>
                  <a:srgbClr val="0070C0"/>
                </a:solidFill>
              </a:rPr>
              <a:t>Ở </a:t>
            </a:r>
            <a:r>
              <a:rPr lang="en-US" sz="2400">
                <a:solidFill>
                  <a:srgbClr val="0070C0"/>
                </a:solidFill>
              </a:rPr>
              <a:t>đảo hoang, hai vợ chồng An Tiêm dựng nhà bằng tre nứa, lấy cỏ phơi khô tết thành quần áo.</a:t>
            </a:r>
          </a:p>
          <a:p>
            <a:pPr algn="just"/>
            <a:r>
              <a:rPr lang="en-US" sz="2400"/>
              <a:t>	</a:t>
            </a:r>
            <a:r>
              <a:rPr lang="en-US" sz="2400" smtClean="0"/>
              <a:t>3. </a:t>
            </a:r>
            <a:r>
              <a:rPr lang="en-US" sz="2400" smtClean="0">
                <a:solidFill>
                  <a:srgbClr val="00B050"/>
                </a:solidFill>
              </a:rPr>
              <a:t>Một </a:t>
            </a:r>
            <a:r>
              <a:rPr lang="en-US" sz="2400">
                <a:solidFill>
                  <a:srgbClr val="00B050"/>
                </a:solidFill>
              </a:rPr>
              <a:t>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a:t>
            </a:r>
            <a:r>
              <a:rPr lang="en-US" sz="2400" smtClean="0"/>
              <a:t>4. </a:t>
            </a:r>
            <a:r>
              <a:rPr lang="en-US" sz="2400" smtClean="0">
                <a:solidFill>
                  <a:srgbClr val="7030A0"/>
                </a:solidFill>
              </a:rPr>
              <a:t>Mùa </a:t>
            </a:r>
            <a:r>
              <a:rPr lang="en-US" sz="2400">
                <a:solidFill>
                  <a:srgbClr val="7030A0"/>
                </a:solidFill>
              </a:rPr>
              <a:t>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solidFill>
                  <a:srgbClr val="7030A0"/>
                </a:solidFill>
              </a:rPr>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cxnSp>
        <p:nvCxnSpPr>
          <p:cNvPr id="6" name="Straight Connector 5">
            <a:extLst>
              <a:ext uri="{FF2B5EF4-FFF2-40B4-BE49-F238E27FC236}">
                <a16:creationId xmlns:a16="http://schemas.microsoft.com/office/drawing/2014/main" xmlns="" id="{7484C813-F37E-4FAE-8391-D586928D037A}"/>
              </a:ext>
            </a:extLst>
          </p:cNvPr>
          <p:cNvCxnSpPr>
            <a:cxnSpLocks/>
          </p:cNvCxnSpPr>
          <p:nvPr/>
        </p:nvCxnSpPr>
        <p:spPr>
          <a:xfrm>
            <a:off x="9111102" y="1280464"/>
            <a:ext cx="1168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3B9CB17-61FF-4F39-A771-3EAE3B01D679}"/>
              </a:ext>
            </a:extLst>
          </p:cNvPr>
          <p:cNvCxnSpPr>
            <a:cxnSpLocks/>
          </p:cNvCxnSpPr>
          <p:nvPr/>
        </p:nvCxnSpPr>
        <p:spPr>
          <a:xfrm>
            <a:off x="1713012" y="1629018"/>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AF5C709-AB83-427C-95E8-8AD927BD9B2C}"/>
              </a:ext>
            </a:extLst>
          </p:cNvPr>
          <p:cNvCxnSpPr>
            <a:cxnSpLocks/>
          </p:cNvCxnSpPr>
          <p:nvPr/>
        </p:nvCxnSpPr>
        <p:spPr>
          <a:xfrm>
            <a:off x="3266858" y="1984618"/>
            <a:ext cx="14062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7214869-F5F3-4067-95C7-B8AF6049EDDF}"/>
              </a:ext>
            </a:extLst>
          </p:cNvPr>
          <p:cNvCxnSpPr>
            <a:cxnSpLocks/>
          </p:cNvCxnSpPr>
          <p:nvPr/>
        </p:nvCxnSpPr>
        <p:spPr>
          <a:xfrm>
            <a:off x="8984231" y="2372665"/>
            <a:ext cx="1056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FA97A34-25CA-4343-8A6A-C71E62C723A3}"/>
              </a:ext>
            </a:extLst>
          </p:cNvPr>
          <p:cNvCxnSpPr>
            <a:cxnSpLocks/>
          </p:cNvCxnSpPr>
          <p:nvPr/>
        </p:nvCxnSpPr>
        <p:spPr>
          <a:xfrm>
            <a:off x="1131916" y="5663986"/>
            <a:ext cx="7113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Vua hùng</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526334" y="1030298"/>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là một vị vua truyền thuyết của nước Văn Lang.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Con nuôi</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C45EA92B-CA4F-4959-8D88-3D2285B3106D}"/>
              </a:ext>
            </a:extLst>
          </p:cNvPr>
          <p:cNvSpPr txBox="1"/>
          <p:nvPr/>
        </p:nvSpPr>
        <p:spPr>
          <a:xfrm>
            <a:off x="3614446" y="2781318"/>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con không phải do chính mình đẻ ra.</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xmlns=""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xmlns=""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xmlns=""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xmlns="" id="{2B7A35E2-EE35-4DDE-B1AB-C7C228A265C4}"/>
              </a:ext>
            </a:extLst>
          </p:cNvPr>
          <p:cNvSpPr txBox="1"/>
          <p:nvPr/>
        </p:nvSpPr>
        <p:spPr>
          <a:xfrm>
            <a:off x="1526334" y="435443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Đảo hoang</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xmlns="" id="{19751547-721A-4EA2-8652-9A6249A79E36}"/>
              </a:ext>
            </a:extLst>
          </p:cNvPr>
          <p:cNvSpPr txBox="1"/>
          <p:nvPr/>
        </p:nvSpPr>
        <p:spPr>
          <a:xfrm>
            <a:off x="4012359" y="4354439"/>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đ</a:t>
            </a:r>
            <a:r>
              <a:rPr lang="en-US" sz="3600" kern="1200" noProof="0">
                <a:latin typeface="+mj-lt"/>
                <a:ea typeface="Arial-Rounded" panose="020B0500000000000000" pitchFamily="34" charset="0"/>
                <a:cs typeface="Arial-Rounded" panose="020B0500000000000000" pitchFamily="34" charset="0"/>
              </a:rPr>
              <a:t>ảo không có người ở.</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933</Words>
  <Application>Microsoft Office PowerPoint</Application>
  <PresentationFormat>Custom</PresentationFormat>
  <Paragraphs>143</Paragraphs>
  <Slides>26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宋体</vt:lpstr>
      <vt:lpstr>Arial-Rounded</vt:lpstr>
      <vt:lpstr>Times New Roman</vt:lpstr>
      <vt:lpstr>Calibri</vt:lpstr>
      <vt:lpstr>Patrick Hand</vt:lpstr>
      <vt:lpstr>Bodoni MT Black</vt:lpstr>
      <vt:lpstr>Scope One</vt:lpstr>
      <vt:lpstr>Kawaii Doodles Newsletter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Administrator</cp:lastModifiedBy>
  <cp:revision>251</cp:revision>
  <dcterms:modified xsi:type="dcterms:W3CDTF">2024-04-22T02:16:12Z</dcterms:modified>
</cp:coreProperties>
</file>