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notesMasterIdLst>
    <p:notesMasterId r:id="rId24"/>
  </p:notesMasterIdLst>
  <p:sldIdLst>
    <p:sldId id="3325" r:id="rId3"/>
    <p:sldId id="7303" r:id="rId4"/>
    <p:sldId id="268" r:id="rId5"/>
    <p:sldId id="270" r:id="rId6"/>
    <p:sldId id="271" r:id="rId7"/>
    <p:sldId id="272" r:id="rId8"/>
    <p:sldId id="274" r:id="rId9"/>
    <p:sldId id="7309" r:id="rId10"/>
    <p:sldId id="7304" r:id="rId11"/>
    <p:sldId id="3326" r:id="rId12"/>
    <p:sldId id="7306" r:id="rId13"/>
    <p:sldId id="7311" r:id="rId14"/>
    <p:sldId id="7310" r:id="rId15"/>
    <p:sldId id="7305" r:id="rId16"/>
    <p:sldId id="3328" r:id="rId17"/>
    <p:sldId id="7314" r:id="rId18"/>
    <p:sldId id="263" r:id="rId19"/>
    <p:sldId id="7312" r:id="rId20"/>
    <p:sldId id="7313" r:id="rId21"/>
    <p:sldId id="7308" r:id="rId22"/>
    <p:sldId id="3327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6" userDrawn="1">
          <p15:clr>
            <a:srgbClr val="A4A3A4"/>
          </p15:clr>
        </p15:guide>
        <p15:guide id="2" pos="7256" userDrawn="1">
          <p15:clr>
            <a:srgbClr val="A4A3A4"/>
          </p15:clr>
        </p15:guide>
        <p15:guide id="3" orient="horz" pos="3113" userDrawn="1">
          <p15:clr>
            <a:srgbClr val="A4A3A4"/>
          </p15:clr>
        </p15:guide>
        <p15:guide id="4" orient="horz" pos="4224" userDrawn="1">
          <p15:clr>
            <a:srgbClr val="A4A3A4"/>
          </p15:clr>
        </p15:guide>
        <p15:guide id="5" orient="horz" pos="4320" userDrawn="1">
          <p15:clr>
            <a:srgbClr val="A4A3A4"/>
          </p15:clr>
        </p15:guide>
        <p15:guide id="6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FF"/>
    <a:srgbClr val="006600"/>
    <a:srgbClr val="FFFFFF"/>
    <a:srgbClr val="FFFF99"/>
    <a:srgbClr val="001E4C"/>
    <a:srgbClr val="149000"/>
    <a:srgbClr val="FFCCFF"/>
    <a:srgbClr val="684125"/>
    <a:srgbClr val="B7CD10"/>
    <a:srgbClr val="31A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630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414" y="72"/>
      </p:cViewPr>
      <p:guideLst>
        <p:guide pos="416"/>
        <p:guide pos="7256"/>
        <p:guide orient="horz" pos="3113"/>
        <p:guide orient="horz" pos="4224"/>
        <p:guide orient="horz" pos="4320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B4FF43-197C-47FC-A8B8-1495C5EF293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5C7A3B-86D7-4B6C-87AA-11FCB7F8B47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94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0229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/>
              <a:t>GV </a:t>
            </a:r>
            <a:r>
              <a:rPr lang="en-GB" altLang="zh-CN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các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trên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Kích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giỏ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tiếp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theo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của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bài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học</a:t>
            </a:r>
            <a:r>
              <a:rPr lang="en-GB" altLang="zh-CN" baseline="0" dirty="0"/>
              <a:t>. </a:t>
            </a:r>
            <a:r>
              <a:rPr lang="en-GB" altLang="zh-CN" baseline="0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cây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đến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ảnh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gia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đình</a:t>
            </a:r>
            <a:r>
              <a:rPr lang="en-GB" altLang="zh-CN" baseline="0" dirty="0"/>
              <a:t>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785884-3E3D-42B5-8CF8-356B7950D2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166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0214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531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zh-CN" dirty="0" err="1"/>
              <a:t>Nhấn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vào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hình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bông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hoa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đầu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để</a:t>
            </a:r>
            <a:r>
              <a:rPr lang="en-GB" altLang="zh-CN" baseline="0" dirty="0"/>
              <a:t> quay </a:t>
            </a:r>
            <a:r>
              <a:rPr lang="en-GB" altLang="zh-CN" baseline="0" dirty="0" err="1"/>
              <a:t>lại</a:t>
            </a:r>
            <a:r>
              <a:rPr lang="en-GB" altLang="zh-CN" baseline="0" dirty="0"/>
              <a:t> slide </a:t>
            </a:r>
            <a:r>
              <a:rPr lang="en-GB" altLang="zh-CN" baseline="0" dirty="0" err="1"/>
              <a:t>câu</a:t>
            </a:r>
            <a:r>
              <a:rPr lang="en-GB" altLang="zh-CN" baseline="0" dirty="0"/>
              <a:t> </a:t>
            </a:r>
            <a:r>
              <a:rPr lang="en-GB" altLang="zh-CN" baseline="0" dirty="0" err="1"/>
              <a:t>hỏi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868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1CEEA6-72C1-2E33-534F-FE9C9C6D09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04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9F55CF-BB34-46DB-9E23-2F4AA0B50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3DAD049-ECAF-4C5E-89A0-099C5A67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EC4DB63-C588-4DA4-B15C-F9027193A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DC69DB1-E72B-4BD3-85A7-DA3942169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777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4114C4A-DACB-47F2-9A41-A36EC963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50F1D5-BB0C-44A4-BF4C-87C140C21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35E9DAB-EF4F-4ED7-AB3F-13A785B6E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270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A6D63B-BF16-4E16-A0E5-3FE8ADD86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8F644-8C99-4BEB-B0AE-BF208E12E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8042F0D-3983-44D5-89D1-4121F063A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8ACE08-454A-4162-8D5B-47B64E734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713056-E3FF-4AE4-8330-CB732F65F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3DF3DF-EBC1-45D3-9961-10E178527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1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1ED33C-0B7A-4368-9EBE-E0F910527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6F143B-A9E1-440C-BCB6-9BC101229B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49241E-349F-4BE3-A08A-0125707528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4C2F6D6-4219-44D5-BEF3-F5F6D3B9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844392-0935-43A4-8EE0-195BAAF45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6744EF-7595-487F-93DE-4A8BB722E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3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C0C08A-391F-44D0-A2FA-AAE3E5DEA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DB18FB1-46C4-453E-88EA-AC8F37956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8D641E-42F7-4782-98C0-5B458AAF8C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189A7E0-8876-4866-8E2F-A351AB983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ED52F8-5317-4416-B5D0-D2318E9F8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7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854E110-DBAE-4763-AF06-D873660423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E5410A-39D7-4588-AD07-A50C67D494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497686-906E-4E68-ABA7-E27F3D6A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67DDD80-D816-4573-B94C-BBC49D259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704AA3D-EC61-42BF-845E-B99C458F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16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29921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153549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83501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92985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90B53F9-851B-C2A1-297E-80E87150A2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CA9482AE-F7FE-41E6-B3F4-5862D44C74D5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61709B1-66A0-F5FE-6B03-1F0942FE71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0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96210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238290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9114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146355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570619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440919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67918DD-F32C-40AE-BFB5-741B5886C773}" type="datetimeFigureOut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C9349654-8A83-41C1-B6F2-193D712776EF}" type="slidenum">
              <a:rPr lang="zh-CN" altLang="en-US" smtClean="0">
                <a:solidFill>
                  <a:prstClr val="black"/>
                </a:solidFill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874708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68387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08687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3703305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EC8223-C702-A09C-5AB5-5E5D00A5B1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974B7BAF-EB97-ED95-7A99-051F36619848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4556F81-8E3E-C121-FDA4-3C6B22955D49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植树节植树文化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7AF8A6C-43B4-481A-47B1-1CBFA01F09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287790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67062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8791010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5249D6F7-E3E5-4302-97E8-4E7075DC6F12}" type="datetimeFigureOut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2024/12/17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878943" y="7154637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39421C0B-D210-49EC-B248-009FF4347C71}" type="slidenum">
              <a:rPr lang="zh-CN" altLang="en-US" smtClean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pPr defTabSz="914446">
                <a:defRPr/>
              </a:pPr>
              <a:t>‹#›</a:t>
            </a:fld>
            <a:endParaRPr lang="zh-CN" altLang="en-US">
              <a:solidFill>
                <a:prstClr val="black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68553936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475519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6063517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6101241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6460860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571202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49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48CC0F6-60AD-E0A6-3330-AC71562C11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517990C9-BB5D-0168-52D6-1DEA5197E02C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99FC21C-5CEB-58CF-E430-97846B783926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植树节植树成效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67051A9-3C7F-494D-5075-504B2160395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98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579B3F5-E14D-545D-2547-6C5879B28A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-18143"/>
            <a:ext cx="12192000" cy="6876143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78D0162D-2E3C-B228-D81B-4E2B17A4069D}"/>
              </a:ext>
            </a:extLst>
          </p:cNvPr>
          <p:cNvSpPr/>
          <p:nvPr userDrawn="1"/>
        </p:nvSpPr>
        <p:spPr>
          <a:xfrm>
            <a:off x="279400" y="265906"/>
            <a:ext cx="11633200" cy="6326188"/>
          </a:xfrm>
          <a:prstGeom prst="roundRect">
            <a:avLst>
              <a:gd name="adj" fmla="val 442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7BFDB74-E3F0-64A7-DE07-B8425A30CC30}"/>
              </a:ext>
            </a:extLst>
          </p:cNvPr>
          <p:cNvSpPr txBox="1"/>
          <p:nvPr userDrawn="1"/>
        </p:nvSpPr>
        <p:spPr>
          <a:xfrm>
            <a:off x="1612905" y="460514"/>
            <a:ext cx="39243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l">
              <a:defRPr/>
            </a:pPr>
            <a:r>
              <a:rPr lang="zh-CN" altLang="en-US" sz="3600" b="1" dirty="0">
                <a:solidFill>
                  <a:srgbClr val="684125"/>
                </a:solidFill>
                <a:latin typeface="标小智龙珠体" panose="02020500000000000000" pitchFamily="18" charset="-122"/>
                <a:ea typeface="标小智龙珠体" panose="02020500000000000000" pitchFamily="18" charset="-122"/>
                <a:cs typeface="+mn-ea"/>
                <a:sym typeface="+mn-lt"/>
              </a:rPr>
              <a:t>植树节节日趣闻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1D7CF-A1E8-8D8A-CF32-5AF659E874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109604"/>
            <a:ext cx="1333505" cy="1333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89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3C602-FB4D-4771-8879-364BBE288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F267D-DD76-4863-9A0F-4DA14E66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C33E0F-FAA5-4848-8BB8-030F78A170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12BA86-9757-4C9B-8797-B2B303069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0AE684-FD90-4CDE-8BE1-D8AC7451A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098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317BB5-B9C2-449E-A81B-2F416669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F41E018-0341-417F-A1DB-172609D18C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A53226-5147-4AB9-A4CC-B2EA806641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52F83D-B20C-4833-8CC1-B881284A0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82CF59-332D-4614-983B-D862B3AE3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1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B1A887-34A3-4F0F-AE1C-EBF24383E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080BA12-942D-4CEB-8688-C40341F2F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1026222-BA0D-41B2-99FC-C41F4BE982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32EFFE-8F35-4D3F-9319-1EB796FF39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D06F104-01A8-40F4-824A-28DDE7506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B87B6C3-0136-4064-A0A9-D1C10C51B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41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780F4-A41F-4A58-98F4-3EB51DBCC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71E4F6C-9C6C-47A9-B38D-3750654A3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E8EDB66-ABD8-40A3-9EC1-54CB1C28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3556170-1234-464D-BF7D-19C917D05B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18B14FE-FDB8-43E5-8066-3FEF2B9423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A617958-329E-4F24-9F62-C8E2BCE6A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BFE965-B5D5-4599-9119-3B3488292858}" type="datetimeFigureOut">
              <a:rPr lang="zh-CN" altLang="en-US" smtClean="0"/>
              <a:t>2024/12/17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C669AA3-3B39-4271-A3E1-18D12A2F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D49D463-D0B7-458B-AEC7-F3281CFEC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358D48-C4ED-4B84-90A0-CB1DD20A25C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898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6.jpeg"/><Relationship Id="rId3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36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slideLayout" Target="../slideLayouts/slideLayout35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slideLayout" Target="../slideLayouts/slideLayout38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25.xml"/><Relationship Id="rId19" Type="http://schemas.openxmlformats.org/officeDocument/2006/relationships/slideLayout" Target="../slideLayouts/slideLayout34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slideLayout" Target="../slideLayouts/slideLayout37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111B4EB1-802B-40FB-BA2C-432D90C930A3}"/>
              </a:ext>
            </a:extLst>
          </p:cNvPr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04D3C291-8B81-4A6F-85C9-DBF0BEC6FA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E4C428E4-774D-47CF-BFB1-2C2C4FD99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5433AD48-1162-4941-BAC5-D7057FCAC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7" name="图片 9">
            <a:extLst>
              <a:ext uri="{FF2B5EF4-FFF2-40B4-BE49-F238E27FC236}">
                <a16:creationId xmlns:a16="http://schemas.microsoft.com/office/drawing/2014/main" id="{1691B174-0E08-4A73-A3B4-CF58004EC1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8" name="图片 17">
            <a:extLst>
              <a:ext uri="{FF2B5EF4-FFF2-40B4-BE49-F238E27FC236}">
                <a16:creationId xmlns:a16="http://schemas.microsoft.com/office/drawing/2014/main" id="{225D6F33-67A9-432B-B02A-DFD2B4E565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67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3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0" y="3429000"/>
            <a:ext cx="12573000" cy="3638550"/>
            <a:chOff x="-22499" y="3288862"/>
            <a:chExt cx="12214497" cy="3569138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-22499" y="3288862"/>
              <a:ext cx="3984898" cy="3569138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7"/>
            <a:srcRect l="22648" t="75841" r="1"/>
            <a:stretch/>
          </p:blipFill>
          <p:spPr>
            <a:xfrm flipH="1">
              <a:off x="3886869" y="5943600"/>
              <a:ext cx="4495127" cy="914400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81998" y="4680964"/>
              <a:ext cx="3810000" cy="2177036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 flipH="1">
            <a:off x="0" y="0"/>
            <a:ext cx="3467544" cy="1397000"/>
          </a:xfrm>
          <a:prstGeom prst="rect">
            <a:avLst/>
          </a:prstGeom>
        </p:spPr>
      </p:pic>
      <p:pic>
        <p:nvPicPr>
          <p:cNvPr id="11" name="图片 17"/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35"/>
          <a:stretch/>
        </p:blipFill>
        <p:spPr>
          <a:xfrm>
            <a:off x="8294686" y="1"/>
            <a:ext cx="3897314" cy="1527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868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</p:sldLayoutIdLst>
  <p:transition spd="slow" advTm="3000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7.xml"/><Relationship Id="rId3" Type="http://schemas.openxmlformats.org/officeDocument/2006/relationships/image" Target="../media/image21.png"/><Relationship Id="rId7" Type="http://schemas.microsoft.com/office/2007/relationships/hdphoto" Target="../media/hdphoto2.wdp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2.png"/><Relationship Id="rId11" Type="http://schemas.openxmlformats.org/officeDocument/2006/relationships/slide" Target="slide6.xml"/><Relationship Id="rId5" Type="http://schemas.openxmlformats.org/officeDocument/2006/relationships/slide" Target="slide8.xml"/><Relationship Id="rId10" Type="http://schemas.openxmlformats.org/officeDocument/2006/relationships/image" Target="../media/image23.png"/><Relationship Id="rId4" Type="http://schemas.microsoft.com/office/2007/relationships/hdphoto" Target="../media/hdphoto1.wdp"/><Relationship Id="rId9" Type="http://schemas.openxmlformats.org/officeDocument/2006/relationships/slide" Target="slide5.xml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1.xml"/><Relationship Id="rId6" Type="http://schemas.openxmlformats.org/officeDocument/2006/relationships/slide" Target="slide4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3.xml"/><Relationship Id="rId6" Type="http://schemas.openxmlformats.org/officeDocument/2006/relationships/slide" Target="slide4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29.png"/><Relationship Id="rId4" Type="http://schemas.openxmlformats.org/officeDocument/2006/relationships/image" Target="../media/image9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1827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FCFD1-D75F-47D3-A11F-81A32CCE8D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4047190" y="4893680"/>
            <a:ext cx="1078184" cy="11428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024DD-D245-4665-A538-15A232FA8D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087" y="683186"/>
            <a:ext cx="1316085" cy="13160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7D0170-07A3-4480-9227-DEA902794D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72872" y="1449807"/>
            <a:ext cx="6892351" cy="221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9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3">
            <a:extLst>
              <a:ext uri="{FF2B5EF4-FFF2-40B4-BE49-F238E27FC236}">
                <a16:creationId xmlns:a16="http://schemas.microsoft.com/office/drawing/2014/main" id="{D9C546B4-46C7-4FA1-B254-8F1A8173A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910216" y="229316"/>
            <a:ext cx="9363077" cy="528637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62C69C7-5C15-09DD-A552-17605557868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3751282"/>
            <a:ext cx="4334961" cy="32754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7AD750-3CB2-46B2-9D75-69A5AFBF0B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880" y="308975"/>
            <a:ext cx="7687160" cy="630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8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9" name="Rounded Rectangle 10">
            <a:extLst>
              <a:ext uri="{FF2B5EF4-FFF2-40B4-BE49-F238E27FC236}">
                <a16:creationId xmlns:a16="http://schemas.microsoft.com/office/drawing/2014/main" id="{CCB842DF-5611-4894-ACAE-3D3E98BDB49F}"/>
              </a:ext>
            </a:extLst>
          </p:cNvPr>
          <p:cNvSpPr/>
          <p:nvPr/>
        </p:nvSpPr>
        <p:spPr>
          <a:xfrm>
            <a:off x="41493" y="1478364"/>
            <a:ext cx="8578251" cy="5519843"/>
          </a:xfrm>
          <a:prstGeom prst="roundRect">
            <a:avLst>
              <a:gd name="adj" fmla="val 6915"/>
            </a:avLst>
          </a:prstGeom>
          <a:solidFill>
            <a:schemeClr val="bg1"/>
          </a:solidFill>
          <a:ln w="57150">
            <a:solidFill>
              <a:srgbClr val="B7CD1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任意多边形: 形状 4">
            <a:extLst>
              <a:ext uri="{FF2B5EF4-FFF2-40B4-BE49-F238E27FC236}">
                <a16:creationId xmlns:a16="http://schemas.microsoft.com/office/drawing/2014/main" id="{5EB0CF33-EB0B-4AA3-86C0-3EA80A8FF8E5}"/>
              </a:ext>
            </a:extLst>
          </p:cNvPr>
          <p:cNvSpPr/>
          <p:nvPr/>
        </p:nvSpPr>
        <p:spPr>
          <a:xfrm>
            <a:off x="949305" y="0"/>
            <a:ext cx="10464930" cy="1254172"/>
          </a:xfrm>
          <a:prstGeom prst="roundRect">
            <a:avLst/>
          </a:prstGeom>
          <a:solidFill>
            <a:srgbClr val="B7CD10"/>
          </a:solidFill>
          <a:ln w="28575">
            <a:solidFill>
              <a:srgbClr val="684125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Xác định công dụng của dấu gạch ngang được sử dụng trong mỗi đoạn dưới đây: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mbria" panose="02040503050406030204" pitchFamily="18" charset="0"/>
              <a:ea typeface="字魂70号-灵悦黑体" panose="00000500000000000000" pitchFamily="2" charset="-122"/>
              <a:sym typeface="字魂70号-灵悦黑体" panose="00000500000000000000" pitchFamily="2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2625D8-E76C-43A3-96DD-91F0B94AAF25}"/>
              </a:ext>
            </a:extLst>
          </p:cNvPr>
          <p:cNvSpPr txBox="1"/>
          <p:nvPr/>
        </p:nvSpPr>
        <p:spPr>
          <a:xfrm>
            <a:off x="202623" y="1624796"/>
            <a:ext cx="427184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sz="2200" dirty="0"/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6B9569B0-5958-4F60-990F-05CDF37CE391}"/>
              </a:ext>
            </a:extLst>
          </p:cNvPr>
          <p:cNvSpPr/>
          <p:nvPr/>
        </p:nvSpPr>
        <p:spPr>
          <a:xfrm>
            <a:off x="8912929" y="1437216"/>
            <a:ext cx="2501306" cy="1866185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6A6E492A-509B-48D9-B9F9-14E4E5303168}"/>
              </a:ext>
            </a:extLst>
          </p:cNvPr>
          <p:cNvSpPr/>
          <p:nvPr/>
        </p:nvSpPr>
        <p:spPr>
          <a:xfrm>
            <a:off x="8912930" y="3459495"/>
            <a:ext cx="2501306" cy="1573924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C1F930BD-18FC-409B-BCE7-1364EDCDE0E1}"/>
              </a:ext>
            </a:extLst>
          </p:cNvPr>
          <p:cNvSpPr/>
          <p:nvPr/>
        </p:nvSpPr>
        <p:spPr>
          <a:xfrm>
            <a:off x="8912929" y="5178674"/>
            <a:ext cx="2501306" cy="1573924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3BD24-4804-6BD8-7BB9-4D2A93CDAD72}"/>
              </a:ext>
            </a:extLst>
          </p:cNvPr>
          <p:cNvSpPr txBox="1"/>
          <p:nvPr/>
        </p:nvSpPr>
        <p:spPr>
          <a:xfrm>
            <a:off x="5022677" y="1735729"/>
            <a:ext cx="3192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00C501-CCCC-5C29-E610-FDEBB0E44CB7}"/>
              </a:ext>
            </a:extLst>
          </p:cNvPr>
          <p:cNvSpPr txBox="1"/>
          <p:nvPr/>
        </p:nvSpPr>
        <p:spPr>
          <a:xfrm>
            <a:off x="648827" y="4191207"/>
            <a:ext cx="7566041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 thì cứ đúng mười giờ là nở bung.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9E3BD7-F35F-D760-D520-E1A655B1B42D}"/>
              </a:ext>
            </a:extLst>
          </p:cNvPr>
          <p:cNvSpPr txBox="1"/>
          <p:nvPr/>
        </p:nvSpPr>
        <p:spPr>
          <a:xfrm>
            <a:off x="4807172" y="6552543"/>
            <a:ext cx="3186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(Theo </a:t>
            </a:r>
            <a:r>
              <a:rPr lang="en-US" sz="2000" i="1" dirty="0" err="1"/>
              <a:t>Trần</a:t>
            </a:r>
            <a:r>
              <a:rPr lang="en-US" sz="2000" i="1" dirty="0"/>
              <a:t> </a:t>
            </a:r>
            <a:r>
              <a:rPr lang="en-US" sz="2000" i="1" dirty="0" err="1"/>
              <a:t>Đức</a:t>
            </a:r>
            <a:r>
              <a:rPr lang="en-US" sz="2000" i="1" dirty="0"/>
              <a:t> </a:t>
            </a:r>
            <a:r>
              <a:rPr lang="en-US" sz="2000" i="1" dirty="0" err="1"/>
              <a:t>Tiến</a:t>
            </a:r>
            <a:r>
              <a:rPr lang="en-US" sz="2000" i="1" dirty="0"/>
              <a:t>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E2C76CF-DA4B-333A-F502-1C71C0BE2F68}"/>
              </a:ext>
            </a:extLst>
          </p:cNvPr>
          <p:cNvSpPr/>
          <p:nvPr/>
        </p:nvSpPr>
        <p:spPr>
          <a:xfrm>
            <a:off x="202623" y="1624796"/>
            <a:ext cx="4271842" cy="24199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87D884-1BC0-D08D-ABC3-5017560EC63C}"/>
              </a:ext>
            </a:extLst>
          </p:cNvPr>
          <p:cNvSpPr/>
          <p:nvPr/>
        </p:nvSpPr>
        <p:spPr>
          <a:xfrm>
            <a:off x="5016208" y="1648825"/>
            <a:ext cx="3233391" cy="2419979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D4AE1E0-E83E-A7A0-F70E-44E2ED792724}"/>
              </a:ext>
            </a:extLst>
          </p:cNvPr>
          <p:cNvSpPr/>
          <p:nvPr/>
        </p:nvSpPr>
        <p:spPr>
          <a:xfrm>
            <a:off x="551204" y="4199856"/>
            <a:ext cx="7514400" cy="266436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73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539F23-6AE1-48B4-8732-CC882ED365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818" y="872836"/>
            <a:ext cx="4821382" cy="482138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1A7C0-FEC2-4984-8B52-6F7501010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872836"/>
            <a:ext cx="4211782" cy="28078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14EA7B-5D18-46DC-B7FA-573EBC52C7AC}"/>
              </a:ext>
            </a:extLst>
          </p:cNvPr>
          <p:cNvSpPr txBox="1"/>
          <p:nvPr/>
        </p:nvSpPr>
        <p:spPr>
          <a:xfrm>
            <a:off x="1946562" y="4572001"/>
            <a:ext cx="3366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/>
              <a:t>Hoa</a:t>
            </a:r>
            <a:r>
              <a:rPr lang="en-US" sz="4000" b="1" dirty="0"/>
              <a:t> </a:t>
            </a:r>
            <a:r>
              <a:rPr lang="en-US" sz="4000" b="1" dirty="0" err="1"/>
              <a:t>chiều</a:t>
            </a:r>
            <a:r>
              <a:rPr lang="en-US" sz="4000" b="1" dirty="0"/>
              <a:t> </a:t>
            </a:r>
            <a:r>
              <a:rPr lang="en-US" sz="4000" b="1" dirty="0" err="1"/>
              <a:t>tàn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35257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D404EC-7FF8-FB08-0A30-340367ED4C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80AD0A4-2CB0-E282-4E23-B8F9D1A50F01}"/>
              </a:ext>
            </a:extLst>
          </p:cNvPr>
          <p:cNvSpPr/>
          <p:nvPr/>
        </p:nvSpPr>
        <p:spPr>
          <a:xfrm>
            <a:off x="422078" y="414807"/>
            <a:ext cx="7319841" cy="213332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A744D-2839-3EE9-2B16-154583ACBF17}"/>
              </a:ext>
            </a:extLst>
          </p:cNvPr>
          <p:cNvSpPr txBox="1"/>
          <p:nvPr/>
        </p:nvSpPr>
        <p:spPr>
          <a:xfrm>
            <a:off x="507422" y="414806"/>
            <a:ext cx="708819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Dưới đây là một số loài được cho là lớn nhất trong thế giới động vật: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Cá voi xanh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Voi Châu Phi 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Hươu cao cổ </a:t>
            </a:r>
          </a:p>
          <a:p>
            <a:pPr algn="just"/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Lạc đà một bướu. </a:t>
            </a:r>
          </a:p>
          <a:p>
            <a:endParaRPr lang="en-SG" sz="22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F0C23A3-7033-FCC9-89AF-E2F26E28B15A}"/>
              </a:ext>
            </a:extLst>
          </p:cNvPr>
          <p:cNvSpPr txBox="1"/>
          <p:nvPr/>
        </p:nvSpPr>
        <p:spPr>
          <a:xfrm>
            <a:off x="428547" y="2747665"/>
            <a:ext cx="7226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 Năm 1976, thành phố Sài Gòn - Gia Định được đổi tên là Thành phố Hồ Chí Minh. </a:t>
            </a:r>
            <a:endParaRPr kumimoji="0" lang="en-SG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E967D72-ACEF-16C2-708D-F1EEE6BC5CAB}"/>
              </a:ext>
            </a:extLst>
          </p:cNvPr>
          <p:cNvSpPr/>
          <p:nvPr/>
        </p:nvSpPr>
        <p:spPr>
          <a:xfrm>
            <a:off x="422078" y="2660761"/>
            <a:ext cx="7319841" cy="911495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D5D215D-93E0-1ED4-0117-ADCCC969B3E1}"/>
              </a:ext>
            </a:extLst>
          </p:cNvPr>
          <p:cNvSpPr txBox="1"/>
          <p:nvPr/>
        </p:nvSpPr>
        <p:spPr>
          <a:xfrm>
            <a:off x="507422" y="3879902"/>
            <a:ext cx="7222218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Đốm và Mun im lặng, ngắm những bông hoa chiều tàn tím biếc. Đốm hỏi: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Sao lại gọi là hoa chiều tàn?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Là bởi vì trưa nở, chiều tàn.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Đằng ấy giỏi thật! Gì cũng biết!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Mun được khen phổng mũi, cao hứng nói tiếp: </a:t>
            </a:r>
          </a:p>
          <a:p>
            <a:r>
              <a:rPr lang="en-US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22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-Còn hoa mười giờ thì cứ đúng mười giờ là nở bung.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A8F822E-F521-C497-F76E-047BA7EC020B}"/>
              </a:ext>
            </a:extLst>
          </p:cNvPr>
          <p:cNvSpPr/>
          <p:nvPr/>
        </p:nvSpPr>
        <p:spPr>
          <a:xfrm>
            <a:off x="422078" y="3778825"/>
            <a:ext cx="7319841" cy="2664368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">
            <a:extLst>
              <a:ext uri="{FF2B5EF4-FFF2-40B4-BE49-F238E27FC236}">
                <a16:creationId xmlns:a16="http://schemas.microsoft.com/office/drawing/2014/main" id="{A0930DE3-5FD6-E695-FB13-9537A2F13E4F}"/>
              </a:ext>
            </a:extLst>
          </p:cNvPr>
          <p:cNvSpPr/>
          <p:nvPr/>
        </p:nvSpPr>
        <p:spPr>
          <a:xfrm>
            <a:off x="8473440" y="794577"/>
            <a:ext cx="3296482" cy="1063048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FB333814-42BB-E660-9CED-36B94A62DE3B}"/>
              </a:ext>
            </a:extLst>
          </p:cNvPr>
          <p:cNvSpPr/>
          <p:nvPr/>
        </p:nvSpPr>
        <p:spPr>
          <a:xfrm>
            <a:off x="8473441" y="2715778"/>
            <a:ext cx="3296481" cy="1063047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Rounded Rectangle 2">
            <a:extLst>
              <a:ext uri="{FF2B5EF4-FFF2-40B4-BE49-F238E27FC236}">
                <a16:creationId xmlns:a16="http://schemas.microsoft.com/office/drawing/2014/main" id="{A41BE5E9-11AA-9402-18D3-38FEAAA8C81F}"/>
              </a:ext>
            </a:extLst>
          </p:cNvPr>
          <p:cNvSpPr/>
          <p:nvPr/>
        </p:nvSpPr>
        <p:spPr>
          <a:xfrm>
            <a:off x="8473440" y="4579484"/>
            <a:ext cx="3296481" cy="1063047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66DE1CD-2AC8-473C-95E8-536F76A8EC96}"/>
              </a:ext>
            </a:extLst>
          </p:cNvPr>
          <p:cNvSpPr/>
          <p:nvPr/>
        </p:nvSpPr>
        <p:spPr>
          <a:xfrm>
            <a:off x="7901800" y="1076760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6831187B-49F5-4A19-90E4-AD2050AE40A9}"/>
              </a:ext>
            </a:extLst>
          </p:cNvPr>
          <p:cNvSpPr/>
          <p:nvPr/>
        </p:nvSpPr>
        <p:spPr>
          <a:xfrm>
            <a:off x="7901800" y="2865807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8554CB8A-BFD3-4402-89A9-A9D5D6589395}"/>
              </a:ext>
            </a:extLst>
          </p:cNvPr>
          <p:cNvSpPr/>
          <p:nvPr/>
        </p:nvSpPr>
        <p:spPr>
          <a:xfrm>
            <a:off x="7895011" y="4826431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125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00143 0.5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2770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00013 -0.27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56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7 L 3.54167E-6 -0.2800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2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7">
            <a:extLst>
              <a:ext uri="{FF2B5EF4-FFF2-40B4-BE49-F238E27FC236}">
                <a16:creationId xmlns:a16="http://schemas.microsoft.com/office/drawing/2014/main" id="{F4B80E96-70E9-416D-BBCB-65B9FAC883E4}"/>
              </a:ext>
            </a:extLst>
          </p:cNvPr>
          <p:cNvSpPr/>
          <p:nvPr/>
        </p:nvSpPr>
        <p:spPr>
          <a:xfrm>
            <a:off x="2144111" y="0"/>
            <a:ext cx="8755117" cy="1275159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2. Nêu công dụng của dấu gạch ngang trong mỗi trường hợp sau:</a:t>
            </a:r>
            <a:endParaRPr lang="en-SG" sz="3200" b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BCC8E3-A080-45C9-9247-A0091C36AAFE}"/>
              </a:ext>
            </a:extLst>
          </p:cNvPr>
          <p:cNvSpPr txBox="1"/>
          <p:nvPr/>
        </p:nvSpPr>
        <p:spPr>
          <a:xfrm>
            <a:off x="546537" y="1860914"/>
            <a:ext cx="806143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vi-VN" sz="32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B75DC82-B00C-4EAC-83FD-319E3B03A39C}"/>
              </a:ext>
            </a:extLst>
          </p:cNvPr>
          <p:cNvSpPr/>
          <p:nvPr/>
        </p:nvSpPr>
        <p:spPr>
          <a:xfrm>
            <a:off x="546537" y="1496979"/>
            <a:ext cx="8418787" cy="329320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trồng cây trong chậu, em hãy làm theo các bước sau:</a:t>
            </a:r>
          </a:p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-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 bị đất, cho một phần đất vào chậu </a:t>
            </a:r>
            <a:endParaRPr lang="en-US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Dùng xẻng nhỏ xới đất cho đất tơi xốp </a:t>
            </a:r>
          </a:p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Đặt cây vào chậu, cho nốt phần đất còn lại, dùng tay ấn nhẹ đất cho chắc gốc cây </a:t>
            </a:r>
          </a:p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vi-VN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Tưới một chút nước vào gốc cây cho đất ẩm và gốc cây chắc hơn. 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3966AD-45F4-4827-B937-844776E51DE8}"/>
              </a:ext>
            </a:extLst>
          </p:cNvPr>
          <p:cNvSpPr/>
          <p:nvPr/>
        </p:nvSpPr>
        <p:spPr>
          <a:xfrm>
            <a:off x="546536" y="5184208"/>
            <a:ext cx="8418787" cy="892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Nam.</a:t>
            </a:r>
            <a:endParaRPr lang="vi-VN" sz="26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ounded Rectangle 2">
            <a:extLst>
              <a:ext uri="{FF2B5EF4-FFF2-40B4-BE49-F238E27FC236}">
                <a16:creationId xmlns:a16="http://schemas.microsoft.com/office/drawing/2014/main" id="{AEF33C4C-8250-42C3-BFCB-9F22817CE10B}"/>
              </a:ext>
            </a:extLst>
          </p:cNvPr>
          <p:cNvSpPr/>
          <p:nvPr/>
        </p:nvSpPr>
        <p:spPr>
          <a:xfrm>
            <a:off x="9642763" y="1934028"/>
            <a:ext cx="2136945" cy="1494972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2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ounded Rectangle 2">
            <a:extLst>
              <a:ext uri="{FF2B5EF4-FFF2-40B4-BE49-F238E27FC236}">
                <a16:creationId xmlns:a16="http://schemas.microsoft.com/office/drawing/2014/main" id="{0F7C20FA-66A1-4AF3-A122-C9B4D3C164DF}"/>
              </a:ext>
            </a:extLst>
          </p:cNvPr>
          <p:cNvSpPr/>
          <p:nvPr/>
        </p:nvSpPr>
        <p:spPr>
          <a:xfrm>
            <a:off x="9652550" y="5098960"/>
            <a:ext cx="2127158" cy="1063047"/>
          </a:xfrm>
          <a:prstGeom prst="roundRect">
            <a:avLst/>
          </a:prstGeom>
          <a:solidFill>
            <a:srgbClr val="FFFF99"/>
          </a:solidFill>
          <a:ln w="19050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liên danh</a:t>
            </a:r>
            <a:endParaRPr lang="en-US" sz="2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530871C-67DE-4392-81A6-9093685D7149}"/>
              </a:ext>
            </a:extLst>
          </p:cNvPr>
          <p:cNvSpPr/>
          <p:nvPr/>
        </p:nvSpPr>
        <p:spPr>
          <a:xfrm>
            <a:off x="9091375" y="2427629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84E4EAE6-0D61-4733-A0F3-D8B5404832FE}"/>
              </a:ext>
            </a:extLst>
          </p:cNvPr>
          <p:cNvSpPr/>
          <p:nvPr/>
        </p:nvSpPr>
        <p:spPr>
          <a:xfrm>
            <a:off x="9091375" y="5345908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6FA4A9-41A2-4AD9-B8D9-55A7BC506825}"/>
              </a:ext>
            </a:extLst>
          </p:cNvPr>
          <p:cNvSpPr/>
          <p:nvPr/>
        </p:nvSpPr>
        <p:spPr>
          <a:xfrm>
            <a:off x="536749" y="5174015"/>
            <a:ext cx="8418787" cy="892552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mái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miền</a:t>
            </a:r>
            <a:r>
              <a:rPr lang="en-US" sz="2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Nam.</a:t>
            </a:r>
            <a:endParaRPr lang="vi-VN" sz="2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681D6B7-8148-424F-9D2D-DAC1170BB88C}"/>
              </a:ext>
            </a:extLst>
          </p:cNvPr>
          <p:cNvSpPr/>
          <p:nvPr/>
        </p:nvSpPr>
        <p:spPr>
          <a:xfrm>
            <a:off x="796635" y="3940735"/>
            <a:ext cx="332509" cy="38199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2FE71CB-4951-4A86-909C-7A6BC441DD12}"/>
              </a:ext>
            </a:extLst>
          </p:cNvPr>
          <p:cNvSpPr/>
          <p:nvPr/>
        </p:nvSpPr>
        <p:spPr>
          <a:xfrm>
            <a:off x="818778" y="2809624"/>
            <a:ext cx="332509" cy="38199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A89347-4B0B-412B-9EF0-BECE139DE8A2}"/>
              </a:ext>
            </a:extLst>
          </p:cNvPr>
          <p:cNvSpPr/>
          <p:nvPr/>
        </p:nvSpPr>
        <p:spPr>
          <a:xfrm>
            <a:off x="810490" y="3222441"/>
            <a:ext cx="332509" cy="38199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D032796E-5E99-428B-BAED-723E2B82BD8F}"/>
              </a:ext>
            </a:extLst>
          </p:cNvPr>
          <p:cNvSpPr/>
          <p:nvPr/>
        </p:nvSpPr>
        <p:spPr>
          <a:xfrm>
            <a:off x="818777" y="2436659"/>
            <a:ext cx="332509" cy="38199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22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  <p:bldP spid="2" grpId="0" animBg="1"/>
      <p:bldP spid="16" grpId="0" animBg="1"/>
      <p:bldP spid="17" grpId="0" animBg="1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A3330F02-423D-BF4C-93E1-E57E9B617A2D}"/>
              </a:ext>
            </a:extLst>
          </p:cNvPr>
          <p:cNvGrpSpPr/>
          <p:nvPr/>
        </p:nvGrpSpPr>
        <p:grpSpPr>
          <a:xfrm>
            <a:off x="362193" y="0"/>
            <a:ext cx="11467614" cy="6529608"/>
            <a:chOff x="1304923" y="673100"/>
            <a:chExt cx="9363077" cy="528637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F97DCF83-F608-7CA8-F92D-88BB1F716C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852" b="20435"/>
            <a:stretch/>
          </p:blipFill>
          <p:spPr>
            <a:xfrm>
              <a:off x="1304923" y="673100"/>
              <a:ext cx="9363077" cy="5286378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607D46E2-BF5B-6E3D-FE69-7479932D2BC5}"/>
                </a:ext>
              </a:extLst>
            </p:cNvPr>
            <p:cNvGrpSpPr/>
            <p:nvPr/>
          </p:nvGrpSpPr>
          <p:grpSpPr>
            <a:xfrm>
              <a:off x="4715273" y="713317"/>
              <a:ext cx="2703017" cy="734640"/>
              <a:chOff x="3510832" y="2251534"/>
              <a:chExt cx="5468498" cy="734640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058A0E67-E421-4862-E14B-901CE8893E10}"/>
                  </a:ext>
                </a:extLst>
              </p:cNvPr>
              <p:cNvSpPr/>
              <p:nvPr/>
            </p:nvSpPr>
            <p:spPr>
              <a:xfrm>
                <a:off x="3510832" y="2251534"/>
                <a:ext cx="5468498" cy="734640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0">
                    <a:srgbClr val="31AC17">
                      <a:shade val="30000"/>
                      <a:satMod val="115000"/>
                    </a:srgbClr>
                  </a:gs>
                  <a:gs pos="50000">
                    <a:srgbClr val="31AC17">
                      <a:shade val="67500"/>
                      <a:satMod val="115000"/>
                    </a:srgbClr>
                  </a:gs>
                  <a:gs pos="100000">
                    <a:srgbClr val="31AC17">
                      <a:shade val="100000"/>
                      <a:satMod val="115000"/>
                    </a:srgbClr>
                  </a:gs>
                </a:gsLst>
                <a:lin ang="10800000" scaled="1"/>
                <a:tileRect/>
              </a:gra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latin typeface="标小智龙珠体" panose="02020500000000000000" pitchFamily="18" charset="-122"/>
                  <a:ea typeface="标小智龙珠体" panose="02020500000000000000" pitchFamily="18" charset="-122"/>
                </a:endParaRPr>
              </a:p>
            </p:txBody>
          </p: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553E555E-6922-772D-CCA2-5341456B515E}"/>
                  </a:ext>
                </a:extLst>
              </p:cNvPr>
              <p:cNvSpPr txBox="1"/>
              <p:nvPr/>
            </p:nvSpPr>
            <p:spPr>
              <a:xfrm>
                <a:off x="3763316" y="2251534"/>
                <a:ext cx="4855152" cy="7346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altLang="zh-CN" sz="5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+mn-ea"/>
                    <a:sym typeface="+mn-lt"/>
                  </a:rPr>
                  <a:t>GHI NHỚ</a:t>
                </a:r>
                <a:endParaRPr lang="en-US" altLang="zh-CN" sz="50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7746" y="3641234"/>
            <a:ext cx="3298714" cy="3459979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460" y="3445625"/>
            <a:ext cx="3459978" cy="345997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A34069-F4C2-466B-A8E0-B63EFC8A3C62}"/>
              </a:ext>
            </a:extLst>
          </p:cNvPr>
          <p:cNvSpPr txBox="1"/>
          <p:nvPr/>
        </p:nvSpPr>
        <p:spPr>
          <a:xfrm>
            <a:off x="1940032" y="1382286"/>
            <a:ext cx="805163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4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</a:t>
            </a:r>
            <a:r>
              <a:rPr lang="vi-VN" sz="4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thể được dùng để đánh dấu các ý trong một đoạn liệt kê và nối các từ ngữ trong một liên danh.</a:t>
            </a:r>
            <a:endParaRPr lang="en-SG" sz="4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14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FD2CE1-34AB-EB1D-FA23-D56DF11CF76C}"/>
              </a:ext>
            </a:extLst>
          </p:cNvPr>
          <p:cNvSpPr txBox="1"/>
          <p:nvPr/>
        </p:nvSpPr>
        <p:spPr>
          <a:xfrm>
            <a:off x="1746885" y="1541205"/>
            <a:ext cx="8698230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/>
              <a:t>Chuyến</a:t>
            </a:r>
            <a:r>
              <a:rPr lang="en-US" sz="3200" dirty="0"/>
              <a:t> </a:t>
            </a:r>
            <a:r>
              <a:rPr lang="en-US" sz="3200" dirty="0" err="1"/>
              <a:t>tàu</a:t>
            </a:r>
            <a:r>
              <a:rPr lang="en-US" sz="3200" dirty="0"/>
              <a:t> Hà </a:t>
            </a:r>
            <a:r>
              <a:rPr lang="en-US" sz="3200" dirty="0" err="1"/>
              <a:t>Nội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–</a:t>
            </a:r>
            <a:r>
              <a:rPr lang="en-US" sz="3200" dirty="0"/>
              <a:t> </a:t>
            </a:r>
            <a:r>
              <a:rPr lang="en-US" sz="3200" dirty="0" err="1"/>
              <a:t>Lào</a:t>
            </a:r>
            <a:r>
              <a:rPr lang="en-US" sz="3200" dirty="0"/>
              <a:t> Cai </a:t>
            </a:r>
            <a:r>
              <a:rPr lang="en-US" sz="3200" dirty="0" err="1"/>
              <a:t>khởi</a:t>
            </a:r>
            <a:r>
              <a:rPr lang="en-US" sz="3200" dirty="0"/>
              <a:t> </a:t>
            </a:r>
            <a:r>
              <a:rPr lang="en-US" sz="3200" dirty="0" err="1"/>
              <a:t>hành</a:t>
            </a:r>
            <a:r>
              <a:rPr lang="en-US" sz="3200" dirty="0"/>
              <a:t> </a:t>
            </a:r>
            <a:r>
              <a:rPr lang="en-US" sz="3200" dirty="0" err="1"/>
              <a:t>lúc</a:t>
            </a:r>
            <a:r>
              <a:rPr lang="en-US" sz="3200" dirty="0"/>
              <a:t> 5 </a:t>
            </a:r>
            <a:r>
              <a:rPr lang="en-US" sz="3200" dirty="0" err="1"/>
              <a:t>giờ</a:t>
            </a:r>
            <a:r>
              <a:rPr lang="en-US" sz="3200" dirty="0"/>
              <a:t>.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D6C5F9B4-D650-1DA4-E79D-DF4CD7CB195D}"/>
              </a:ext>
            </a:extLst>
          </p:cNvPr>
          <p:cNvSpPr/>
          <p:nvPr/>
        </p:nvSpPr>
        <p:spPr>
          <a:xfrm>
            <a:off x="2125980" y="3257550"/>
            <a:ext cx="3600450" cy="2366010"/>
          </a:xfrm>
          <a:prstGeom prst="wedgeEllipseCallout">
            <a:avLst>
              <a:gd name="adj1" fmla="val 75016"/>
              <a:gd name="adj2" fmla="val -71011"/>
            </a:avLst>
          </a:prstGeom>
          <a:solidFill>
            <a:srgbClr val="CC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Dấu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câu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sau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dụng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gì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84398E85-E80F-3AFA-2DA7-C0D454B14A32}"/>
              </a:ext>
            </a:extLst>
          </p:cNvPr>
          <p:cNvSpPr/>
          <p:nvPr/>
        </p:nvSpPr>
        <p:spPr>
          <a:xfrm>
            <a:off x="2125980" y="3257550"/>
            <a:ext cx="3600450" cy="2366010"/>
          </a:xfrm>
          <a:prstGeom prst="wedgeEllipseCallout">
            <a:avLst>
              <a:gd name="adj1" fmla="val 75016"/>
              <a:gd name="adj2" fmla="val -71011"/>
            </a:avLst>
          </a:prstGeom>
          <a:solidFill>
            <a:srgbClr val="CCC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Dấu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gạch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ngang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dùng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để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nối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các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từ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ngữ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trong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một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liên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danh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212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F35305A-88CD-456E-8F56-8816B2CB453C}"/>
              </a:ext>
            </a:extLst>
          </p:cNvPr>
          <p:cNvSpPr txBox="1"/>
          <p:nvPr/>
        </p:nvSpPr>
        <p:spPr>
          <a:xfrm>
            <a:off x="454503" y="1595543"/>
            <a:ext cx="8273861" cy="1754326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Nhạc sĩ Hoàng Vân đã phổ nhạc cho bài thơ Hà Nội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Huế  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b="1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Sài Gòn của nhà thơ Lê Nguyên.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7F1B35A-F29F-4306-8055-67155EB4847C}"/>
              </a:ext>
            </a:extLst>
          </p:cNvPr>
          <p:cNvSpPr txBox="1"/>
          <p:nvPr/>
        </p:nvSpPr>
        <p:spPr>
          <a:xfrm>
            <a:off x="2060028" y="430924"/>
            <a:ext cx="7914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5251FB1E-DBE5-47AB-9964-CD7F67015D89}"/>
              </a:ext>
            </a:extLst>
          </p:cNvPr>
          <p:cNvSpPr/>
          <p:nvPr/>
        </p:nvSpPr>
        <p:spPr>
          <a:xfrm>
            <a:off x="1660633" y="89810"/>
            <a:ext cx="9900746" cy="1275159"/>
          </a:xfrm>
          <a:prstGeom prst="roundRect">
            <a:avLst>
              <a:gd name="adj" fmla="val 27734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566139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Dấu câu nào có thể thay cho các bông hoa dưới đây? Nêu công dụng của dấu câu đó.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0F44B7-05C9-4B9E-97E2-EECF8C298F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3822523" y="2239786"/>
            <a:ext cx="491844" cy="484846"/>
          </a:xfrm>
          <a:prstGeom prst="rect">
            <a:avLst/>
          </a:prstGeom>
        </p:spPr>
      </p:pic>
      <p:sp>
        <p:nvSpPr>
          <p:cNvPr id="20" name="Rounded Rectangle 2">
            <a:extLst>
              <a:ext uri="{FF2B5EF4-FFF2-40B4-BE49-F238E27FC236}">
                <a16:creationId xmlns:a16="http://schemas.microsoft.com/office/drawing/2014/main" id="{BC43C681-9E17-4F8A-8E6E-D3E6E4FC7396}"/>
              </a:ext>
            </a:extLst>
          </p:cNvPr>
          <p:cNvSpPr/>
          <p:nvPr/>
        </p:nvSpPr>
        <p:spPr>
          <a:xfrm>
            <a:off x="9519424" y="1495175"/>
            <a:ext cx="2475567" cy="2064031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 các từ ngữ trong một </a:t>
            </a:r>
          </a:p>
          <a:p>
            <a:pPr algn="ctr"/>
            <a:r>
              <a:rPr lang="vi-VN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liên danh</a:t>
            </a:r>
            <a:endParaRPr lang="en-US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ounded Rectangle 2">
            <a:extLst>
              <a:ext uri="{FF2B5EF4-FFF2-40B4-BE49-F238E27FC236}">
                <a16:creationId xmlns:a16="http://schemas.microsoft.com/office/drawing/2014/main" id="{01060D9C-A11E-472B-89AF-F16C5F6112C1}"/>
              </a:ext>
            </a:extLst>
          </p:cNvPr>
          <p:cNvSpPr/>
          <p:nvPr/>
        </p:nvSpPr>
        <p:spPr>
          <a:xfrm>
            <a:off x="9565057" y="4119539"/>
            <a:ext cx="2429934" cy="187034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>
                <a:lumMod val="85000"/>
                <a:lumOff val="1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SG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 trong một đoạn liệt kê</a:t>
            </a:r>
            <a:endParaRPr lang="en-US" sz="3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FBCDC2-1FE5-4028-9BDA-0EFC888ECCE1}"/>
              </a:ext>
            </a:extLst>
          </p:cNvPr>
          <p:cNvSpPr txBox="1"/>
          <p:nvPr/>
        </p:nvSpPr>
        <p:spPr>
          <a:xfrm>
            <a:off x="454503" y="3559206"/>
            <a:ext cx="8273861" cy="2862322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Để làm một con diều giấy, chúng ta phải thực hiện 3 bước:</a:t>
            </a:r>
          </a:p>
          <a:p>
            <a:pPr algn="just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Làm khung diều</a:t>
            </a:r>
          </a:p>
          <a:p>
            <a:pPr algn="just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Đo và cắt áo diều</a:t>
            </a:r>
          </a:p>
          <a:p>
            <a:pPr algn="just"/>
            <a:r>
              <a:rPr lang="vi-VN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vi-VN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Ráp các bộ phận của diều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600" b="1" i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CD7F1A-3504-49D5-85B9-A283E53C4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5521029" y="2229167"/>
            <a:ext cx="491844" cy="4848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6900593-3B10-4501-8417-72B96AEFD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54503" y="4773997"/>
            <a:ext cx="491844" cy="4848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6D4FFA0-4161-424B-A6A9-49D3CDB55A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54503" y="5274617"/>
            <a:ext cx="491844" cy="4848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E793888-98E8-48A3-B0CA-0EB35E7EE7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655" b="81537" l="14271" r="72555">
                        <a14:foregroundMark x1="16866" y1="78144" x2="14271" y2="81537"/>
                      </a14:backgroundRemoval>
                    </a14:imgEffect>
                  </a14:imgLayer>
                </a14:imgProps>
              </a:ext>
            </a:extLst>
          </a:blip>
          <a:srcRect l="16896" t="16643" r="21187" b="22323"/>
          <a:stretch/>
        </p:blipFill>
        <p:spPr>
          <a:xfrm>
            <a:off x="454503" y="5814948"/>
            <a:ext cx="491844" cy="484846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145AEC6F-D61A-4269-B2B8-F45EDB2BFDC1}"/>
              </a:ext>
            </a:extLst>
          </p:cNvPr>
          <p:cNvSpPr/>
          <p:nvPr/>
        </p:nvSpPr>
        <p:spPr>
          <a:xfrm>
            <a:off x="8906359" y="2270731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AA47F8F-10E3-433B-B2E5-2D58C99FDF42}"/>
              </a:ext>
            </a:extLst>
          </p:cNvPr>
          <p:cNvSpPr/>
          <p:nvPr/>
        </p:nvSpPr>
        <p:spPr>
          <a:xfrm>
            <a:off x="8919807" y="4689691"/>
            <a:ext cx="425336" cy="569152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85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5F2B22A-2094-4BF2-B97F-64374E93FB8B}"/>
              </a:ext>
            </a:extLst>
          </p:cNvPr>
          <p:cNvSpPr txBox="1"/>
          <p:nvPr/>
        </p:nvSpPr>
        <p:spPr>
          <a:xfrm>
            <a:off x="1579418" y="615886"/>
            <a:ext cx="9829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đoạn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kê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B6ACDC9-D922-4682-AA9D-70000EE83C24}"/>
              </a:ext>
            </a:extLst>
          </p:cNvPr>
          <p:cNvSpPr/>
          <p:nvPr/>
        </p:nvSpPr>
        <p:spPr>
          <a:xfrm>
            <a:off x="727364" y="2119745"/>
            <a:ext cx="10681854" cy="376151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5AC089-44EF-4ECA-A8E3-47E293DD8322}"/>
              </a:ext>
            </a:extLst>
          </p:cNvPr>
          <p:cNvSpPr txBox="1"/>
          <p:nvPr/>
        </p:nvSpPr>
        <p:spPr>
          <a:xfrm>
            <a:off x="1080654" y="2292340"/>
            <a:ext cx="99752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bổn</a:t>
            </a:r>
            <a:r>
              <a:rPr lang="en-US" sz="3600" dirty="0"/>
              <a:t> </a:t>
            </a:r>
            <a:r>
              <a:rPr lang="en-US" sz="3600" dirty="0" err="1"/>
              <a:t>phận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: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, </a:t>
            </a:r>
            <a:r>
              <a:rPr lang="en-US" sz="3600" dirty="0" err="1"/>
              <a:t>kính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, </a:t>
            </a:r>
            <a:r>
              <a:rPr lang="en-US" sz="3600" dirty="0" err="1"/>
              <a:t>hiếu</a:t>
            </a:r>
            <a:r>
              <a:rPr lang="en-US" sz="3600" dirty="0"/>
              <a:t> </a:t>
            </a:r>
            <a:r>
              <a:rPr lang="en-US" sz="3600" dirty="0" err="1"/>
              <a:t>thảo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ông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, cha </a:t>
            </a:r>
            <a:r>
              <a:rPr lang="en-US" sz="3600" dirty="0" err="1"/>
              <a:t>mẹ</a:t>
            </a:r>
            <a:r>
              <a:rPr lang="en-US" sz="3600" dirty="0"/>
              <a:t>; </a:t>
            </a:r>
            <a:r>
              <a:rPr lang="en-US" sz="3600" dirty="0" err="1"/>
              <a:t>kính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, </a:t>
            </a:r>
            <a:r>
              <a:rPr lang="en-US" sz="3600" dirty="0" err="1"/>
              <a:t>cô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;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;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; </a:t>
            </a:r>
            <a:r>
              <a:rPr lang="en-US" sz="3600" dirty="0" err="1"/>
              <a:t>đoàn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bè</a:t>
            </a:r>
            <a:r>
              <a:rPr lang="en-US" sz="3600" dirty="0"/>
              <a:t>;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đỡ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già</a:t>
            </a:r>
            <a:r>
              <a:rPr lang="en-US" sz="3600" dirty="0"/>
              <a:t> </a:t>
            </a:r>
            <a:r>
              <a:rPr lang="en-US" sz="3600" dirty="0" err="1"/>
              <a:t>yếu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khuyết</a:t>
            </a:r>
            <a:r>
              <a:rPr lang="en-US" sz="3600" dirty="0"/>
              <a:t> </a:t>
            </a:r>
            <a:r>
              <a:rPr lang="en-US" sz="3600" dirty="0" err="1"/>
              <a:t>tật</a:t>
            </a:r>
            <a:r>
              <a:rPr lang="en-US" sz="3600" dirty="0"/>
              <a:t>, </a:t>
            </a:r>
            <a:r>
              <a:rPr lang="en-US" sz="3600" dirty="0" err="1"/>
              <a:t>tàn</a:t>
            </a:r>
            <a:r>
              <a:rPr lang="en-US" sz="3600" dirty="0"/>
              <a:t> </a:t>
            </a:r>
            <a:r>
              <a:rPr lang="en-US" sz="3600" dirty="0" err="1"/>
              <a:t>tật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khăn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412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F5AC089-44EF-4ECA-A8E3-47E293DD8322}"/>
              </a:ext>
            </a:extLst>
          </p:cNvPr>
          <p:cNvSpPr txBox="1"/>
          <p:nvPr/>
        </p:nvSpPr>
        <p:spPr>
          <a:xfrm>
            <a:off x="1108363" y="889843"/>
            <a:ext cx="99752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	</a:t>
            </a:r>
            <a:r>
              <a:rPr lang="en-US" sz="3600" dirty="0" err="1"/>
              <a:t>Trẻ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có</a:t>
            </a:r>
            <a:r>
              <a:rPr lang="en-US" sz="3600" dirty="0"/>
              <a:t> </a:t>
            </a:r>
            <a:r>
              <a:rPr lang="en-US" sz="3600" dirty="0" err="1"/>
              <a:t>bổn</a:t>
            </a:r>
            <a:r>
              <a:rPr lang="en-US" sz="3600" dirty="0"/>
              <a:t> </a:t>
            </a:r>
            <a:r>
              <a:rPr lang="en-US" sz="3600" dirty="0" err="1"/>
              <a:t>phận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đây</a:t>
            </a:r>
            <a:r>
              <a:rPr lang="en-US" sz="3600" dirty="0"/>
              <a:t>: 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quý</a:t>
            </a:r>
            <a:r>
              <a:rPr lang="en-US" sz="3600" dirty="0"/>
              <a:t>, </a:t>
            </a:r>
            <a:r>
              <a:rPr lang="en-US" sz="3600" dirty="0" err="1"/>
              <a:t>kính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, </a:t>
            </a:r>
            <a:r>
              <a:rPr lang="en-US" sz="3600" dirty="0" err="1"/>
              <a:t>hiếu</a:t>
            </a:r>
            <a:r>
              <a:rPr lang="en-US" sz="3600" dirty="0"/>
              <a:t> </a:t>
            </a:r>
            <a:r>
              <a:rPr lang="en-US" sz="3600" dirty="0" err="1"/>
              <a:t>thảo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ông</a:t>
            </a:r>
            <a:r>
              <a:rPr lang="en-US" sz="3600" dirty="0"/>
              <a:t> </a:t>
            </a:r>
            <a:r>
              <a:rPr lang="en-US" sz="3600" dirty="0" err="1"/>
              <a:t>bà</a:t>
            </a:r>
            <a:r>
              <a:rPr lang="en-US" sz="3600" dirty="0"/>
              <a:t>, cha </a:t>
            </a:r>
            <a:r>
              <a:rPr lang="en-US" sz="3600" dirty="0" err="1"/>
              <a:t>mẹ</a:t>
            </a:r>
            <a:r>
              <a:rPr lang="en-US" sz="3600" dirty="0"/>
              <a:t>; 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 err="1"/>
              <a:t>Kính</a:t>
            </a:r>
            <a:r>
              <a:rPr lang="en-US" sz="3600" dirty="0"/>
              <a:t> </a:t>
            </a:r>
            <a:r>
              <a:rPr lang="en-US" sz="3600" dirty="0" err="1"/>
              <a:t>trọng</a:t>
            </a:r>
            <a:r>
              <a:rPr lang="en-US" sz="3600" dirty="0"/>
              <a:t> </a:t>
            </a:r>
            <a:r>
              <a:rPr lang="en-US" sz="3600" dirty="0" err="1"/>
              <a:t>thầy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, </a:t>
            </a:r>
            <a:r>
              <a:rPr lang="en-US" sz="3600" dirty="0" err="1"/>
              <a:t>cô</a:t>
            </a:r>
            <a:r>
              <a:rPr lang="en-US" sz="3600" dirty="0"/>
              <a:t> </a:t>
            </a:r>
            <a:r>
              <a:rPr lang="en-US" sz="3600" dirty="0" err="1"/>
              <a:t>giáo</a:t>
            </a:r>
            <a:r>
              <a:rPr lang="en-US" sz="3600" dirty="0"/>
              <a:t>; 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 err="1"/>
              <a:t>Lễ</a:t>
            </a:r>
            <a:r>
              <a:rPr lang="en-US" sz="3600" dirty="0"/>
              <a:t> </a:t>
            </a:r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lớn</a:t>
            </a:r>
            <a:r>
              <a:rPr lang="en-US" sz="3600" dirty="0"/>
              <a:t>; 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 err="1"/>
              <a:t>Thương</a:t>
            </a:r>
            <a:r>
              <a:rPr lang="en-US" sz="3600" dirty="0"/>
              <a:t> </a:t>
            </a:r>
            <a:r>
              <a:rPr lang="en-US" sz="3600" dirty="0" err="1"/>
              <a:t>yêu</a:t>
            </a:r>
            <a:r>
              <a:rPr lang="en-US" sz="3600" dirty="0"/>
              <a:t>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nhỏ</a:t>
            </a:r>
            <a:r>
              <a:rPr lang="en-US" sz="3600" dirty="0"/>
              <a:t>; 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 err="1"/>
              <a:t>Đoàn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với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bè</a:t>
            </a:r>
            <a:r>
              <a:rPr lang="en-US" sz="3600" dirty="0"/>
              <a:t>; </a:t>
            </a:r>
          </a:p>
          <a:p>
            <a:pPr algn="just"/>
            <a:r>
              <a:rPr lang="en-US" sz="3600" dirty="0"/>
              <a:t>	</a:t>
            </a:r>
            <a:r>
              <a:rPr lang="en-US" sz="3600" dirty="0">
                <a:solidFill>
                  <a:srgbClr val="FF0000"/>
                </a:solidFill>
              </a:rPr>
              <a:t>-</a:t>
            </a:r>
            <a:r>
              <a:rPr lang="en-US" sz="3600" dirty="0"/>
              <a:t> </a:t>
            </a:r>
            <a:r>
              <a:rPr lang="en-US" sz="3600" dirty="0" err="1"/>
              <a:t>Giúp</a:t>
            </a:r>
            <a:r>
              <a:rPr lang="en-US" sz="3600" dirty="0"/>
              <a:t> </a:t>
            </a:r>
            <a:r>
              <a:rPr lang="en-US" sz="3600" dirty="0" err="1"/>
              <a:t>đỡ</a:t>
            </a:r>
            <a:r>
              <a:rPr lang="en-US" sz="3600" dirty="0"/>
              <a:t>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già</a:t>
            </a:r>
            <a:r>
              <a:rPr lang="en-US" sz="3600" dirty="0"/>
              <a:t> </a:t>
            </a:r>
            <a:r>
              <a:rPr lang="en-US" sz="3600" dirty="0" err="1"/>
              <a:t>yếu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khuyết</a:t>
            </a:r>
            <a:r>
              <a:rPr lang="en-US" sz="3600" dirty="0"/>
              <a:t> </a:t>
            </a:r>
            <a:r>
              <a:rPr lang="en-US" sz="3600" dirty="0" err="1"/>
              <a:t>tật</a:t>
            </a:r>
            <a:r>
              <a:rPr lang="en-US" sz="3600" dirty="0"/>
              <a:t>, </a:t>
            </a:r>
            <a:r>
              <a:rPr lang="en-US" sz="3600" dirty="0" err="1"/>
              <a:t>tàn</a:t>
            </a:r>
            <a:r>
              <a:rPr lang="en-US" sz="3600" dirty="0"/>
              <a:t> </a:t>
            </a:r>
            <a:r>
              <a:rPr lang="en-US" sz="3600" dirty="0" err="1"/>
              <a:t>tật</a:t>
            </a:r>
            <a:r>
              <a:rPr lang="en-US" sz="3600" dirty="0"/>
              <a:t>, </a:t>
            </a:r>
            <a:r>
              <a:rPr lang="en-US" sz="3600" dirty="0" err="1"/>
              <a:t>người</a:t>
            </a:r>
            <a:r>
              <a:rPr lang="en-US" sz="3600" dirty="0"/>
              <a:t> </a:t>
            </a:r>
            <a:r>
              <a:rPr lang="en-US" sz="3600" dirty="0" err="1"/>
              <a:t>gặp</a:t>
            </a:r>
            <a:r>
              <a:rPr lang="en-US" sz="3600" dirty="0"/>
              <a:t> </a:t>
            </a:r>
            <a:r>
              <a:rPr lang="en-US" sz="3600" dirty="0" err="1"/>
              <a:t>hoàn</a:t>
            </a:r>
            <a:r>
              <a:rPr lang="en-US" sz="3600" dirty="0"/>
              <a:t> </a:t>
            </a:r>
            <a:r>
              <a:rPr lang="en-US" sz="3600" dirty="0" err="1"/>
              <a:t>cảnh</a:t>
            </a:r>
            <a:r>
              <a:rPr lang="en-US" sz="3600" dirty="0"/>
              <a:t> </a:t>
            </a:r>
            <a:r>
              <a:rPr lang="en-US" sz="3600" dirty="0" err="1"/>
              <a:t>khó</a:t>
            </a:r>
            <a:r>
              <a:rPr lang="en-US" sz="3600" dirty="0"/>
              <a:t> </a:t>
            </a:r>
            <a:r>
              <a:rPr lang="en-US" sz="3600" dirty="0" err="1"/>
              <a:t>khăn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220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300" y="2837214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49196" y="1748886"/>
            <a:ext cx="6343166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11500" b="1" dirty="0">
                <a:solidFill>
                  <a:schemeClr val="accent2">
                    <a:lumMod val="75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115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101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B8D38EB6-4272-4D26-B7FE-EF1567C74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824672" y="1847665"/>
            <a:ext cx="10283367" cy="5010335"/>
          </a:xfrm>
          <a:prstGeom prst="rect">
            <a:avLst/>
          </a:prstGeom>
        </p:spPr>
      </p:pic>
      <p:sp>
        <p:nvSpPr>
          <p:cNvPr id="2" name="Text Box 7">
            <a:extLst>
              <a:ext uri="{FF2B5EF4-FFF2-40B4-BE49-F238E27FC236}">
                <a16:creationId xmlns:a16="http://schemas.microsoft.com/office/drawing/2014/main" id="{07F55F09-6953-477B-BD52-3205A7DF9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149" y="284705"/>
            <a:ext cx="757927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120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Vận dụng</a:t>
            </a:r>
            <a:endParaRPr kumimoji="0" lang="en-US" altLang="zh-CN" sz="120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16818-D9AD-45BE-BD04-EB52F8B4CF0F}"/>
              </a:ext>
            </a:extLst>
          </p:cNvPr>
          <p:cNvSpPr txBox="1"/>
          <p:nvPr/>
        </p:nvSpPr>
        <p:spPr>
          <a:xfrm>
            <a:off x="2068743" y="2921672"/>
            <a:ext cx="779522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 hãy nêu một ví dụ sử dụng dấu gạch ngang và cho biết dấu gạch ngang đó được sử dụng với công dụng gì?</a:t>
            </a:r>
            <a:endParaRPr lang="en-SG" sz="4500" dirty="0"/>
          </a:p>
        </p:txBody>
      </p:sp>
    </p:spTree>
    <p:extLst>
      <p:ext uri="{BB962C8B-B14F-4D97-AF65-F5344CB8AC3E}">
        <p14:creationId xmlns:p14="http://schemas.microsoft.com/office/powerpoint/2010/main" val="23728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F97DCF83-F608-7CA8-F92D-88BB1F716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1281112" y="754832"/>
            <a:ext cx="9363077" cy="528637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854E683A-C745-912D-EC31-260E571680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3BA559A5-2E84-6C68-9F24-37C6F89C70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44" t="17424" r="52433" b="-17424"/>
          <a:stretch/>
        </p:blipFill>
        <p:spPr>
          <a:xfrm>
            <a:off x="3254542" y="1612636"/>
            <a:ext cx="1013174" cy="114049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82C05B7E-7EE0-F0AB-8E78-69A628A1CB2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3209805"/>
            <a:ext cx="3657600" cy="3836410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BD4367-D53E-696A-2BAB-77B827808A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023" y="3398021"/>
            <a:ext cx="3459978" cy="3459978"/>
          </a:xfrm>
          <a:prstGeom prst="rect">
            <a:avLst/>
          </a:prstGeom>
        </p:spPr>
      </p:pic>
      <p:sp>
        <p:nvSpPr>
          <p:cNvPr id="13" name="Text Box 7">
            <a:extLst>
              <a:ext uri="{FF2B5EF4-FFF2-40B4-BE49-F238E27FC236}">
                <a16:creationId xmlns:a16="http://schemas.microsoft.com/office/drawing/2014/main" id="{40B5E92F-3519-442B-BEA1-EA172478F6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3419" y="1812971"/>
            <a:ext cx="6343166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5400" spc="300">
                <a:solidFill>
                  <a:srgbClr val="FF0000"/>
                </a:solidFill>
                <a:latin typeface="CommercialScript BT" panose="03030803040807090C04" pitchFamily="66" charset="0"/>
                <a:ea typeface="HanWangWCL03" panose="02020600000000000000" pitchFamily="18" charset="-120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VF Blenda Script" panose="02040603050506020204" pitchFamily="18" charset="0"/>
                <a:ea typeface="字体视界-狮子座体" panose="02000500000000000000" pitchFamily="2" charset="-122"/>
                <a:cs typeface="Times New Roman" panose="02020603050405020304" pitchFamily="18" charset="0"/>
              </a:rPr>
              <a:t>Chúc các em học tốt!</a:t>
            </a:r>
            <a:endParaRPr kumimoji="0" lang="en-US" altLang="zh-CN" sz="8800" b="1" i="0" u="none" strike="noStrike" kern="1200" cap="none" spc="30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F Blenda Script" panose="02040603050506020204" pitchFamily="18" charset="0"/>
              <a:ea typeface="字体视界-狮子座体" panose="020005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67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331" y="801322"/>
            <a:ext cx="5617602" cy="56176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86502" y="470930"/>
            <a:ext cx="4787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en-GB" sz="6000" dirty="0">
                <a:solidFill>
                  <a:srgbClr val="16633E"/>
                </a:solidFill>
                <a:latin typeface="#9Slide07 SVNAdeline" panose="02000500000000000000" pitchFamily="2" charset="0"/>
              </a:rPr>
              <a:t>TRÒ CHƠI: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0736" y="978761"/>
            <a:ext cx="9608129" cy="696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4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8"/>
          <p:cNvGrpSpPr/>
          <p:nvPr/>
        </p:nvGrpSpPr>
        <p:grpSpPr>
          <a:xfrm>
            <a:off x="577374" y="288759"/>
            <a:ext cx="11101280" cy="6510421"/>
            <a:chOff x="406400" y="368300"/>
            <a:chExt cx="11404600" cy="6108700"/>
          </a:xfrm>
        </p:grpSpPr>
        <p:sp>
          <p:nvSpPr>
            <p:cNvPr id="19" name="圆角矩形 6"/>
            <p:cNvSpPr/>
            <p:nvPr userDrawn="1"/>
          </p:nvSpPr>
          <p:spPr>
            <a:xfrm>
              <a:off x="406400" y="368300"/>
              <a:ext cx="11404600" cy="61087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  <p:sp>
          <p:nvSpPr>
            <p:cNvPr id="25" name="圆角矩形 7"/>
            <p:cNvSpPr/>
            <p:nvPr userDrawn="1"/>
          </p:nvSpPr>
          <p:spPr>
            <a:xfrm>
              <a:off x="546100" y="520700"/>
              <a:ext cx="11099800" cy="582930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E9725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zh-CN" altLang="en-US">
                <a:solidFill>
                  <a:prstClr val="white"/>
                </a:solidFill>
                <a:latin typeface="思源黑体 CN"/>
                <a:ea typeface="思源黑体 CN"/>
              </a:endParaRPr>
            </a:p>
          </p:txBody>
        </p:sp>
      </p:grpSp>
      <p:pic>
        <p:nvPicPr>
          <p:cNvPr id="15" name="Picture 14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00" b="85126" l="65685" r="98200">
                        <a14:foregroundMark x1="67321" y1="33957" x2="67321" y2="33957"/>
                        <a14:foregroundMark x1="68085" y1="45370" x2="68085" y2="45370"/>
                        <a14:foregroundMark x1="68740" y1="40412" x2="68740" y2="40412"/>
                        <a14:foregroundMark x1="70431" y1="38260" x2="70431" y2="38260"/>
                        <a14:foregroundMark x1="68576" y1="37699" x2="68576" y2="37699"/>
                        <a14:foregroundMark x1="71849" y1="29560" x2="71849" y2="29560"/>
                        <a14:foregroundMark x1="71304" y1="32180" x2="71304" y2="32180"/>
                        <a14:foregroundMark x1="72831" y1="36576" x2="72831" y2="36576"/>
                        <a14:foregroundMark x1="74359" y1="41160" x2="74359" y2="41160"/>
                        <a14:foregroundMark x1="76596" y1="27035" x2="76596" y2="27035"/>
                        <a14:foregroundMark x1="77960" y1="31805" x2="77960" y2="31805"/>
                        <a14:foregroundMark x1="75832" y1="31057" x2="75832" y2="31057"/>
                        <a14:foregroundMark x1="76705" y1="35267" x2="76705" y2="35267"/>
                        <a14:foregroundMark x1="81178" y1="24602" x2="81178" y2="24602"/>
                        <a14:foregroundMark x1="85052" y1="20580" x2="85052" y2="20580"/>
                        <a14:foregroundMark x1="84397" y1="28625" x2="84397" y2="28625"/>
                        <a14:foregroundMark x1="86961" y1="28438" x2="86961" y2="28438"/>
                        <a14:foregroundMark x1="86961" y1="32367" x2="86961" y2="32367"/>
                        <a14:foregroundMark x1="83088" y1="33957" x2="83088" y2="33957"/>
                        <a14:foregroundMark x1="79869" y1="29186" x2="79869" y2="29186"/>
                        <a14:foregroundMark x1="80306" y1="31993" x2="80306" y2="31993"/>
                        <a14:foregroundMark x1="82106" y1="29373" x2="82106" y2="29373"/>
                        <a14:foregroundMark x1="92744" y1="31805" x2="92744" y2="31805"/>
                        <a14:foregroundMark x1="93235" y1="36389" x2="93235" y2="36389"/>
                        <a14:foregroundMark x1="94435" y1="39008" x2="94435" y2="39008"/>
                        <a14:foregroundMark x1="90944" y1="36950" x2="90944" y2="36950"/>
                        <a14:foregroundMark x1="91871" y1="47802" x2="91871" y2="47802"/>
                        <a14:foregroundMark x1="92635" y1="44528" x2="92635" y2="44528"/>
                        <a14:foregroundMark x1="91598" y1="42657" x2="91598" y2="42657"/>
                        <a14:foregroundMark x1="90016" y1="47240" x2="90016" y2="47240"/>
                        <a14:foregroundMark x1="89689" y1="50702" x2="89689" y2="50702"/>
                        <a14:foregroundMark x1="88925" y1="48737" x2="88925" y2="48737"/>
                        <a14:foregroundMark x1="87452" y1="55472" x2="87452" y2="55472"/>
                        <a14:foregroundMark x1="86743" y1="64920" x2="86743" y2="64920"/>
                        <a14:foregroundMark x1="87125" y1="39663" x2="87125" y2="39663"/>
                        <a14:foregroundMark x1="89034" y1="42283" x2="89034" y2="42283"/>
                        <a14:foregroundMark x1="86470" y1="43779" x2="86470" y2="43779"/>
                        <a14:foregroundMark x1="84779" y1="49298" x2="84779" y2="49298"/>
                        <a14:foregroundMark x1="81342" y1="46305" x2="81342" y2="46305"/>
                        <a14:foregroundMark x1="80524" y1="42095" x2="80524" y2="42095"/>
                        <a14:foregroundMark x1="79924" y1="38821" x2="79924" y2="38821"/>
                        <a14:foregroundMark x1="77960" y1="40973" x2="77960" y2="40973"/>
                        <a14:foregroundMark x1="79487" y1="38821" x2="79487" y2="38821"/>
                        <a14:foregroundMark x1="72231" y1="33676" x2="72231" y2="33676"/>
                        <a14:foregroundMark x1="76323" y1="48924" x2="76323" y2="48924"/>
                        <a14:foregroundMark x1="76541" y1="51637" x2="76541" y2="51637"/>
                        <a14:foregroundMark x1="73377" y1="49298" x2="73377" y2="49298"/>
                        <a14:foregroundMark x1="70049" y1="44808" x2="70049" y2="44808"/>
                        <a14:foregroundMark x1="71795" y1="58466" x2="71795" y2="58466"/>
                        <a14:foregroundMark x1="70376" y1="45744" x2="70376" y2="45744"/>
                        <a14:foregroundMark x1="75396" y1="63050" x2="75396" y2="630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25" t="8535" r="1750" b="14000"/>
          <a:stretch/>
        </p:blipFill>
        <p:spPr>
          <a:xfrm>
            <a:off x="5349923" y="161135"/>
            <a:ext cx="5823413" cy="6250216"/>
          </a:xfrm>
          <a:prstGeom prst="rect">
            <a:avLst/>
          </a:prstGeom>
        </p:spPr>
      </p:pic>
      <p:pic>
        <p:nvPicPr>
          <p:cNvPr id="26" name="Picture 2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148" l="0" r="99892">
                        <a14:foregroundMark x1="51784" y1="55463" x2="51784" y2="55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397218" y="2952454"/>
            <a:ext cx="3355070" cy="4096702"/>
          </a:xfrm>
          <a:prstGeom prst="rect">
            <a:avLst/>
          </a:prstGeom>
        </p:spPr>
      </p:pic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741" y="364950"/>
            <a:ext cx="4156365" cy="3014419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74765" y="2870523"/>
            <a:ext cx="2082556" cy="1927772"/>
          </a:xfrm>
          <a:prstGeom prst="rect">
            <a:avLst/>
          </a:prstGeom>
        </p:spPr>
      </p:pic>
      <p:pic>
        <p:nvPicPr>
          <p:cNvPr id="11" name="Picture 10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16044" y="716585"/>
            <a:ext cx="1857890" cy="2090127"/>
          </a:xfrm>
          <a:prstGeom prst="rect">
            <a:avLst/>
          </a:prstGeom>
        </p:spPr>
      </p:pic>
      <p:pic>
        <p:nvPicPr>
          <p:cNvPr id="17" name="Picture 1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04922" y="2991686"/>
            <a:ext cx="1832512" cy="180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22222E-6 L -0.33138 0.1592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76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34193 0.4127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96" y="2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46485 0.1013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6719816" y="5317831"/>
            <a:ext cx="2511188" cy="0"/>
          </a:xfrm>
          <a:prstGeom prst="line">
            <a:avLst/>
          </a:prstGeom>
          <a:ln>
            <a:solidFill>
              <a:srgbClr val="A642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5886" y="5367073"/>
            <a:ext cx="1901902" cy="176054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953400" y="4125786"/>
            <a:ext cx="8045591" cy="1106228"/>
            <a:chOff x="2098496" y="3659454"/>
            <a:chExt cx="8546543" cy="1198789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13627" y="3982552"/>
              <a:ext cx="6315608" cy="70112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836016" y="2755924"/>
            <a:ext cx="8302911" cy="1361252"/>
            <a:chOff x="1861723" y="2134893"/>
            <a:chExt cx="8819884" cy="1415829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25851" y="2311123"/>
              <a:ext cx="7214055" cy="12395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trực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nhân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562757" y="5278341"/>
            <a:ext cx="8447773" cy="1317801"/>
            <a:chOff x="1612674" y="5184381"/>
            <a:chExt cx="8973766" cy="1409055"/>
          </a:xfrm>
        </p:grpSpPr>
        <p:sp>
          <p:nvSpPr>
            <p:cNvPr id="4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54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7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9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8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9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1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54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512450" y="5669116"/>
              <a:ext cx="6371491" cy="691788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SG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hiệu</a:t>
              </a:r>
              <a:r>
                <a:rPr lang="en-SG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SG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SG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560611" y="522927"/>
            <a:ext cx="11233600" cy="78319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vi-VN" dirty="0"/>
              <a:t> 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473326" y="2802230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288853" y="5707167"/>
            <a:ext cx="1005781" cy="1008638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022929" y="4154573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7029407-C811-364A-7D3D-8A27000FA260}"/>
              </a:ext>
            </a:extLst>
          </p:cNvPr>
          <p:cNvSpPr/>
          <p:nvPr/>
        </p:nvSpPr>
        <p:spPr>
          <a:xfrm>
            <a:off x="1327232" y="1381419"/>
            <a:ext cx="9700358" cy="1377752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7A971A-FD02-13A5-C0F9-6B60F536DF50}"/>
              </a:ext>
            </a:extLst>
          </p:cNvPr>
          <p:cNvSpPr txBox="1"/>
          <p:nvPr/>
        </p:nvSpPr>
        <p:spPr>
          <a:xfrm>
            <a:off x="3126773" y="1426060"/>
            <a:ext cx="76109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149000"/>
                </a:solidFill>
              </a:rPr>
              <a:t>Cô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ấy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đến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bên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tôi</a:t>
            </a:r>
            <a:r>
              <a:rPr lang="en-US" sz="3600" b="1" dirty="0">
                <a:solidFill>
                  <a:srgbClr val="149000"/>
                </a:solidFill>
              </a:rPr>
              <a:t>, </a:t>
            </a:r>
            <a:r>
              <a:rPr lang="en-US" sz="3600" b="1" dirty="0" err="1">
                <a:solidFill>
                  <a:srgbClr val="149000"/>
                </a:solidFill>
              </a:rPr>
              <a:t>nhẹ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nhàng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nói</a:t>
            </a:r>
            <a:r>
              <a:rPr lang="en-US" sz="3600" b="1" dirty="0">
                <a:solidFill>
                  <a:srgbClr val="149000"/>
                </a:solidFill>
              </a:rPr>
              <a:t>:</a:t>
            </a:r>
          </a:p>
          <a:p>
            <a:r>
              <a:rPr lang="en-US" sz="3600" b="1" dirty="0">
                <a:solidFill>
                  <a:srgbClr val="149000"/>
                </a:solidFill>
              </a:rPr>
              <a:t>- </a:t>
            </a:r>
            <a:r>
              <a:rPr lang="en-US" sz="3600" b="1" dirty="0" err="1">
                <a:solidFill>
                  <a:srgbClr val="149000"/>
                </a:solidFill>
              </a:rPr>
              <a:t>Cậu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đừng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buồn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nữa</a:t>
            </a:r>
            <a:r>
              <a:rPr lang="en-US" sz="3600" b="1" dirty="0">
                <a:solidFill>
                  <a:srgbClr val="149000"/>
                </a:solidFill>
              </a:rPr>
              <a:t> </a:t>
            </a:r>
            <a:r>
              <a:rPr lang="en-US" sz="3600" b="1" dirty="0" err="1">
                <a:solidFill>
                  <a:srgbClr val="149000"/>
                </a:solidFill>
              </a:rPr>
              <a:t>nhé</a:t>
            </a:r>
            <a:r>
              <a:rPr lang="en-US" sz="3600" b="1" dirty="0">
                <a:solidFill>
                  <a:srgbClr val="149000"/>
                </a:solidFill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351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0" grpId="0" animBg="1"/>
      <p:bldP spid="86" grpId="0" animBg="1"/>
      <p:bldP spid="8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073204" y="4343122"/>
            <a:ext cx="8045591" cy="1114049"/>
            <a:chOff x="2098496" y="3659454"/>
            <a:chExt cx="8546543" cy="1198789"/>
          </a:xfrm>
        </p:grpSpPr>
        <p:sp>
          <p:nvSpPr>
            <p:cNvPr id="2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6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8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9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529936" y="4003329"/>
              <a:ext cx="5813854" cy="69619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kép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955820" y="2972443"/>
            <a:ext cx="8302911" cy="1230371"/>
            <a:chOff x="1861723" y="2134893"/>
            <a:chExt cx="8819884" cy="1270717"/>
          </a:xfrm>
        </p:grpSpPr>
        <p:sp>
          <p:nvSpPr>
            <p:cNvPr id="39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0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42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6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7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8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9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0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2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3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5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6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955529" y="2542086"/>
              <a:ext cx="7214055" cy="66820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1682561" y="5494181"/>
            <a:ext cx="8447773" cy="1327117"/>
            <a:chOff x="1612674" y="5184381"/>
            <a:chExt cx="8973766" cy="1409055"/>
          </a:xfrm>
        </p:grpSpPr>
        <p:sp>
          <p:nvSpPr>
            <p:cNvPr id="58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46">
                <a:defRPr/>
              </a:pPr>
              <a:endParaRPr lang="en-US" sz="32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9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61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2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3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4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5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28037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6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7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8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9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1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3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4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5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6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7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8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9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0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81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32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281676" y="5667829"/>
              <a:ext cx="6921640" cy="68693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 defTabSz="914446">
                <a:defRPr/>
              </a:pP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SG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gạch</a:t>
              </a:r>
              <a:r>
                <a:rPr lang="en-SG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SG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ngang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2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517804" y="5641001"/>
            <a:ext cx="1270345" cy="1216999"/>
            <a:chOff x="2178000" y="1370575"/>
            <a:chExt cx="1417475" cy="1417450"/>
          </a:xfrm>
        </p:grpSpPr>
        <p:sp>
          <p:nvSpPr>
            <p:cNvPr id="83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87029" y="3226211"/>
            <a:ext cx="1212359" cy="118929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98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494805" y="4401346"/>
            <a:ext cx="1089755" cy="1078453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00" y="0"/>
            <a:ext cx="1635947" cy="1834407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824566" y="187061"/>
            <a:ext cx="8591635" cy="1191816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điền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9E77A22-EC28-F14B-FEDA-FE21FE13EDA2}"/>
              </a:ext>
            </a:extLst>
          </p:cNvPr>
          <p:cNvSpPr/>
          <p:nvPr/>
        </p:nvSpPr>
        <p:spPr>
          <a:xfrm>
            <a:off x="1955820" y="1597234"/>
            <a:ext cx="8341212" cy="1328023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E0DCF5-D04D-A741-1D47-055F0C3DD1F5}"/>
              </a:ext>
            </a:extLst>
          </p:cNvPr>
          <p:cNvSpPr txBox="1"/>
          <p:nvPr/>
        </p:nvSpPr>
        <p:spPr>
          <a:xfrm>
            <a:off x="3292354" y="1548193"/>
            <a:ext cx="6847368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solidFill>
                  <a:srgbClr val="149000"/>
                </a:solidFill>
              </a:rPr>
              <a:t>Thằng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Tũn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mè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nheo</a:t>
            </a:r>
            <a:r>
              <a:rPr lang="en-US" sz="2800" b="1" dirty="0">
                <a:solidFill>
                  <a:srgbClr val="149000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149000"/>
                </a:solidFill>
              </a:rPr>
              <a:t>      </a:t>
            </a:r>
            <a:r>
              <a:rPr lang="en-US" sz="2800" b="1" dirty="0" err="1">
                <a:solidFill>
                  <a:srgbClr val="149000"/>
                </a:solidFill>
              </a:rPr>
              <a:t>Mẹ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mua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cho</a:t>
            </a:r>
            <a:r>
              <a:rPr lang="en-US" sz="2800" b="1" dirty="0">
                <a:solidFill>
                  <a:srgbClr val="149000"/>
                </a:solidFill>
              </a:rPr>
              <a:t> con </a:t>
            </a:r>
            <a:r>
              <a:rPr lang="en-US" sz="2800" b="1" dirty="0" err="1">
                <a:solidFill>
                  <a:srgbClr val="149000"/>
                </a:solidFill>
              </a:rPr>
              <a:t>cái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máy</a:t>
            </a:r>
            <a:r>
              <a:rPr lang="en-US" sz="2800" b="1" dirty="0">
                <a:solidFill>
                  <a:srgbClr val="149000"/>
                </a:solidFill>
              </a:rPr>
              <a:t> bay </a:t>
            </a:r>
            <a:r>
              <a:rPr lang="en-US" sz="2800" b="1" dirty="0" err="1">
                <a:solidFill>
                  <a:srgbClr val="149000"/>
                </a:solidFill>
              </a:rPr>
              <a:t>này</a:t>
            </a:r>
            <a:r>
              <a:rPr lang="en-US" sz="2800" b="1" dirty="0">
                <a:solidFill>
                  <a:srgbClr val="149000"/>
                </a:solidFill>
              </a:rPr>
              <a:t> </a:t>
            </a:r>
            <a:r>
              <a:rPr lang="en-US" sz="2800" b="1" dirty="0" err="1">
                <a:solidFill>
                  <a:srgbClr val="149000"/>
                </a:solidFill>
              </a:rPr>
              <a:t>đi</a:t>
            </a:r>
            <a:r>
              <a:rPr lang="en-US" sz="2800" b="1" dirty="0">
                <a:solidFill>
                  <a:srgbClr val="149000"/>
                </a:solidFill>
              </a:rPr>
              <a:t>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F0E4E5-828B-8471-AB0D-3FAEF8DD32A0}"/>
              </a:ext>
            </a:extLst>
          </p:cNvPr>
          <p:cNvSpPr/>
          <p:nvPr/>
        </p:nvSpPr>
        <p:spPr>
          <a:xfrm>
            <a:off x="3285955" y="2356060"/>
            <a:ext cx="505757" cy="50809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4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00" decel="100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5926" y="939790"/>
            <a:ext cx="1835055" cy="18045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1599145" y="4918331"/>
            <a:ext cx="8502310" cy="1281986"/>
            <a:chOff x="2098496" y="3659454"/>
            <a:chExt cx="9031700" cy="1389254"/>
          </a:xfrm>
        </p:grpSpPr>
        <p:sp>
          <p:nvSpPr>
            <p:cNvPr id="13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8"/>
              <a:ext cx="8416350" cy="1247390"/>
            </a:xfrm>
            <a:custGeom>
              <a:avLst/>
              <a:gdLst>
                <a:gd name="connsiteX0" fmla="*/ 0 w 8416350"/>
                <a:gd name="connsiteY0" fmla="*/ 207902 h 1247390"/>
                <a:gd name="connsiteX1" fmla="*/ 207902 w 8416350"/>
                <a:gd name="connsiteY1" fmla="*/ 0 h 1247390"/>
                <a:gd name="connsiteX2" fmla="*/ 8208448 w 8416350"/>
                <a:gd name="connsiteY2" fmla="*/ 0 h 1247390"/>
                <a:gd name="connsiteX3" fmla="*/ 8416350 w 8416350"/>
                <a:gd name="connsiteY3" fmla="*/ 207902 h 1247390"/>
                <a:gd name="connsiteX4" fmla="*/ 8416350 w 8416350"/>
                <a:gd name="connsiteY4" fmla="*/ 1039488 h 1247390"/>
                <a:gd name="connsiteX5" fmla="*/ 8208448 w 8416350"/>
                <a:gd name="connsiteY5" fmla="*/ 1247390 h 1247390"/>
                <a:gd name="connsiteX6" fmla="*/ 207902 w 8416350"/>
                <a:gd name="connsiteY6" fmla="*/ 1247390 h 1247390"/>
                <a:gd name="connsiteX7" fmla="*/ 0 w 8416350"/>
                <a:gd name="connsiteY7" fmla="*/ 1039488 h 1247390"/>
                <a:gd name="connsiteX8" fmla="*/ 0 w 8416350"/>
                <a:gd name="connsiteY8" fmla="*/ 207902 h 12473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0" h="1247390" fill="none" extrusionOk="0">
                  <a:moveTo>
                    <a:pt x="0" y="207902"/>
                  </a:moveTo>
                  <a:cubicBezTo>
                    <a:pt x="8405" y="100792"/>
                    <a:pt x="100748" y="10881"/>
                    <a:pt x="207902" y="0"/>
                  </a:cubicBezTo>
                  <a:cubicBezTo>
                    <a:pt x="1406520" y="-168267"/>
                    <a:pt x="6082246" y="-42953"/>
                    <a:pt x="8208448" y="0"/>
                  </a:cubicBezTo>
                  <a:cubicBezTo>
                    <a:pt x="8324944" y="1901"/>
                    <a:pt x="8415878" y="86693"/>
                    <a:pt x="8416350" y="207902"/>
                  </a:cubicBezTo>
                  <a:cubicBezTo>
                    <a:pt x="8439705" y="338467"/>
                    <a:pt x="8373009" y="915117"/>
                    <a:pt x="8416350" y="1039488"/>
                  </a:cubicBezTo>
                  <a:cubicBezTo>
                    <a:pt x="8430085" y="1141395"/>
                    <a:pt x="8325836" y="1253079"/>
                    <a:pt x="8208448" y="1247390"/>
                  </a:cubicBezTo>
                  <a:cubicBezTo>
                    <a:pt x="5141142" y="1315615"/>
                    <a:pt x="2517611" y="1258266"/>
                    <a:pt x="207902" y="1247390"/>
                  </a:cubicBezTo>
                  <a:cubicBezTo>
                    <a:pt x="99199" y="1257180"/>
                    <a:pt x="2055" y="1153251"/>
                    <a:pt x="0" y="1039488"/>
                  </a:cubicBezTo>
                  <a:cubicBezTo>
                    <a:pt x="-61763" y="871986"/>
                    <a:pt x="64419" y="478145"/>
                    <a:pt x="0" y="207902"/>
                  </a:cubicBezTo>
                  <a:close/>
                </a:path>
                <a:path w="8416350" h="1247390" stroke="0" extrusionOk="0">
                  <a:moveTo>
                    <a:pt x="0" y="207902"/>
                  </a:moveTo>
                  <a:cubicBezTo>
                    <a:pt x="-2442" y="82323"/>
                    <a:pt x="90717" y="5615"/>
                    <a:pt x="207902" y="0"/>
                  </a:cubicBezTo>
                  <a:cubicBezTo>
                    <a:pt x="1924327" y="163917"/>
                    <a:pt x="5265932" y="128764"/>
                    <a:pt x="8208448" y="0"/>
                  </a:cubicBezTo>
                  <a:cubicBezTo>
                    <a:pt x="8334784" y="7685"/>
                    <a:pt x="8421392" y="112341"/>
                    <a:pt x="8416350" y="207902"/>
                  </a:cubicBezTo>
                  <a:cubicBezTo>
                    <a:pt x="8355667" y="336598"/>
                    <a:pt x="8409565" y="742784"/>
                    <a:pt x="8416350" y="1039488"/>
                  </a:cubicBezTo>
                  <a:cubicBezTo>
                    <a:pt x="8413681" y="1159292"/>
                    <a:pt x="8323319" y="1250832"/>
                    <a:pt x="8208448" y="1247390"/>
                  </a:cubicBezTo>
                  <a:cubicBezTo>
                    <a:pt x="5944473" y="1225408"/>
                    <a:pt x="3318568" y="1172502"/>
                    <a:pt x="207902" y="1247390"/>
                  </a:cubicBezTo>
                  <a:cubicBezTo>
                    <a:pt x="101488" y="1244122"/>
                    <a:pt x="-9294" y="1170533"/>
                    <a:pt x="0" y="1039488"/>
                  </a:cubicBezTo>
                  <a:cubicBezTo>
                    <a:pt x="37592" y="828549"/>
                    <a:pt x="-724" y="561397"/>
                    <a:pt x="0" y="207902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84620" y="1499609"/>
                <a:ext cx="323129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2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3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4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5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157192" y="3730908"/>
              <a:ext cx="7973004" cy="129153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914446">
                <a:defRPr/>
              </a:pP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Mai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reo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defTabSz="914446"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-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1472900" y="3039978"/>
            <a:ext cx="8302911" cy="1389050"/>
            <a:chOff x="1861723" y="2134893"/>
            <a:chExt cx="8819884" cy="1270717"/>
          </a:xfrm>
        </p:grpSpPr>
        <p:sp>
          <p:nvSpPr>
            <p:cNvPr id="27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solidFill>
                <a:srgbClr val="ED7F5D"/>
              </a:solidFill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defTabSz="914446">
                <a:defRPr/>
              </a:pPr>
              <a:endParaRPr lang="en-US" sz="40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8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0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1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3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4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5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6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7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8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9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0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1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2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4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366841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46">
                  <a:buClr>
                    <a:srgbClr val="000000"/>
                  </a:buClr>
                  <a:defRPr/>
                </a:pPr>
                <a:endParaRPr sz="4000" b="1" kern="0"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037348" y="2266407"/>
              <a:ext cx="7214055" cy="1090286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defTabSz="914446">
                <a:defRPr/>
              </a:pP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  Mai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reo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0" dirty="0" err="1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200" b="1" i="0" dirty="0">
                  <a:solidFill>
                    <a:schemeClr val="tx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defTabSz="914446"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- “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Chúc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mừng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cậu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đạt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!”</a:t>
              </a:r>
              <a:endParaRPr lang="vi-VN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598F94FB-0DF1-8F15-172B-E40A0E96B477}"/>
              </a:ext>
            </a:extLst>
          </p:cNvPr>
          <p:cNvSpPr txBox="1"/>
          <p:nvPr/>
        </p:nvSpPr>
        <p:spPr>
          <a:xfrm>
            <a:off x="1016542" y="546675"/>
            <a:ext cx="9299011" cy="698063"/>
          </a:xfrm>
          <a:prstGeom prst="roundRect">
            <a:avLst/>
          </a:prstGeom>
          <a:solidFill>
            <a:srgbClr val="DB6166">
              <a:alpha val="46000"/>
            </a:srgbClr>
          </a:solidFill>
          <a:ln w="57150"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SG" sz="35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SG" sz="35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3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1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150662" y="5058006"/>
            <a:ext cx="1250013" cy="1239253"/>
            <a:chOff x="2178000" y="1370575"/>
            <a:chExt cx="1417475" cy="1417450"/>
          </a:xfrm>
        </p:grpSpPr>
        <p:sp>
          <p:nvSpPr>
            <p:cNvPr id="72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46">
                <a:buClr>
                  <a:srgbClr val="000000"/>
                </a:buClr>
                <a:defRPr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87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9607101" y="3355184"/>
            <a:ext cx="1018247" cy="1195952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46">
              <a:defRPr/>
            </a:pPr>
            <a:endParaRPr>
              <a:solidFill>
                <a:prstClr val="black"/>
              </a:solidFill>
              <a:latin typeface="思源黑体 CN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C9047B-2301-96F6-E388-B23B00CEA4EB}"/>
              </a:ext>
            </a:extLst>
          </p:cNvPr>
          <p:cNvSpPr/>
          <p:nvPr/>
        </p:nvSpPr>
        <p:spPr>
          <a:xfrm>
            <a:off x="1365504" y="1377696"/>
            <a:ext cx="8697726" cy="1267006"/>
          </a:xfrm>
          <a:prstGeom prst="round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511122-4D6F-8648-462C-9401718F37F4}"/>
              </a:ext>
            </a:extLst>
          </p:cNvPr>
          <p:cNvSpPr txBox="1"/>
          <p:nvPr/>
        </p:nvSpPr>
        <p:spPr>
          <a:xfrm>
            <a:off x="1919731" y="1626281"/>
            <a:ext cx="81237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49000"/>
                </a:solidFill>
              </a:rPr>
              <a:t>Mai </a:t>
            </a:r>
            <a:r>
              <a:rPr lang="en-US" sz="3200" b="1" dirty="0" err="1">
                <a:solidFill>
                  <a:srgbClr val="149000"/>
                </a:solidFill>
              </a:rPr>
              <a:t>reo</a:t>
            </a:r>
            <a:r>
              <a:rPr lang="en-US" sz="3200" b="1" dirty="0">
                <a:solidFill>
                  <a:srgbClr val="149000"/>
                </a:solidFill>
              </a:rPr>
              <a:t> </a:t>
            </a:r>
            <a:r>
              <a:rPr lang="en-US" sz="3200" b="1" dirty="0" err="1">
                <a:solidFill>
                  <a:srgbClr val="149000"/>
                </a:solidFill>
              </a:rPr>
              <a:t>lên</a:t>
            </a:r>
            <a:r>
              <a:rPr lang="en-US" sz="3200" b="1" dirty="0">
                <a:solidFill>
                  <a:srgbClr val="149000"/>
                </a:solidFill>
              </a:rPr>
              <a:t>: “</a:t>
            </a:r>
            <a:r>
              <a:rPr lang="en-US" sz="3200" b="1" dirty="0" err="1">
                <a:solidFill>
                  <a:srgbClr val="149000"/>
                </a:solidFill>
              </a:rPr>
              <a:t>Chúc</a:t>
            </a:r>
            <a:r>
              <a:rPr lang="en-US" sz="3200" b="1" dirty="0">
                <a:solidFill>
                  <a:srgbClr val="149000"/>
                </a:solidFill>
              </a:rPr>
              <a:t> </a:t>
            </a:r>
            <a:r>
              <a:rPr lang="en-US" sz="3200" b="1" dirty="0" err="1">
                <a:solidFill>
                  <a:srgbClr val="149000"/>
                </a:solidFill>
              </a:rPr>
              <a:t>mừng</a:t>
            </a:r>
            <a:r>
              <a:rPr lang="en-US" sz="3200" b="1" dirty="0">
                <a:solidFill>
                  <a:srgbClr val="149000"/>
                </a:solidFill>
              </a:rPr>
              <a:t> </a:t>
            </a:r>
            <a:r>
              <a:rPr lang="en-US" sz="3200" b="1" dirty="0" err="1">
                <a:solidFill>
                  <a:srgbClr val="149000"/>
                </a:solidFill>
              </a:rPr>
              <a:t>cậu</a:t>
            </a:r>
            <a:r>
              <a:rPr lang="en-US" sz="3200" b="1" dirty="0">
                <a:solidFill>
                  <a:srgbClr val="149000"/>
                </a:solidFill>
              </a:rPr>
              <a:t> </a:t>
            </a:r>
            <a:r>
              <a:rPr lang="en-US" sz="3200" b="1" dirty="0" err="1">
                <a:solidFill>
                  <a:srgbClr val="149000"/>
                </a:solidFill>
              </a:rPr>
              <a:t>đạt</a:t>
            </a:r>
            <a:r>
              <a:rPr lang="en-US" sz="3200" b="1" dirty="0">
                <a:solidFill>
                  <a:srgbClr val="149000"/>
                </a:solidFill>
              </a:rPr>
              <a:t> </a:t>
            </a:r>
            <a:r>
              <a:rPr lang="en-US" sz="3200" b="1" dirty="0" err="1">
                <a:solidFill>
                  <a:srgbClr val="149000"/>
                </a:solidFill>
              </a:rPr>
              <a:t>giải</a:t>
            </a:r>
            <a:r>
              <a:rPr lang="en-US" sz="3200" b="1" dirty="0">
                <a:solidFill>
                  <a:srgbClr val="149000"/>
                </a:solidFill>
              </a:rPr>
              <a:t> </a:t>
            </a:r>
            <a:r>
              <a:rPr lang="en-US" sz="3200" b="1" dirty="0" err="1">
                <a:solidFill>
                  <a:srgbClr val="149000"/>
                </a:solidFill>
              </a:rPr>
              <a:t>Nhất</a:t>
            </a:r>
            <a:r>
              <a:rPr lang="en-US" sz="3200" b="1" dirty="0">
                <a:solidFill>
                  <a:srgbClr val="149000"/>
                </a:solidFill>
              </a:rPr>
              <a:t>!”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72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70" grpId="0" animBg="1"/>
      <p:bldP spid="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96153E25-3F51-5873-CAF3-D644356816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2" r="10467"/>
          <a:stretch/>
        </p:blipFill>
        <p:spPr>
          <a:xfrm>
            <a:off x="0" y="0"/>
            <a:ext cx="12192000" cy="6876143"/>
          </a:xfrm>
          <a:prstGeom prst="rect">
            <a:avLst/>
          </a:prstGeom>
        </p:spPr>
      </p:pic>
      <p:pic>
        <p:nvPicPr>
          <p:cNvPr id="9" name="图片 3">
            <a:extLst>
              <a:ext uri="{FF2B5EF4-FFF2-40B4-BE49-F238E27FC236}">
                <a16:creationId xmlns:a16="http://schemas.microsoft.com/office/drawing/2014/main" id="{0BB9CE7E-529C-4349-863F-24AEFB09AB6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2" b="20435"/>
          <a:stretch/>
        </p:blipFill>
        <p:spPr>
          <a:xfrm>
            <a:off x="2123091" y="0"/>
            <a:ext cx="10691755" cy="603654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C31FE5B-BFC7-3C0C-CE19-9361CC86F39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133" y="1024282"/>
            <a:ext cx="4386058" cy="6130236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D597FAC2-FF85-34D9-9E56-5CB9596307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89"/>
          <a:stretch/>
        </p:blipFill>
        <p:spPr>
          <a:xfrm>
            <a:off x="10036939" y="496607"/>
            <a:ext cx="1316085" cy="14814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94E210-2E4A-4F02-A9DD-7E080148CF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7173" y="3030153"/>
            <a:ext cx="9769579" cy="1141899"/>
          </a:xfrm>
          <a:prstGeom prst="rect">
            <a:avLst/>
          </a:prstGeom>
        </p:spPr>
      </p:pic>
      <p:pic>
        <p:nvPicPr>
          <p:cNvPr id="15" name="图片 24">
            <a:extLst>
              <a:ext uri="{FF2B5EF4-FFF2-40B4-BE49-F238E27FC236}">
                <a16:creationId xmlns:a16="http://schemas.microsoft.com/office/drawing/2014/main" id="{EE39728B-B78F-4DFC-9572-4011A502B43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1172" y="3801278"/>
            <a:ext cx="4334961" cy="32754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8A2962-3ED6-4C50-B96B-9512843179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925" y="652356"/>
            <a:ext cx="1316085" cy="131608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2B6933A-82FC-492B-ADE4-B857DD398C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40973" y="4283995"/>
            <a:ext cx="3054361" cy="7925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0305" y="1420309"/>
            <a:ext cx="6767603" cy="2180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F2081C-E701-4841-A496-53326678AA7A}"/>
              </a:ext>
            </a:extLst>
          </p:cNvPr>
          <p:cNvSpPr txBox="1"/>
          <p:nvPr/>
        </p:nvSpPr>
        <p:spPr>
          <a:xfrm>
            <a:off x="1082564" y="2030876"/>
            <a:ext cx="9249104" cy="658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vi-VN" sz="35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SG" sz="35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5BD491-DF82-4AA3-B78D-D22416948EBA}"/>
              </a:ext>
            </a:extLst>
          </p:cNvPr>
          <p:cNvSpPr txBox="1"/>
          <p:nvPr/>
        </p:nvSpPr>
        <p:spPr>
          <a:xfrm>
            <a:off x="754642" y="2062396"/>
            <a:ext cx="10682716" cy="13940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Nắm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SG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F6453B9-B692-4659-9329-BE19B9EB0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4616" y="0"/>
            <a:ext cx="9339881" cy="25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783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inlgbo1b">
      <a:majorFont>
        <a:latin typeface="思源黑体 CN" panose="020F0302020204030204"/>
        <a:ea typeface="思源黑体 CN"/>
        <a:cs typeface=""/>
      </a:majorFont>
      <a:minorFont>
        <a:latin typeface="思源黑体 CN" panose="020F0502020204030204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621</TotalTime>
  <Words>1137</Words>
  <Application>Microsoft Office PowerPoint</Application>
  <PresentationFormat>Widescreen</PresentationFormat>
  <Paragraphs>101</Paragraphs>
  <Slides>21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#9Slide07 SVNAdeline</vt:lpstr>
      <vt:lpstr>等线</vt:lpstr>
      <vt:lpstr>微软雅黑</vt:lpstr>
      <vt:lpstr>UVF Blenda Script</vt:lpstr>
      <vt:lpstr>思源黑体 CN</vt:lpstr>
      <vt:lpstr>标小智龙珠体</vt:lpstr>
      <vt:lpstr>Arial</vt:lpstr>
      <vt:lpstr>Calibri</vt:lpstr>
      <vt:lpstr>Cambria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MANG NON</dc:creator>
  <cp:keywords>MĂNG NON TEAM</cp:keywords>
  <cp:lastModifiedBy>Huy Đàm</cp:lastModifiedBy>
  <cp:revision>29</cp:revision>
  <dcterms:created xsi:type="dcterms:W3CDTF">2022-02-16T07:22:21Z</dcterms:created>
  <dcterms:modified xsi:type="dcterms:W3CDTF">2024-12-17T01:27:47Z</dcterms:modified>
</cp:coreProperties>
</file>