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9" r:id="rId3"/>
  </p:sldMasterIdLst>
  <p:notesMasterIdLst>
    <p:notesMasterId r:id="rId32"/>
  </p:notesMasterIdLst>
  <p:sldIdLst>
    <p:sldId id="258" r:id="rId4"/>
    <p:sldId id="396" r:id="rId5"/>
    <p:sldId id="313" r:id="rId6"/>
    <p:sldId id="265" r:id="rId7"/>
    <p:sldId id="394" r:id="rId8"/>
    <p:sldId id="266" r:id="rId9"/>
    <p:sldId id="364" r:id="rId10"/>
    <p:sldId id="264" r:id="rId11"/>
    <p:sldId id="271" r:id="rId12"/>
    <p:sldId id="269" r:id="rId13"/>
    <p:sldId id="308" r:id="rId14"/>
    <p:sldId id="278" r:id="rId15"/>
    <p:sldId id="279" r:id="rId16"/>
    <p:sldId id="280" r:id="rId17"/>
    <p:sldId id="293" r:id="rId18"/>
    <p:sldId id="314" r:id="rId19"/>
    <p:sldId id="309" r:id="rId20"/>
    <p:sldId id="310" r:id="rId21"/>
    <p:sldId id="315" r:id="rId22"/>
    <p:sldId id="345" r:id="rId23"/>
    <p:sldId id="367" r:id="rId24"/>
    <p:sldId id="311" r:id="rId25"/>
    <p:sldId id="286" r:id="rId26"/>
    <p:sldId id="316" r:id="rId27"/>
    <p:sldId id="390" r:id="rId28"/>
    <p:sldId id="317"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2806BA"/>
    <a:srgbClr val="93DCFE"/>
    <a:srgbClr val="49702E"/>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12/27/2024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731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a:fillRect/>
          </a:stretch>
        </p:blipFill>
        <p:spPr>
          <a:xfrm>
            <a:off x="20" y="1282"/>
            <a:ext cx="12191980" cy="6856718"/>
          </a:xfrm>
          <a:prstGeom prst="rect">
            <a:avLst/>
          </a:prstGeom>
        </p:spPr>
      </p:pic>
      <p:sp>
        <p:nvSpPr>
          <p:cNvPr id="7" name="Rectangle 6"/>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27/12/2024</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27/12/2024</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27/12/2024</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27/12/2024</a:t>
            </a:fld>
            <a:endParaRPr lang="vi-VN"/>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27/12/2024</a:t>
            </a:fld>
            <a:endParaRPr lang="vi-VN"/>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27/12/2024</a:t>
            </a:fld>
            <a:endParaRPr lang="vi-VN"/>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27/12/2024</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27/12/2024</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27/12/2024</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27/12/2024</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7.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 name="Rectangle 2">
            <a:extLst>
              <a:ext uri="{FF2B5EF4-FFF2-40B4-BE49-F238E27FC236}">
                <a16:creationId xmlns:a16="http://schemas.microsoft.com/office/drawing/2014/main" id="{395E3E91-41E8-400E-8D5F-AB89BDDFAE37}"/>
              </a:ext>
            </a:extLst>
          </p:cNvPr>
          <p:cNvSpPr/>
          <p:nvPr/>
        </p:nvSpPr>
        <p:spPr>
          <a:xfrm>
            <a:off x="423862" y="303899"/>
            <a:ext cx="11344275" cy="649605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D0DBF841-63AF-49C2-B111-415A75097BE9}"/>
              </a:ext>
            </a:extLst>
          </p:cNvPr>
          <p:cNvPicPr>
            <a:picLocks noChangeAspect="1"/>
          </p:cNvPicPr>
          <p:nvPr/>
        </p:nvPicPr>
        <p:blipFill>
          <a:blip r:embed="rId3"/>
          <a:stretch>
            <a:fillRect/>
          </a:stretch>
        </p:blipFill>
        <p:spPr>
          <a:xfrm>
            <a:off x="587347" y="381289"/>
            <a:ext cx="1400280" cy="1367138"/>
          </a:xfrm>
          <a:prstGeom prst="rect">
            <a:avLst/>
          </a:prstGeom>
        </p:spPr>
      </p:pic>
      <p:graphicFrame>
        <p:nvGraphicFramePr>
          <p:cNvPr id="5" name="Table 4">
            <a:extLst>
              <a:ext uri="{FF2B5EF4-FFF2-40B4-BE49-F238E27FC236}">
                <a16:creationId xmlns:a16="http://schemas.microsoft.com/office/drawing/2014/main" id="{ACF37D56-491B-4617-9650-78DF5EBFD396}"/>
              </a:ext>
            </a:extLst>
          </p:cNvPr>
          <p:cNvGraphicFramePr>
            <a:graphicFrameLocks noGrp="1"/>
          </p:cNvGraphicFramePr>
          <p:nvPr>
            <p:extLst>
              <p:ext uri="{D42A27DB-BD31-4B8C-83A1-F6EECF244321}">
                <p14:modId xmlns:p14="http://schemas.microsoft.com/office/powerpoint/2010/main" val="1958386159"/>
              </p:ext>
            </p:extLst>
          </p:nvPr>
        </p:nvGraphicFramePr>
        <p:xfrm>
          <a:off x="1745235" y="683699"/>
          <a:ext cx="8154234" cy="579120"/>
        </p:xfrm>
        <a:graphic>
          <a:graphicData uri="http://schemas.openxmlformats.org/drawingml/2006/table">
            <a:tbl>
              <a:tblPr/>
              <a:tblGrid>
                <a:gridCol w="8154234">
                  <a:extLst>
                    <a:ext uri="{9D8B030D-6E8A-4147-A177-3AD203B41FA5}">
                      <a16:colId xmlns:a16="http://schemas.microsoft.com/office/drawing/2014/main" val="1758907746"/>
                    </a:ext>
                  </a:extLst>
                </a:gridCol>
              </a:tblGrid>
              <a:tr h="0">
                <a:tc>
                  <a:txBody>
                    <a:bodyPr/>
                    <a:lstStyle/>
                    <a:p>
                      <a:pPr algn="ctr"/>
                      <a:r>
                        <a:rPr lang="vi-VN" sz="3200" b="1" dirty="0">
                          <a:solidFill>
                            <a:srgbClr val="000000"/>
                          </a:solidFill>
                          <a:effectLst/>
                          <a:latin typeface="+mj-lt"/>
                        </a:rPr>
                        <a:t>TRƯỜNG TIỂU HỌC ĐOÀN KẾT</a:t>
                      </a:r>
                      <a:endParaRPr lang="vi-VN" sz="3200" b="1" dirty="0">
                        <a:effectLst/>
                        <a:latin typeface="+mj-lt"/>
                      </a:endParaRPr>
                    </a:p>
                  </a:txBody>
                  <a:tcPr anchor="ctr">
                    <a:lnL>
                      <a:noFill/>
                    </a:lnL>
                    <a:lnR>
                      <a:noFill/>
                    </a:lnR>
                    <a:lnT>
                      <a:noFill/>
                    </a:lnT>
                    <a:lnB>
                      <a:noFill/>
                    </a:lnB>
                  </a:tcPr>
                </a:tc>
                <a:extLst>
                  <a:ext uri="{0D108BD9-81ED-4DB2-BD59-A6C34878D82A}">
                    <a16:rowId xmlns:a16="http://schemas.microsoft.com/office/drawing/2014/main" val="4148892115"/>
                  </a:ext>
                </a:extLst>
              </a:tr>
            </a:tbl>
          </a:graphicData>
        </a:graphic>
      </p:graphicFrame>
      <p:pic>
        <p:nvPicPr>
          <p:cNvPr id="34" name="Picture 33">
            <a:extLst>
              <a:ext uri="{FF2B5EF4-FFF2-40B4-BE49-F238E27FC236}">
                <a16:creationId xmlns:a16="http://schemas.microsoft.com/office/drawing/2014/main" id="{85D442F0-0275-4874-A155-4DF7B79E9765}"/>
              </a:ext>
            </a:extLst>
          </p:cNvPr>
          <p:cNvPicPr>
            <a:picLocks noChangeAspect="1"/>
          </p:cNvPicPr>
          <p:nvPr/>
        </p:nvPicPr>
        <p:blipFill>
          <a:blip r:embed="rId4"/>
          <a:stretch>
            <a:fillRect/>
          </a:stretch>
        </p:blipFill>
        <p:spPr>
          <a:xfrm>
            <a:off x="3679656" y="1724038"/>
            <a:ext cx="4986960" cy="1402202"/>
          </a:xfrm>
          <a:prstGeom prst="rect">
            <a:avLst/>
          </a:prstGeom>
        </p:spPr>
      </p:pic>
      <p:pic>
        <p:nvPicPr>
          <p:cNvPr id="35" name="Picture 34" descr="A yellow circles with red lines&#10;&#10;Description automatically generated">
            <a:extLst>
              <a:ext uri="{FF2B5EF4-FFF2-40B4-BE49-F238E27FC236}">
                <a16:creationId xmlns:a16="http://schemas.microsoft.com/office/drawing/2014/main" id="{67014D3C-C3AE-4750-9020-1839269CAB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4760" y="3514494"/>
            <a:ext cx="1506081" cy="901590"/>
          </a:xfrm>
          <a:prstGeom prst="rect">
            <a:avLst/>
          </a:prstGeom>
        </p:spPr>
      </p:pic>
      <p:pic>
        <p:nvPicPr>
          <p:cNvPr id="36" name="Picture 35">
            <a:extLst>
              <a:ext uri="{FF2B5EF4-FFF2-40B4-BE49-F238E27FC236}">
                <a16:creationId xmlns:a16="http://schemas.microsoft.com/office/drawing/2014/main" id="{FB7D5654-74BB-40C7-90C9-0DB26A60163C}"/>
              </a:ext>
            </a:extLst>
          </p:cNvPr>
          <p:cNvPicPr>
            <a:picLocks noChangeAspect="1"/>
          </p:cNvPicPr>
          <p:nvPr/>
        </p:nvPicPr>
        <p:blipFill>
          <a:blip r:embed="rId6"/>
          <a:stretch>
            <a:fillRect/>
          </a:stretch>
        </p:blipFill>
        <p:spPr>
          <a:xfrm>
            <a:off x="3896390" y="3179584"/>
            <a:ext cx="4864626" cy="1953545"/>
          </a:xfrm>
          <a:prstGeom prst="rect">
            <a:avLst/>
          </a:prstGeom>
        </p:spPr>
      </p:pic>
      <p:sp>
        <p:nvSpPr>
          <p:cNvPr id="7" name="TextBox 6">
            <a:extLst>
              <a:ext uri="{FF2B5EF4-FFF2-40B4-BE49-F238E27FC236}">
                <a16:creationId xmlns:a16="http://schemas.microsoft.com/office/drawing/2014/main" id="{A8A02D39-0A28-4978-88EF-3C86B55E0E43}"/>
              </a:ext>
            </a:extLst>
          </p:cNvPr>
          <p:cNvSpPr txBox="1"/>
          <p:nvPr/>
        </p:nvSpPr>
        <p:spPr>
          <a:xfrm>
            <a:off x="4172615" y="5186294"/>
            <a:ext cx="3466435" cy="954107"/>
          </a:xfrm>
          <a:prstGeom prst="rect">
            <a:avLst/>
          </a:prstGeom>
          <a:noFill/>
        </p:spPr>
        <p:txBody>
          <a:bodyPr wrap="square" rtlCol="0">
            <a:spAutoFit/>
          </a:bodyPr>
          <a:lstStyle/>
          <a:p>
            <a:pPr algn="ctr"/>
            <a:r>
              <a:rPr lang="en-US" sz="2800" dirty="0" err="1">
                <a:solidFill>
                  <a:srgbClr val="003300"/>
                </a:solidFill>
                <a:latin typeface="Times New Roman" panose="02020603050405020304" pitchFamily="18" charset="0"/>
                <a:cs typeface="Times New Roman" panose="02020603050405020304" pitchFamily="18" charset="0"/>
              </a:rPr>
              <a:t>Khúc</a:t>
            </a:r>
            <a:r>
              <a:rPr lang="en-US" sz="2800" dirty="0">
                <a:solidFill>
                  <a:srgbClr val="003300"/>
                </a:solidFill>
                <a:latin typeface="Times New Roman" panose="02020603050405020304" pitchFamily="18" charset="0"/>
                <a:cs typeface="Times New Roman" panose="02020603050405020304" pitchFamily="18" charset="0"/>
              </a:rPr>
              <a:t> </a:t>
            </a:r>
            <a:r>
              <a:rPr lang="en-US" sz="2800" dirty="0" err="1">
                <a:solidFill>
                  <a:srgbClr val="003300"/>
                </a:solidFill>
                <a:latin typeface="Times New Roman" panose="02020603050405020304" pitchFamily="18" charset="0"/>
                <a:cs typeface="Times New Roman" panose="02020603050405020304" pitchFamily="18" charset="0"/>
              </a:rPr>
              <a:t>Hải</a:t>
            </a:r>
            <a:r>
              <a:rPr lang="en-US" sz="2800" dirty="0">
                <a:solidFill>
                  <a:srgbClr val="003300"/>
                </a:solidFill>
                <a:latin typeface="Times New Roman" panose="02020603050405020304" pitchFamily="18" charset="0"/>
                <a:cs typeface="Times New Roman" panose="02020603050405020304" pitchFamily="18" charset="0"/>
              </a:rPr>
              <a:t> </a:t>
            </a:r>
            <a:r>
              <a:rPr lang="en-US" sz="2800" dirty="0" err="1">
                <a:solidFill>
                  <a:srgbClr val="003300"/>
                </a:solidFill>
                <a:latin typeface="Times New Roman" panose="02020603050405020304" pitchFamily="18" charset="0"/>
                <a:cs typeface="Times New Roman" panose="02020603050405020304" pitchFamily="18" charset="0"/>
              </a:rPr>
              <a:t>Yến</a:t>
            </a:r>
            <a:r>
              <a:rPr lang="en-US" sz="2800" dirty="0">
                <a:solidFill>
                  <a:srgbClr val="003300"/>
                </a:solidFill>
                <a:latin typeface="Times New Roman" panose="02020603050405020304" pitchFamily="18" charset="0"/>
                <a:cs typeface="Times New Roman" panose="02020603050405020304" pitchFamily="18" charset="0"/>
              </a:rPr>
              <a:t> </a:t>
            </a:r>
          </a:p>
          <a:p>
            <a:pPr algn="ctr"/>
            <a:r>
              <a:rPr lang="en-US" sz="2800" dirty="0" err="1">
                <a:solidFill>
                  <a:srgbClr val="003300"/>
                </a:solidFill>
                <a:latin typeface="Times New Roman" panose="02020603050405020304" pitchFamily="18" charset="0"/>
                <a:cs typeface="Times New Roman" panose="02020603050405020304" pitchFamily="18" charset="0"/>
              </a:rPr>
              <a:t>Lớp</a:t>
            </a:r>
            <a:r>
              <a:rPr lang="en-US" sz="2800" dirty="0">
                <a:solidFill>
                  <a:srgbClr val="003300"/>
                </a:solidFill>
                <a:latin typeface="Times New Roman" panose="02020603050405020304" pitchFamily="18" charset="0"/>
                <a:cs typeface="Times New Roman" panose="02020603050405020304" pitchFamily="18" charset="0"/>
              </a:rPr>
              <a:t> 5A2</a:t>
            </a:r>
            <a:endParaRPr lang="vi-VN" sz="2800" dirty="0">
              <a:solidFill>
                <a:srgbClr val="0033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2850155" y="-1782518"/>
            <a:ext cx="7281125" cy="3528459"/>
            <a:chOff x="2868442" y="-1344168"/>
            <a:chExt cx="7281125" cy="3528459"/>
          </a:xfrm>
        </p:grpSpPr>
        <p:sp>
          <p:nvSpPr>
            <p:cNvPr id="7" name="Freeform 6"/>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p:cNvSpPr txBox="1"/>
            <p:nvPr/>
          </p:nvSpPr>
          <p:spPr>
            <a:xfrm>
              <a:off x="3209271" y="1130220"/>
              <a:ext cx="6940296" cy="830997"/>
            </a:xfrm>
            <a:prstGeom prst="rect">
              <a:avLst/>
            </a:prstGeom>
            <a:noFill/>
          </p:spPr>
          <p:txBody>
            <a:bodyPr wrap="square" rtlCol="0">
              <a:spAutoFit/>
            </a:bodyPr>
            <a:lstStyle/>
            <a:p>
              <a:pPr defTabSz="914400">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sp>
        <p:nvSpPr>
          <p:cNvPr id="24" name="Freeform 5"/>
          <p:cNvSpPr/>
          <p:nvPr/>
        </p:nvSpPr>
        <p:spPr>
          <a:xfrm>
            <a:off x="4344035" y="2097377"/>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3"/>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p:cNvPicPr>
            <a:picLocks noChangeAspect="1"/>
          </p:cNvPicPr>
          <p:nvPr/>
        </p:nvPicPr>
        <p:blipFill>
          <a:blip r:embed="rId5"/>
          <a:stretch>
            <a:fillRect/>
          </a:stretch>
        </p:blipFill>
        <p:spPr>
          <a:xfrm>
            <a:off x="3316690" y="2701985"/>
            <a:ext cx="6815919" cy="153022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216152" y="51638"/>
            <a:ext cx="9976104" cy="1490827"/>
          </a:xfrm>
          <a:prstGeom prst="roundRect">
            <a:avLst>
              <a:gd name="adj" fmla="val 5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806BA"/>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79969" y="1769649"/>
            <a:ext cx="6360337" cy="5088025"/>
          </a:xfrm>
          <a:prstGeom prst="rect">
            <a:avLst/>
          </a:prstGeom>
        </p:spPr>
      </p:pic>
      <p:sp>
        <p:nvSpPr>
          <p:cNvPr id="9" name="TextBox 8"/>
          <p:cNvSpPr txBox="1"/>
          <p:nvPr/>
        </p:nvSpPr>
        <p:spPr>
          <a:xfrm>
            <a:off x="1600200" y="164226"/>
            <a:ext cx="9316571" cy="1323439"/>
          </a:xfrm>
          <a:prstGeom prst="rect">
            <a:avLst/>
          </a:prstGeom>
          <a:noFill/>
        </p:spPr>
        <p:txBody>
          <a:bodyPr wrap="square" rtlCol="0">
            <a:spAutoFit/>
          </a:bodyPr>
          <a:lstStyle/>
          <a:p>
            <a:pPr lvl="0" algn="ctr">
              <a:defRPr/>
            </a:pPr>
            <a:r>
              <a:rPr lang="en-US" sz="4000" dirty="0">
                <a:solidFill>
                  <a:srgbClr val="2806BA"/>
                </a:solidFill>
                <a:latin typeface="Calibri" panose="020F0502020204030204" pitchFamily="34" charset="0"/>
                <a:cs typeface="Calibri" panose="020F0502020204030204" pitchFamily="34" charset="0"/>
              </a:rPr>
              <a:t>1. </a:t>
            </a:r>
            <a:r>
              <a:rPr lang="en-US" sz="4000" dirty="0" err="1">
                <a:solidFill>
                  <a:srgbClr val="2806BA"/>
                </a:solidFill>
                <a:latin typeface="Calibri" panose="020F0502020204030204" pitchFamily="34" charset="0"/>
                <a:cs typeface="Calibri" panose="020F0502020204030204" pitchFamily="34" charset="0"/>
              </a:rPr>
              <a:t>Đọc</a:t>
            </a:r>
            <a:r>
              <a:rPr lang="en-US" sz="4000" dirty="0">
                <a:solidFill>
                  <a:srgbClr val="2806BA"/>
                </a:solidFill>
                <a:latin typeface="Calibri" panose="020F0502020204030204" pitchFamily="34" charset="0"/>
                <a:cs typeface="Calibri" panose="020F0502020204030204" pitchFamily="34" charset="0"/>
              </a:rPr>
              <a:t> </a:t>
            </a:r>
            <a:r>
              <a:rPr lang="en-US" sz="4000" dirty="0" err="1">
                <a:solidFill>
                  <a:srgbClr val="2806BA"/>
                </a:solidFill>
                <a:latin typeface="Calibri" panose="020F0502020204030204" pitchFamily="34" charset="0"/>
                <a:cs typeface="Calibri" panose="020F0502020204030204" pitchFamily="34" charset="0"/>
              </a:rPr>
              <a:t>thầm</a:t>
            </a:r>
            <a:r>
              <a:rPr lang="en-US" sz="4000" dirty="0">
                <a:solidFill>
                  <a:srgbClr val="2806BA"/>
                </a:solidFill>
                <a:latin typeface="Calibri" panose="020F0502020204030204" pitchFamily="34" charset="0"/>
                <a:cs typeface="Calibri" panose="020F0502020204030204" pitchFamily="34" charset="0"/>
              </a:rPr>
              <a:t> </a:t>
            </a:r>
            <a:r>
              <a:rPr lang="en-US" sz="4000" dirty="0" err="1">
                <a:solidFill>
                  <a:srgbClr val="2806BA"/>
                </a:solidFill>
                <a:latin typeface="Calibri" panose="020F0502020204030204" pitchFamily="34" charset="0"/>
                <a:cs typeface="Calibri" panose="020F0502020204030204" pitchFamily="34" charset="0"/>
              </a:rPr>
              <a:t>đoạn</a:t>
            </a:r>
            <a:r>
              <a:rPr lang="en-US" sz="4000" dirty="0">
                <a:solidFill>
                  <a:srgbClr val="2806BA"/>
                </a:solidFill>
                <a:latin typeface="Calibri" panose="020F0502020204030204" pitchFamily="34" charset="0"/>
                <a:cs typeface="Calibri" panose="020F0502020204030204" pitchFamily="34" charset="0"/>
              </a:rPr>
              <a:t> 1 </a:t>
            </a:r>
            <a:r>
              <a:rPr lang="en-US" sz="4000" dirty="0" err="1">
                <a:solidFill>
                  <a:srgbClr val="2806BA"/>
                </a:solidFill>
                <a:latin typeface="Calibri" panose="020F0502020204030204" pitchFamily="34" charset="0"/>
                <a:cs typeface="Calibri" panose="020F0502020204030204" pitchFamily="34" charset="0"/>
              </a:rPr>
              <a:t>và</a:t>
            </a:r>
            <a:r>
              <a:rPr lang="en-US" sz="4000" dirty="0">
                <a:solidFill>
                  <a:srgbClr val="2806BA"/>
                </a:solidFill>
                <a:latin typeface="Calibri" panose="020F0502020204030204" pitchFamily="34" charset="0"/>
                <a:cs typeface="Calibri" panose="020F0502020204030204" pitchFamily="34" charset="0"/>
              </a:rPr>
              <a:t> </a:t>
            </a:r>
            <a:r>
              <a:rPr lang="en-US" sz="4000" dirty="0" err="1">
                <a:solidFill>
                  <a:srgbClr val="2806BA"/>
                </a:solidFill>
                <a:latin typeface="Calibri" panose="020F0502020204030204" pitchFamily="34" charset="0"/>
                <a:cs typeface="Calibri" panose="020F0502020204030204" pitchFamily="34" charset="0"/>
              </a:rPr>
              <a:t>cho</a:t>
            </a:r>
            <a:r>
              <a:rPr lang="en-US" sz="4000" dirty="0">
                <a:solidFill>
                  <a:srgbClr val="2806BA"/>
                </a:solidFill>
                <a:latin typeface="Calibri" panose="020F0502020204030204" pitchFamily="34" charset="0"/>
                <a:cs typeface="Calibri" panose="020F0502020204030204" pitchFamily="34" charset="0"/>
              </a:rPr>
              <a:t> </a:t>
            </a:r>
            <a:r>
              <a:rPr lang="en-US" sz="4000" dirty="0" err="1">
                <a:solidFill>
                  <a:srgbClr val="2806BA"/>
                </a:solidFill>
                <a:latin typeface="Calibri" panose="020F0502020204030204" pitchFamily="34" charset="0"/>
                <a:cs typeface="Calibri" panose="020F0502020204030204" pitchFamily="34" charset="0"/>
              </a:rPr>
              <a:t>biết</a:t>
            </a:r>
            <a:r>
              <a:rPr lang="en-US" sz="4000" dirty="0">
                <a:solidFill>
                  <a:srgbClr val="2806BA"/>
                </a:solidFill>
                <a:latin typeface="Calibri" panose="020F0502020204030204" pitchFamily="34" charset="0"/>
                <a:cs typeface="Calibri" panose="020F0502020204030204" pitchFamily="34" charset="0"/>
              </a:rPr>
              <a:t> “</a:t>
            </a:r>
            <a:r>
              <a:rPr lang="vi-VN" sz="4000" dirty="0">
                <a:solidFill>
                  <a:srgbClr val="2806BA"/>
                </a:solidFill>
                <a:latin typeface="Calibri" panose="020F0502020204030204" pitchFamily="34" charset="0"/>
                <a:cs typeface="Calibri" panose="020F0502020204030204" pitchFamily="34" charset="0"/>
              </a:rPr>
              <a:t>Nghệ thuật múa ba lê được giới thiệu như thế nào?</a:t>
            </a:r>
            <a:endParaRPr kumimoji="0" lang="vi-VN" sz="4000" b="0" i="1" u="none" strike="noStrike" kern="1200" cap="none" spc="0" normalizeH="0" baseline="0" noProof="0" dirty="0">
              <a:ln>
                <a:noFill/>
              </a:ln>
              <a:solidFill>
                <a:srgbClr val="2806BA"/>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p:cNvSpPr/>
          <p:nvPr/>
        </p:nvSpPr>
        <p:spPr>
          <a:xfrm>
            <a:off x="3691291" y="1724723"/>
            <a:ext cx="7334065" cy="3256496"/>
          </a:xfrm>
          <a:prstGeom prst="wedgeRoundRectCallout">
            <a:avLst>
              <a:gd name="adj1" fmla="val -59942"/>
              <a:gd name="adj2" fmla="val 19095"/>
              <a:gd name="adj3" fmla="val 16667"/>
            </a:avLst>
          </a:prstGeom>
          <a:no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3893573" y="5208403"/>
            <a:ext cx="7131783" cy="706755"/>
          </a:xfrm>
          <a:prstGeom prst="rect">
            <a:avLst/>
          </a:prstGeom>
          <a:noFill/>
        </p:spPr>
        <p:txBody>
          <a:bodyPr wrap="square">
            <a:spAutoFit/>
          </a:bodyPr>
          <a:lstStyle/>
          <a:p>
            <a:pPr lvl="0" algn="ctr">
              <a:defRPr/>
            </a:pPr>
            <a:r>
              <a:rPr kumimoji="0" lang="en-US" sz="4000" b="1"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Ý 1: Giới thiệu </a:t>
            </a:r>
            <a:r>
              <a:rPr kumimoji="0" lang="en-US" sz="4000" b="1" i="0" u="none" strike="noStrike" kern="120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rPr>
              <a:t>về</a:t>
            </a:r>
            <a:r>
              <a:rPr kumimoji="0" lang="en-US" sz="4000" b="1"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rPr>
              <a:t>múa</a:t>
            </a:r>
            <a:r>
              <a:rPr kumimoji="0" lang="en-US" sz="4000" b="1"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 ba lê.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4" name="Group 23"/>
          <p:cNvGrpSpPr/>
          <p:nvPr/>
        </p:nvGrpSpPr>
        <p:grpSpPr>
          <a:xfrm>
            <a:off x="443865" y="633730"/>
            <a:ext cx="10944225" cy="822960"/>
            <a:chOff x="528101" y="187609"/>
            <a:chExt cx="10451951" cy="823090"/>
          </a:xfrm>
        </p:grpSpPr>
        <p:sp>
          <p:nvSpPr>
            <p:cNvPr id="14" name="Google Shape;275;p7"/>
            <p:cNvSpPr/>
            <p:nvPr/>
          </p:nvSpPr>
          <p:spPr>
            <a:xfrm>
              <a:off x="528101" y="187609"/>
              <a:ext cx="10451951" cy="82309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612648" y="194753"/>
              <a:ext cx="10282858" cy="706867"/>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8193242" cy="3466427"/>
          </a:xfrm>
          <a:prstGeom prst="wedgeRoundRectCallout">
            <a:avLst>
              <a:gd name="adj1" fmla="val -61400"/>
              <a:gd name="adj2" fmla="val 37058"/>
              <a:gd name="adj3" fmla="val 16667"/>
            </a:avLst>
          </a:prstGeom>
          <a:solidFill>
            <a:schemeClr val="accent3">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chemeClr val="bg2">
                    <a:lumMod val="10000"/>
                  </a:schemeClr>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chemeClr val="bg2">
                  <a:lumMod val="10000"/>
                </a:schemeClr>
              </a:solidFill>
              <a:effectLst/>
              <a:uLnTx/>
              <a:uFillTx/>
              <a:latin typeface="Calibri" panose="020F0502020204030204" pitchFamily="34" charset="0"/>
              <a:cs typeface="Calibri" panose="020F0502020204030204" pitchFamily="34" charset="0"/>
            </a:endParaRPr>
          </a:p>
        </p:txBody>
      </p:sp>
      <p:grpSp>
        <p:nvGrpSpPr>
          <p:cNvPr id="26" name="Group 25"/>
          <p:cNvGrpSpPr/>
          <p:nvPr/>
        </p:nvGrpSpPr>
        <p:grpSpPr>
          <a:xfrm>
            <a:off x="3389630" y="5646420"/>
            <a:ext cx="8293735" cy="1322070"/>
            <a:chOff x="3364992" y="2841941"/>
            <a:chExt cx="7818120" cy="1322070"/>
          </a:xfrm>
        </p:grpSpPr>
        <p:sp>
          <p:nvSpPr>
            <p:cNvPr id="27" name="Google Shape;275;p7"/>
            <p:cNvSpPr/>
            <p:nvPr/>
          </p:nvSpPr>
          <p:spPr>
            <a:xfrm>
              <a:off x="3364992" y="2841941"/>
              <a:ext cx="7818120" cy="70675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1"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8" name="TextBox 27"/>
            <p:cNvSpPr txBox="1"/>
            <p:nvPr/>
          </p:nvSpPr>
          <p:spPr>
            <a:xfrm>
              <a:off x="3364992" y="2841941"/>
              <a:ext cx="7818120" cy="1322070"/>
            </a:xfrm>
            <a:prstGeom prst="rect">
              <a:avLst/>
            </a:prstGeom>
            <a:noFill/>
          </p:spPr>
          <p:txBody>
            <a:bodyPr wrap="square">
              <a:spAutoFit/>
            </a:bodyPr>
            <a:lstStyle/>
            <a:p>
              <a:pPr lvl="0" algn="ctr">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Ý 2: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Giá</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trị</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nghệ</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thuật</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của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múa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ba lê.</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610214"/>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7" name="Group 6"/>
          <p:cNvGrpSpPr/>
          <p:nvPr/>
        </p:nvGrpSpPr>
        <p:grpSpPr>
          <a:xfrm>
            <a:off x="247649" y="162816"/>
            <a:ext cx="11944351" cy="1282700"/>
            <a:chOff x="265937" y="6319"/>
            <a:chExt cx="11944351" cy="1282700"/>
          </a:xfrm>
        </p:grpSpPr>
        <p:sp>
          <p:nvSpPr>
            <p:cNvPr id="3" name="Google Shape;276;p7"/>
            <p:cNvSpPr/>
            <p:nvPr/>
          </p:nvSpPr>
          <p:spPr>
            <a:xfrm>
              <a:off x="265937" y="6954"/>
              <a:ext cx="11758930" cy="1282065"/>
            </a:xfrm>
            <a:prstGeom prst="roundRect">
              <a:avLst>
                <a:gd name="adj" fmla="val 50000"/>
              </a:avLst>
            </a:prstGeom>
            <a:solidFill>
              <a:schemeClr val="bg2">
                <a:lumMod val="75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265937" y="6319"/>
              <a:ext cx="11944351" cy="9512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200" b="1" kern="0" dirty="0">
                  <a:solidFill>
                    <a:srgbClr val="FFFFFF"/>
                  </a:solidFill>
                  <a:latin typeface="Calibri" panose="020F0502020204030204" pitchFamily="34" charset="0"/>
                  <a:cs typeface="Calibri" panose="020F0502020204030204" pitchFamily="34" charset="0"/>
                </a:rPr>
                <a:t>3. </a:t>
              </a:r>
              <a:r>
                <a:rPr lang="vi-VN" sz="3200" b="1"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vi-VN" sz="32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05358" y="1666746"/>
            <a:ext cx="7874956" cy="4229100"/>
          </a:xfrm>
          <a:prstGeom prst="wedgeRoundRectCallout">
            <a:avLst>
              <a:gd name="adj1" fmla="val -62641"/>
              <a:gd name="adj2" fmla="val 2913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6"/>
            <a:ext cx="11529879" cy="46694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chemeClr val="bg2">
              <a:lumMod val="75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p:cNvSpPr/>
          <p:nvPr/>
        </p:nvSpPr>
        <p:spPr>
          <a:xfrm>
            <a:off x="3616765" y="2010918"/>
            <a:ext cx="8280059" cy="32244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8" name="TextBox 7"/>
          <p:cNvSpPr txBox="1"/>
          <p:nvPr/>
        </p:nvSpPr>
        <p:spPr>
          <a:xfrm>
            <a:off x="3266440" y="5361940"/>
            <a:ext cx="8361680" cy="1198880"/>
          </a:xfrm>
          <a:prstGeom prst="rect">
            <a:avLst/>
          </a:prstGeom>
          <a:noFill/>
        </p:spPr>
        <p:txBody>
          <a:bodyPr wrap="square">
            <a:spAutoFit/>
          </a:bodyPr>
          <a:lstStyle/>
          <a:p>
            <a:pPr lvl="0" algn="ctr">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Ý 3: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Tả</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điệu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múa Hồ thiên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lvl="0" algn="ctr">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sự</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khổ</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luyện của các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diễn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140" y="890270"/>
            <a:ext cx="11177270" cy="53663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p:cNvSpPr/>
          <p:nvPr/>
        </p:nvSpPr>
        <p:spPr>
          <a:xfrm>
            <a:off x="3726494" y="1914525"/>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a:solidFill>
                  <a:srgbClr val="F7A9BD">
                    <a:lumMod val="10000"/>
                  </a:srgbClr>
                </a:solidFill>
                <a:latin typeface="Calibri" panose="020F0502020204030204" pitchFamily="34" charset="0"/>
                <a:cs typeface="Calibri" panose="020F0502020204030204" pitchFamily="34" charset="0"/>
              </a:rPr>
              <a:t>Sắp xếp các thông tin dưới đây theo trật tự trong bài đọc.</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Sự phổ biến của múa ba lê hiện nay</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Nội dung các vở ba lê</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5"/>
          <p:cNvSpPr/>
          <p:nvPr/>
        </p:nvSpPr>
        <p:spPr>
          <a:xfrm>
            <a:off x="3726494" y="1914652"/>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dirty="0">
                <a:solidFill>
                  <a:srgbClr val="F7A9BD">
                    <a:lumMod val="10000"/>
                  </a:srgbClr>
                </a:solidFill>
                <a:latin typeface="Calibri" panose="020F0502020204030204" pitchFamily="34" charset="0"/>
                <a:cs typeface="Calibri" panose="020F0502020204030204" pitchFamily="34" charset="0"/>
              </a:rPr>
              <a:t>Em sắp xếp các thông tin theo trật tự trong bài đọc như sau:</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Nội dung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Sự phổ biến của múa ba lê hiện nay</a:t>
            </a:r>
            <a:endParaRPr kumimoji="0" lang="en-US" sz="320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843784" y="2096219"/>
            <a:ext cx="7699248" cy="2366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p>
          <a:p>
            <a:pPr algn="just"/>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Múa ba lê là một nghệ thuật do những diễn viên khổ luyện mới truyền tải được ngôn ngữ </a:t>
            </a:r>
            <a:r>
              <a:rPr lang="en-US" sz="4000" b="1" i="1" dirty="0" err="1">
                <a:solidFill>
                  <a:srgbClr val="7030A0"/>
                </a:solidFill>
                <a:latin typeface="Cambria" panose="02040503050406030204" pitchFamily="18" charset="0"/>
              </a:rPr>
              <a:t>của</a:t>
            </a:r>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một câu chuyện không lời.</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4083816" y="-127304"/>
            <a:ext cx="4462659" cy="1926503"/>
          </a:xfrm>
          <a:prstGeom prst="rect">
            <a:avLst/>
          </a:prstGeom>
        </p:spPr>
      </p:pic>
      <p:sp>
        <p:nvSpPr>
          <p:cNvPr id="4" name="Text Box 3"/>
          <p:cNvSpPr txBox="1"/>
          <p:nvPr/>
        </p:nvSpPr>
        <p:spPr>
          <a:xfrm>
            <a:off x="2945130" y="5061585"/>
            <a:ext cx="4064000" cy="368300"/>
          </a:xfrm>
          <a:prstGeom prst="rect">
            <a:avLst/>
          </a:prstGeom>
          <a:noFill/>
        </p:spPr>
        <p:txBody>
          <a:bodyPr wrap="squar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p:cNvPicPr>
            <a:picLocks noChangeAspect="1"/>
          </p:cNvPicPr>
          <p:nvPr/>
        </p:nvPicPr>
        <p:blipFill>
          <a:blip r:embed="rId5"/>
          <a:stretch>
            <a:fillRect/>
          </a:stretch>
        </p:blipFill>
        <p:spPr>
          <a:xfrm>
            <a:off x="2968428" y="2833815"/>
            <a:ext cx="7474344" cy="14570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288667"/>
            <a:ext cx="7410831" cy="2862322"/>
          </a:xfrm>
          <a:prstGeom prst="rect">
            <a:avLst/>
          </a:prstGeom>
          <a:noFill/>
        </p:spPr>
        <p:txBody>
          <a:bodyPr wrap="square" rtlCol="0">
            <a:spAutoFit/>
          </a:bodyPr>
          <a:lstStyle/>
          <a:p>
            <a:pPr algn="just"/>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điệu</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chậm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rãi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tâm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trạng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en-US" sz="3600" dirty="0">
              <a:solidFill>
                <a:srgbClr val="002060"/>
              </a:solidFill>
              <a:latin typeface="Cambria" panose="02040503050406030204" pitchFamily="18" charset="0"/>
              <a:ea typeface="Cambria" panose="02040503050406030204" pitchFamily="18" charset="0"/>
            </a:endParaRPr>
          </a:p>
        </p:txBody>
      </p:sp>
      <p:sp>
        <p:nvSpPr>
          <p:cNvPr id="3" name="Rectangles 2"/>
          <p:cNvSpPr/>
          <p:nvPr/>
        </p:nvSpPr>
        <p:spPr>
          <a:xfrm>
            <a:off x="4004945" y="329565"/>
            <a:ext cx="4704715" cy="1198880"/>
          </a:xfrm>
          <a:prstGeom prst="rect">
            <a:avLst/>
          </a:prstGeom>
          <a:noFill/>
          <a:ln>
            <a:noFill/>
          </a:ln>
        </p:spPr>
        <p:txBody>
          <a:bodyPr wrap="none" rtlCol="0" anchor="t">
            <a:spAutoFit/>
          </a:bodyPr>
          <a:lstStyle/>
          <a:p>
            <a:pPr algn="ctr"/>
            <a:r>
              <a:rPr lang="en-US" altLang="zh-CN" sz="7200" b="1">
                <a:solidFill>
                  <a:schemeClr val="accent1"/>
                </a:solidFill>
                <a:effectLst>
                  <a:outerShdw blurRad="38100" dist="25400" dir="5400000" algn="ctr" rotWithShape="0">
                    <a:srgbClr val="6E747A">
                      <a:alpha val="43000"/>
                    </a:srgbClr>
                  </a:outerShdw>
                </a:effectLst>
              </a:rPr>
              <a:t>Giọng đọc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5"/>
          <a:stretch>
            <a:fillRect/>
          </a:stretch>
        </p:blipFill>
        <p:spPr>
          <a:xfrm>
            <a:off x="3650085" y="2754180"/>
            <a:ext cx="6358679" cy="1597290"/>
          </a:xfrm>
          <a:prstGeom prst="rect">
            <a:avLst/>
          </a:prstGeom>
        </p:spPr>
      </p:pic>
    </p:spTree>
    <p:extLst>
      <p:ext uri="{BB962C8B-B14F-4D97-AF65-F5344CB8AC3E}">
        <p14:creationId xmlns:p14="http://schemas.microsoft.com/office/powerpoint/2010/main" val="12858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272415" y="262255"/>
            <a:ext cx="11919585" cy="6494145"/>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55392"/>
            <a:ext cx="11786300" cy="550799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3200" i="1" dirty="0">
                <a:latin typeface="Cambria" panose="02040503050406030204" pitchFamily="18" charset="0"/>
                <a:ea typeface="Cambria" panose="02040503050406030204" pitchFamily="18" charset="0"/>
              </a:rPr>
              <a:t>Hồ thiên nga</a:t>
            </a:r>
            <a:r>
              <a:rPr lang="vi-VN" sz="32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r>
              <a:rPr lang="en-US" sz="3200" dirty="0">
                <a:latin typeface="Cambria" panose="02040503050406030204" pitchFamily="18" charset="0"/>
                <a:ea typeface="Cambria" panose="02040503050406030204" pitchFamily="18" charset="0"/>
              </a:rPr>
              <a:t>  	 </a:t>
            </a:r>
          </a:p>
        </p:txBody>
      </p:sp>
      <p:sp>
        <p:nvSpPr>
          <p:cNvPr id="2" name="TextBox 1"/>
          <p:cNvSpPr txBox="1"/>
          <p:nvPr/>
        </p:nvSpPr>
        <p:spPr>
          <a:xfrm>
            <a:off x="4551934" y="262255"/>
            <a:ext cx="3227832" cy="461665"/>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LUYỆN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ĐOẠN</a:t>
            </a:r>
            <a:r>
              <a:rPr lang="en-US" sz="2400" b="1" dirty="0">
                <a:solidFill>
                  <a:srgbClr val="0070C0"/>
                </a:solidFill>
                <a:latin typeface="Times New Roman" panose="02020603050405020304" pitchFamily="18" charset="0"/>
                <a:cs typeface="Times New Roman" panose="02020603050405020304" pitchFamily="18" charset="0"/>
              </a:rPr>
              <a:t> 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272415" y="262255"/>
            <a:ext cx="11919585" cy="6494145"/>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487045" y="755650"/>
            <a:ext cx="11571605" cy="550799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Trong các vở ba lê, người diễn viên dùng</a:t>
            </a:r>
            <a:r>
              <a:rPr lang="vi-VN" sz="3200" dirty="0">
                <a:solidFill>
                  <a:srgbClr val="C0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động tác múa</a:t>
            </a:r>
            <a:r>
              <a:rPr lang="vi-VN" sz="3200" dirty="0">
                <a:solidFill>
                  <a:srgbClr val="C0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để thể hiện nội dung </a:t>
            </a:r>
            <a:r>
              <a:rPr lang="vi-VN" sz="3200" b="1" dirty="0">
                <a:solidFill>
                  <a:srgbClr val="FF0000"/>
                </a:solidFill>
                <a:latin typeface="Cambria" panose="02040503050406030204" pitchFamily="18" charset="0"/>
                <a:ea typeface="Cambria" panose="02040503050406030204" pitchFamily="18" charset="0"/>
              </a:rPr>
              <a:t>thay cho lời nói</a:t>
            </a:r>
            <a:r>
              <a:rPr lang="vi-VN" sz="3200" dirty="0">
                <a:latin typeface="Cambria" panose="02040503050406030204" pitchFamily="18" charset="0"/>
                <a:ea typeface="Cambria" panose="02040503050406030204" pitchFamily="18" charset="0"/>
              </a:rPr>
              <a:t>. Như trong vở </a:t>
            </a:r>
            <a:r>
              <a:rPr lang="vi-VN" sz="3200" b="1" i="1" dirty="0">
                <a:solidFill>
                  <a:srgbClr val="FF0000"/>
                </a:solidFill>
                <a:latin typeface="Cambria" panose="02040503050406030204" pitchFamily="18" charset="0"/>
                <a:ea typeface="Cambria" panose="02040503050406030204" pitchFamily="18" charset="0"/>
              </a:rPr>
              <a:t>Hồ thiên nga</a:t>
            </a:r>
            <a:r>
              <a:rPr lang="vi-VN" sz="3200" dirty="0">
                <a:latin typeface="Cambria" panose="02040503050406030204" pitchFamily="18" charset="0"/>
                <a:ea typeface="Cambria" panose="02040503050406030204" pitchFamily="18" charset="0"/>
              </a:rPr>
              <a:t>, các diễn viên thực hiện những cú </a:t>
            </a:r>
            <a:r>
              <a:rPr lang="vi-VN" sz="3200" b="1" dirty="0">
                <a:solidFill>
                  <a:srgbClr val="FF0000"/>
                </a:solidFill>
                <a:latin typeface="Cambria" panose="02040503050406030204" pitchFamily="18" charset="0"/>
                <a:ea typeface="Cambria" panose="02040503050406030204" pitchFamily="18" charset="0"/>
              </a:rPr>
              <a:t>xoay người đẹp mắt</a:t>
            </a:r>
            <a:r>
              <a:rPr lang="vi-VN" sz="3200" dirty="0">
                <a:solidFill>
                  <a:srgbClr val="C0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 </a:t>
            </a:r>
            <a:r>
              <a:rPr lang="vi-VN" sz="3200" b="1" dirty="0">
                <a:solidFill>
                  <a:srgbClr val="FF0000"/>
                </a:solidFill>
                <a:latin typeface="Cambria" panose="02040503050406030204" pitchFamily="18" charset="0"/>
                <a:ea typeface="Cambria" panose="02040503050406030204" pitchFamily="18" charset="0"/>
              </a:rPr>
              <a:t>chuẩn xác</a:t>
            </a:r>
            <a:r>
              <a:rPr lang="vi-VN" sz="3200" dirty="0">
                <a:latin typeface="Cambria" panose="02040503050406030204" pitchFamily="18" charset="0"/>
                <a:ea typeface="Cambria" panose="02040503050406030204" pitchFamily="18" charset="0"/>
              </a:rPr>
              <a:t>, những bước đi </a:t>
            </a:r>
            <a:r>
              <a:rPr lang="vi-VN" sz="3200" b="1" dirty="0">
                <a:solidFill>
                  <a:srgbClr val="FF0000"/>
                </a:solidFill>
                <a:latin typeface="Cambria" panose="02040503050406030204" pitchFamily="18" charset="0"/>
                <a:ea typeface="Cambria" panose="02040503050406030204" pitchFamily="18" charset="0"/>
              </a:rPr>
              <a:t>nhẹ như cánh hoa hé mở</a:t>
            </a:r>
            <a:r>
              <a:rPr lang="vi-VN" sz="3200" dirty="0">
                <a:solidFill>
                  <a:srgbClr val="C0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khiến khán giả có cảm giác được </a:t>
            </a:r>
            <a:r>
              <a:rPr lang="vi-VN" sz="3200" b="1" dirty="0">
                <a:solidFill>
                  <a:srgbClr val="FF0000"/>
                </a:solidFill>
                <a:latin typeface="Cambria" panose="02040503050406030204" pitchFamily="18" charset="0"/>
                <a:ea typeface="Cambria" panose="02040503050406030204" pitchFamily="18" charset="0"/>
              </a:rPr>
              <a:t>ngắm nhìn</a:t>
            </a:r>
            <a:r>
              <a:rPr lang="vi-VN" sz="3200" dirty="0">
                <a:solidFill>
                  <a:srgbClr val="C0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một đàn thiên nga đang</a:t>
            </a:r>
            <a:r>
              <a:rPr lang="vi-VN" sz="3200" b="1" dirty="0">
                <a:solidFill>
                  <a:srgbClr val="FF0000"/>
                </a:solidFill>
                <a:latin typeface="Cambria" panose="02040503050406030204" pitchFamily="18" charset="0"/>
                <a:ea typeface="Cambria" panose="02040503050406030204" pitchFamily="18" charset="0"/>
              </a:rPr>
              <a:t> lướt</a:t>
            </a:r>
            <a:r>
              <a:rPr lang="vi-VN" sz="3200" dirty="0">
                <a:solidFill>
                  <a:srgbClr val="C0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trên mặt hồ. Khi diễn viên chính đứng một chân </a:t>
            </a:r>
            <a:r>
              <a:rPr lang="vi-VN" sz="3200" b="1" dirty="0">
                <a:solidFill>
                  <a:srgbClr val="FF0000"/>
                </a:solidFill>
                <a:latin typeface="Cambria" panose="02040503050406030204" pitchFamily="18" charset="0"/>
                <a:ea typeface="Cambria" panose="02040503050406030204" pitchFamily="18" charset="0"/>
              </a:rPr>
              <a:t>xoay liên tục </a:t>
            </a:r>
            <a:r>
              <a:rPr lang="vi-VN" sz="3200" dirty="0">
                <a:latin typeface="Cambria" panose="02040503050406030204" pitchFamily="18" charset="0"/>
                <a:ea typeface="Cambria" panose="02040503050406030204" pitchFamily="18" charset="0"/>
              </a:rPr>
              <a:t>tới 32 vòng trên </a:t>
            </a:r>
            <a:r>
              <a:rPr lang="vi-VN" sz="3200" b="1" dirty="0">
                <a:solidFill>
                  <a:srgbClr val="FF0000"/>
                </a:solidFill>
                <a:latin typeface="Cambria" panose="02040503050406030204" pitchFamily="18" charset="0"/>
                <a:ea typeface="Cambria" panose="02040503050406030204" pitchFamily="18" charset="0"/>
              </a:rPr>
              <a:t>đầu mũi chân</a:t>
            </a:r>
            <a:r>
              <a:rPr lang="vi-VN" sz="3200" dirty="0">
                <a:latin typeface="Cambria" panose="02040503050406030204" pitchFamily="18" charset="0"/>
                <a:ea typeface="Cambria" panose="02040503050406030204" pitchFamily="18" charset="0"/>
              </a:rPr>
              <a:t>, khán giả cũng </a:t>
            </a:r>
            <a:r>
              <a:rPr lang="vi-VN" sz="3200" b="1" dirty="0">
                <a:solidFill>
                  <a:srgbClr val="FF0000"/>
                </a:solidFill>
                <a:latin typeface="Cambria" panose="02040503050406030204" pitchFamily="18" charset="0"/>
                <a:ea typeface="Cambria" panose="02040503050406030204" pitchFamily="18" charset="0"/>
              </a:rPr>
              <a:t>cảm nhận</a:t>
            </a:r>
            <a:r>
              <a:rPr lang="vi-VN" sz="3200" dirty="0">
                <a:solidFill>
                  <a:srgbClr val="C0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được nhân vật đang </a:t>
            </a:r>
            <a:r>
              <a:rPr lang="vi-VN" sz="3200" dirty="0">
                <a:solidFill>
                  <a:srgbClr val="C00000"/>
                </a:solidFill>
                <a:latin typeface="Cambria" panose="02040503050406030204" pitchFamily="18" charset="0"/>
                <a:ea typeface="Cambria" panose="02040503050406030204" pitchFamily="18" charset="0"/>
              </a:rPr>
              <a:t>mong muốn </a:t>
            </a:r>
            <a:r>
              <a:rPr lang="vi-VN" sz="3200" dirty="0">
                <a:latin typeface="Cambria" panose="02040503050406030204" pitchFamily="18" charset="0"/>
                <a:ea typeface="Cambria" panose="02040503050406030204" pitchFamily="18" charset="0"/>
              </a:rPr>
              <a:t>thể hiện sức mạnh một cách </a:t>
            </a:r>
            <a:r>
              <a:rPr lang="vi-VN" sz="3200" b="1" dirty="0">
                <a:solidFill>
                  <a:srgbClr val="FF0000"/>
                </a:solidFill>
                <a:latin typeface="Cambria" panose="02040503050406030204" pitchFamily="18" charset="0"/>
                <a:ea typeface="Cambria" panose="02040503050406030204" pitchFamily="18" charset="0"/>
              </a:rPr>
              <a:t>mãnh liệt</a:t>
            </a:r>
            <a:r>
              <a:rPr lang="vi-VN" sz="3200" dirty="0">
                <a:latin typeface="Cambria" panose="02040503050406030204" pitchFamily="18" charset="0"/>
                <a:ea typeface="Cambria" panose="02040503050406030204" pitchFamily="18" charset="0"/>
              </a:rPr>
              <a:t>. Để thực hiện được những </a:t>
            </a:r>
            <a:r>
              <a:rPr lang="vi-VN" sz="3200" b="1" dirty="0">
                <a:solidFill>
                  <a:srgbClr val="FF0000"/>
                </a:solidFill>
                <a:latin typeface="Cambria" panose="02040503050406030204" pitchFamily="18" charset="0"/>
                <a:ea typeface="Cambria" panose="02040503050406030204" pitchFamily="18" charset="0"/>
              </a:rPr>
              <a:t>kĩ thuật</a:t>
            </a:r>
            <a:r>
              <a:rPr lang="vi-VN" sz="3200" dirty="0">
                <a:solidFill>
                  <a:srgbClr val="C0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rất </a:t>
            </a:r>
            <a:r>
              <a:rPr lang="vi-VN" sz="3200" b="1" dirty="0">
                <a:solidFill>
                  <a:srgbClr val="FF0000"/>
                </a:solidFill>
                <a:latin typeface="Cambria" panose="02040503050406030204" pitchFamily="18" charset="0"/>
                <a:ea typeface="Cambria" panose="02040503050406030204" pitchFamily="18" charset="0"/>
              </a:rPr>
              <a:t>khó </a:t>
            </a:r>
            <a:r>
              <a:rPr lang="vi-VN" sz="3200" dirty="0">
                <a:latin typeface="Cambria" panose="02040503050406030204" pitchFamily="18" charset="0"/>
                <a:ea typeface="Cambria" panose="02040503050406030204" pitchFamily="18" charset="0"/>
              </a:rPr>
              <a:t>này, người diễn viên phải </a:t>
            </a:r>
            <a:r>
              <a:rPr lang="vi-VN" sz="3200" b="1" dirty="0">
                <a:solidFill>
                  <a:srgbClr val="FF0000"/>
                </a:solidFill>
                <a:latin typeface="Cambria" panose="02040503050406030204" pitchFamily="18" charset="0"/>
                <a:ea typeface="Cambria" panose="02040503050406030204" pitchFamily="18" charset="0"/>
              </a:rPr>
              <a:t>dày công khổ luyện </a:t>
            </a:r>
            <a:r>
              <a:rPr lang="vi-VN" sz="3200" dirty="0">
                <a:latin typeface="Cambria" panose="02040503050406030204" pitchFamily="18" charset="0"/>
                <a:ea typeface="Cambria" panose="02040503050406030204" pitchFamily="18" charset="0"/>
              </a:rPr>
              <a:t>trong một </a:t>
            </a:r>
            <a:r>
              <a:rPr lang="vi-VN" sz="3200" b="1" dirty="0">
                <a:solidFill>
                  <a:srgbClr val="FF0000"/>
                </a:solidFill>
                <a:latin typeface="Cambria" panose="02040503050406030204" pitchFamily="18" charset="0"/>
                <a:ea typeface="Cambria" panose="02040503050406030204" pitchFamily="18" charset="0"/>
              </a:rPr>
              <a:t>thời gian dài.</a:t>
            </a:r>
            <a:endParaRPr lang="vi-VN"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p>
        </p:txBody>
      </p:sp>
      <p:sp>
        <p:nvSpPr>
          <p:cNvPr id="2" name="TextBox 1"/>
          <p:cNvSpPr txBox="1"/>
          <p:nvPr/>
        </p:nvSpPr>
        <p:spPr>
          <a:xfrm>
            <a:off x="4618609" y="262255"/>
            <a:ext cx="3227832" cy="461665"/>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LUYỆN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ĐOẠN</a:t>
            </a:r>
            <a:r>
              <a:rPr lang="en-US" sz="2400" b="1" dirty="0">
                <a:solidFill>
                  <a:srgbClr val="0070C0"/>
                </a:solidFill>
                <a:latin typeface="Times New Roman" panose="02020603050405020304" pitchFamily="18" charset="0"/>
                <a:cs typeface="Times New Roman" panose="02020603050405020304" pitchFamily="18" charset="0"/>
              </a:rPr>
              <a:t> 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2" name="Picture 1"/>
          <p:cNvPicPr>
            <a:picLocks noChangeAspect="1"/>
          </p:cNvPicPr>
          <p:nvPr/>
        </p:nvPicPr>
        <p:blipFill>
          <a:blip r:embed="rId5"/>
          <a:stretch>
            <a:fillRect/>
          </a:stretch>
        </p:blipFill>
        <p:spPr>
          <a:xfrm>
            <a:off x="3107501" y="2610911"/>
            <a:ext cx="7291448" cy="188382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88770" y="851131"/>
            <a:ext cx="8782050"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latin typeface="Calibri" panose="020F0502020204030204" pitchFamily="34" charset="0"/>
                <a:cs typeface="Calibri" panose="020F0502020204030204" pitchFamily="34" charset="0"/>
              </a:rPr>
              <a:t> </a:t>
            </a:r>
            <a:r>
              <a:rPr lang="en-US" sz="3600" b="1" dirty="0">
                <a:solidFill>
                  <a:schemeClr val="accent4">
                    <a:lumMod val="50000"/>
                  </a:schemeClr>
                </a:solidFill>
                <a:latin typeface="Calibri" panose="020F0502020204030204" pitchFamily="34" charset="0"/>
                <a:cs typeface="Calibri" panose="020F0502020204030204" pitchFamily="34" charset="0"/>
              </a:rPr>
              <a:t>1. </a:t>
            </a:r>
            <a:r>
              <a:rPr lang="vi-VN" sz="3600" b="1" dirty="0">
                <a:solidFill>
                  <a:schemeClr val="accent4">
                    <a:lumMod val="50000"/>
                  </a:schemeClr>
                </a:solidFill>
                <a:latin typeface="Calibri" panose="020F0502020204030204" pitchFamily="34" charset="0"/>
                <a:cs typeface="Calibri" panose="020F0502020204030204" pitchFamily="34" charset="0"/>
              </a:rPr>
              <a:t>Tìm các kết từ trong câu dưới đây và cho biết tác dụng của chúng trong câu.</a:t>
            </a:r>
            <a:endParaRPr lang="en-GB" sz="3600" b="1" dirty="0">
              <a:solidFill>
                <a:schemeClr val="accent4">
                  <a:lumMod val="50000"/>
                </a:schemeClr>
              </a:solidFill>
              <a:latin typeface="Calibri" panose="020F0502020204030204" pitchFamily="34" charset="0"/>
              <a:cs typeface="Calibri" panose="020F0502020204030204" pitchFamily="34" charset="0"/>
            </a:endParaRPr>
          </a:p>
        </p:txBody>
      </p:sp>
      <p:sp>
        <p:nvSpPr>
          <p:cNvPr id="2" name="Rectangle: Rounded Corners 1"/>
          <p:cNvSpPr/>
          <p:nvPr/>
        </p:nvSpPr>
        <p:spPr>
          <a:xfrm>
            <a:off x="1821180" y="2324100"/>
            <a:ext cx="8549640" cy="16764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Để thực hiện được những kĩ thuật rất khó này, người diễn viên phải dày công khổ luyện trong một thời gian dài.</a:t>
            </a:r>
            <a:endParaRPr lang="en-US" sz="3200" dirty="0">
              <a:solidFill>
                <a:srgbClr val="002060"/>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nvGraphicFramePr>
        <p:xfrm>
          <a:off x="2451482" y="4259643"/>
          <a:ext cx="7287768" cy="1835341"/>
        </p:xfrm>
        <a:graphic>
          <a:graphicData uri="http://schemas.openxmlformats.org/drawingml/2006/table">
            <a:tbl>
              <a:tblPr firstRow="1" firstCol="1" bandRow="1">
                <a:tableStyleId>{93296810-A885-4BE3-A3E7-6D5BEEA58F35}</a:tableStyleId>
              </a:tblPr>
              <a:tblGrid>
                <a:gridCol w="1702405">
                  <a:extLst>
                    <a:ext uri="{9D8B030D-6E8A-4147-A177-3AD203B41FA5}">
                      <a16:colId xmlns:a16="http://schemas.microsoft.com/office/drawing/2014/main" val="20000"/>
                    </a:ext>
                  </a:extLst>
                </a:gridCol>
                <a:gridCol w="5585363">
                  <a:extLst>
                    <a:ext uri="{9D8B030D-6E8A-4147-A177-3AD203B41FA5}">
                      <a16:colId xmlns:a16="http://schemas.microsoft.com/office/drawing/2014/main" val="20001"/>
                    </a:ext>
                  </a:extLst>
                </a:gridCol>
              </a:tblGrid>
              <a:tr h="601980">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Kết</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từ</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Tác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dụng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55039">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để</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trong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7" name="Straight Connector 6"/>
          <p:cNvCxnSpPr/>
          <p:nvPr/>
        </p:nvCxnSpPr>
        <p:spPr>
          <a:xfrm flipV="1">
            <a:off x="2451481" y="1419098"/>
            <a:ext cx="2551176" cy="274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618611" y="1933852"/>
            <a:ext cx="35874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 Box 2"/>
          <p:cNvSpPr txBox="1"/>
          <p:nvPr/>
        </p:nvSpPr>
        <p:spPr>
          <a:xfrm>
            <a:off x="4185920" y="4972050"/>
            <a:ext cx="5553075" cy="521970"/>
          </a:xfrm>
          <a:prstGeom prst="rect">
            <a:avLst/>
          </a:prstGeom>
          <a:noFill/>
        </p:spPr>
        <p:txBody>
          <a:bodyPr wrap="square" rtlCol="0">
            <a:spAutoFit/>
          </a:bodyPr>
          <a:lstStyle/>
          <a:p>
            <a:r>
              <a:rPr lang="en-US" sz="2800" kern="100" dirty="0" err="1">
                <a:solidFill>
                  <a:srgbClr val="002060"/>
                </a:solidFill>
                <a:effectLst/>
                <a:latin typeface="Cambria" panose="02040503050406030204" pitchFamily="18" charset="0"/>
                <a:ea typeface="Cambria" panose="02040503050406030204" pitchFamily="18" charset="0"/>
                <a:sym typeface="+mn-ea"/>
              </a:rPr>
              <a:t>biểu</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thị</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điều</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sắp</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nêu</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ra</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là</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mục</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đích</a:t>
            </a:r>
          </a:p>
        </p:txBody>
      </p:sp>
      <p:sp>
        <p:nvSpPr>
          <p:cNvPr id="11" name="Text Box 10"/>
          <p:cNvSpPr txBox="1"/>
          <p:nvPr/>
        </p:nvSpPr>
        <p:spPr>
          <a:xfrm>
            <a:off x="4171950" y="5494020"/>
            <a:ext cx="5553075" cy="607695"/>
          </a:xfrm>
          <a:prstGeom prst="rect">
            <a:avLst/>
          </a:prstGeom>
          <a:noFill/>
        </p:spPr>
        <p:txBody>
          <a:bodyPr wrap="square" rtlCol="0">
            <a:spAutoFit/>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sym typeface="+mn-ea"/>
              </a:rPr>
              <a:t>biểu</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thị</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quan</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hệ</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vị</a:t>
            </a:r>
            <a:r>
              <a:rPr lang="en-US" sz="2800" kern="100" dirty="0">
                <a:solidFill>
                  <a:srgbClr val="002060"/>
                </a:solidFill>
                <a:effectLst/>
                <a:latin typeface="Cambria" panose="02040503050406030204" pitchFamily="18" charset="0"/>
                <a:ea typeface="Cambria" panose="02040503050406030204" pitchFamily="18" charset="0"/>
                <a:sym typeface="+mn-ea"/>
              </a:rPr>
              <a:t> </a:t>
            </a:r>
            <a:r>
              <a:rPr lang="en-US" sz="2800" kern="100" dirty="0" err="1">
                <a:solidFill>
                  <a:srgbClr val="002060"/>
                </a:solidFill>
                <a:effectLst/>
                <a:latin typeface="Cambria" panose="02040503050406030204" pitchFamily="18" charset="0"/>
                <a:ea typeface="Cambria" panose="02040503050406030204" pitchFamily="18" charset="0"/>
                <a:sym typeface="+mn-ea"/>
              </a:rPr>
              <a:t>trí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71880" y="600941"/>
            <a:ext cx="10048875" cy="81002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BA96F0">
                    <a:lumMod val="50000"/>
                  </a:srgbClr>
                </a:solidFill>
                <a:latin typeface="Calibri" panose="020F0502020204030204" pitchFamily="34" charset="0"/>
                <a:cs typeface="Calibri" panose="020F0502020204030204" pitchFamily="34" charset="0"/>
              </a:rPr>
              <a:t>2. </a:t>
            </a:r>
            <a:r>
              <a:rPr lang="vi-VN" sz="3600" b="1" dirty="0">
                <a:solidFill>
                  <a:srgbClr val="BA96F0">
                    <a:lumMod val="50000"/>
                  </a:srgbClr>
                </a:solidFill>
                <a:latin typeface="Calibri" panose="020F0502020204030204" pitchFamily="34" charset="0"/>
                <a:cs typeface="Calibri" panose="020F0502020204030204" pitchFamily="34" charset="0"/>
              </a:rPr>
              <a:t>Tìm kết từ thay cho bông hoa để hoàn thiện câu.</a:t>
            </a:r>
            <a:endParaRPr kumimoji="0" lang="en-GB" sz="36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sp>
        <p:nvSpPr>
          <p:cNvPr id="3" name="TextBox 2"/>
          <p:cNvSpPr txBox="1"/>
          <p:nvPr/>
        </p:nvSpPr>
        <p:spPr>
          <a:xfrm>
            <a:off x="2051050" y="2237740"/>
            <a:ext cx="8648700"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a:t>
            </a:r>
            <a:r>
              <a:rPr lang="vi-VN" sz="3200" b="1" i="1" dirty="0">
                <a:solidFill>
                  <a:srgbClr val="000000"/>
                </a:solidFill>
                <a:effectLst/>
                <a:latin typeface="Cambria" panose="02040503050406030204" pitchFamily="18" charset="0"/>
                <a:ea typeface="Cambria" panose="02040503050406030204" pitchFamily="18" charset="0"/>
              </a:rPr>
              <a:t>Mặc dù</a:t>
            </a:r>
            <a:r>
              <a:rPr lang="vi-VN" sz="3200" b="0" i="0" dirty="0">
                <a:solidFill>
                  <a:srgbClr val="000000"/>
                </a:solidFill>
                <a:effectLst/>
                <a:latin typeface="Cambria" panose="02040503050406030204" pitchFamily="18" charset="0"/>
                <a:ea typeface="Cambria" panose="02040503050406030204" pitchFamily="18" charset="0"/>
              </a:rPr>
              <a:t> không dùng lời nói </a:t>
            </a:r>
            <a:r>
              <a:rPr lang="vi-VN" sz="3200" b="1" i="1" dirty="0">
                <a:solidFill>
                  <a:srgbClr val="00000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các nghệ sĩ ba lê vẫn thể hiện được nội dung vở kịch thông qua những vũ đạo đẹp mắt</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1"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điêu luyện.</a:t>
            </a:r>
          </a:p>
          <a:p>
            <a:pPr algn="just"/>
            <a:r>
              <a:rPr lang="vi-VN" sz="3200" b="0" i="0" dirty="0">
                <a:solidFill>
                  <a:srgbClr val="000000"/>
                </a:solidFill>
                <a:effectLst/>
                <a:latin typeface="Cambria" panose="02040503050406030204" pitchFamily="18" charset="0"/>
                <a:ea typeface="Cambria" panose="02040503050406030204" pitchFamily="18" charset="0"/>
              </a:rPr>
              <a:t>b. </a:t>
            </a:r>
            <a:r>
              <a:rPr lang="vi-VN" sz="3200" b="1" i="1" dirty="0">
                <a:solidFill>
                  <a:srgbClr val="000000"/>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múa ba lê là một môn nghệ thuật tinh tế, độc đáo </a:t>
            </a:r>
            <a:r>
              <a:rPr lang="vi-VN" sz="3200" b="1" i="1" dirty="0">
                <a:solidFill>
                  <a:srgbClr val="000000"/>
                </a:solidFill>
                <a:effectLst/>
                <a:latin typeface="Cambria" panose="02040503050406030204" pitchFamily="18" charset="0"/>
                <a:ea typeface="Cambria" panose="02040503050406030204" pitchFamily="18" charset="0"/>
              </a:rPr>
              <a:t>nên</a:t>
            </a:r>
            <a:r>
              <a:rPr lang="vi-VN" sz="3200" b="0" i="0" dirty="0">
                <a:solidFill>
                  <a:srgbClr val="000000"/>
                </a:solidFill>
                <a:effectLst/>
                <a:latin typeface="Cambria" panose="02040503050406030204" pitchFamily="18" charset="0"/>
                <a:ea typeface="Cambria" panose="02040503050406030204" pitchFamily="18" charset="0"/>
              </a:rPr>
              <a:t> ngày càng được nhiều người yêu thích.</a:t>
            </a:r>
          </a:p>
        </p:txBody>
      </p:sp>
      <p:pic>
        <p:nvPicPr>
          <p:cNvPr id="7" name="Picture 2" descr="Hình ảnh Bằng Tay Hoa Trang Trí PNG , Bông Hoa, Năm Bông Hoa, Hồng PNG miễn  phí tải tập tin PSDComment và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32" t="4795"/>
          <a:stretch>
            <a:fillRect/>
          </a:stretch>
        </p:blipFill>
        <p:spPr bwMode="auto">
          <a:xfrm>
            <a:off x="2475230" y="1938020"/>
            <a:ext cx="1358900" cy="853440"/>
          </a:xfrm>
          <a:prstGeom prst="rect">
            <a:avLst/>
          </a:prstGeom>
          <a:solidFill>
            <a:schemeClr val="accent6"/>
          </a:solidFill>
          <a:ln w="28575">
            <a:solidFill>
              <a:schemeClr val="accent3">
                <a:lumMod val="75000"/>
              </a:schemeClr>
            </a:solidFill>
          </a:ln>
        </p:spPr>
      </p:pic>
      <p:pic>
        <p:nvPicPr>
          <p:cNvPr id="12" name="Picture 2" descr="Hình ảnh Bằng Tay Hoa Trang Trí PNG , Bông Hoa, Năm Bông Hoa, Hồng PNG miễn  phí tải tập tin PSDComment và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43140" y="1938020"/>
            <a:ext cx="1316355" cy="853440"/>
          </a:xfrm>
          <a:prstGeom prst="rect">
            <a:avLst/>
          </a:prstGeom>
          <a:solidFill>
            <a:schemeClr val="accent6"/>
          </a:solidFill>
          <a:ln w="28575">
            <a:solidFill>
              <a:schemeClr val="accent3">
                <a:lumMod val="75000"/>
              </a:schemeClr>
            </a:solidFill>
          </a:ln>
        </p:spPr>
      </p:pic>
      <p:pic>
        <p:nvPicPr>
          <p:cNvPr id="13"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8492" y="3318383"/>
            <a:ext cx="619434" cy="495487"/>
          </a:xfrm>
          <a:prstGeom prst="rect">
            <a:avLst/>
          </a:prstGeom>
          <a:solidFill>
            <a:schemeClr val="accent6"/>
          </a:solidFill>
          <a:ln w="28575">
            <a:solidFill>
              <a:schemeClr val="accent3">
                <a:lumMod val="75000"/>
              </a:schemeClr>
            </a:solidFill>
          </a:ln>
        </p:spPr>
      </p:pic>
      <p:pic>
        <p:nvPicPr>
          <p:cNvPr id="14"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74983" y="3786215"/>
            <a:ext cx="619434" cy="495487"/>
          </a:xfrm>
          <a:prstGeom prst="rect">
            <a:avLst/>
          </a:prstGeom>
          <a:solidFill>
            <a:schemeClr val="accent6"/>
          </a:solidFill>
          <a:ln w="28575">
            <a:solidFill>
              <a:schemeClr val="accent3">
                <a:lumMod val="75000"/>
              </a:schemeClr>
            </a:solidFill>
          </a:ln>
        </p:spPr>
      </p:pic>
      <p:pic>
        <p:nvPicPr>
          <p:cNvPr id="15" name="Picture 2" descr="Hình ảnh Bằng Tay Hoa Trang Trí PNG , Bông Hoa, Năm Bông Hoa, Hồng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44027" y="4284119"/>
            <a:ext cx="670365" cy="495487"/>
          </a:xfrm>
          <a:prstGeom prst="rect">
            <a:avLst/>
          </a:prstGeom>
          <a:solidFill>
            <a:schemeClr val="accent6"/>
          </a:solidFill>
          <a:ln w="28575">
            <a:solidFill>
              <a:schemeClr val="accent3">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4" name="Picture 3"/>
          <p:cNvPicPr>
            <a:picLocks noChangeAspect="1"/>
          </p:cNvPicPr>
          <p:nvPr/>
        </p:nvPicPr>
        <p:blipFill>
          <a:blip r:embed="rId5"/>
          <a:stretch>
            <a:fillRect/>
          </a:stretch>
        </p:blipFill>
        <p:spPr>
          <a:xfrm>
            <a:off x="3363595" y="2476500"/>
            <a:ext cx="7277100" cy="20478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2897947" y="2223998"/>
            <a:ext cx="7452283" cy="2308324"/>
          </a:xfrm>
          <a:prstGeom prst="rect">
            <a:avLst/>
          </a:prstGeom>
          <a:noFill/>
        </p:spPr>
        <p:txBody>
          <a:bodyPr wrap="square" rtlCol="0">
            <a:spAutoFit/>
          </a:bodyPr>
          <a:lstStyle/>
          <a:p>
            <a:pPr lvl="0" algn="just">
              <a:defRPr/>
            </a:pP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Nêu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suy</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nghĩ</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cảm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xúc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của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sau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học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xong</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bài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Nghệ</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thuật</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múa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lê</a:t>
            </a:r>
            <a:endParaRPr kumimoji="0" lang="en-GB" sz="48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3282696" y="107419"/>
            <a:ext cx="5623560" cy="1641169"/>
          </a:xfrm>
          <a:prstGeom prst="roundRect">
            <a:avLst>
              <a:gd name="adj" fmla="val 50000"/>
            </a:avLst>
          </a:prstGeom>
          <a:solidFill>
            <a:schemeClr val="accent6"/>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275;p7"/>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207066" y="2634527"/>
            <a:ext cx="7180742" cy="2167129"/>
          </a:xfrm>
          <a:prstGeom prst="wedgeRoundRectCallout">
            <a:avLst>
              <a:gd name="adj1" fmla="val -67440"/>
              <a:gd name="adj2" fmla="val 60799"/>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13622" y="1931529"/>
            <a:ext cx="6842560" cy="5473786"/>
          </a:xfrm>
          <a:prstGeom prst="rect">
            <a:avLst/>
          </a:prstGeom>
        </p:spPr>
      </p:pic>
      <p:sp>
        <p:nvSpPr>
          <p:cNvPr id="8" name="Rectangle 7"/>
          <p:cNvSpPr/>
          <p:nvPr/>
        </p:nvSpPr>
        <p:spPr>
          <a:xfrm>
            <a:off x="4444825" y="119400"/>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sp>
        <p:nvSpPr>
          <p:cNvPr id="21" name="TextBox 20"/>
          <p:cNvSpPr txBox="1"/>
          <p:nvPr/>
        </p:nvSpPr>
        <p:spPr>
          <a:xfrm>
            <a:off x="1918462" y="2670048"/>
            <a:ext cx="7092415" cy="1015663"/>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CHÀO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TẠM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BIỆT</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Winter Waltz  CASA DE BALET_720pFHR">
            <a:hlinkClick r:id="" action="ppaction://media"/>
          </p:cNvPr>
          <p:cNvPicPr>
            <a:picLocks noChangeAspect="1"/>
          </p:cNvPicPr>
          <p:nvPr>
            <a:videoFile r:link="rId1"/>
            <p:extLst>
              <p:ext uri="{DAA4B4D4-6D71-4841-9C94-3DE7FCFB9230}">
                <p14:media xmlns:p14="http://schemas.microsoft.com/office/powerpoint/2010/main" r:embed="rId2">
                  <p14:trim st="48410" end="51951"/>
                </p14:media>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435289" y="752475"/>
            <a:ext cx="11242361" cy="5842620"/>
          </a:xfrm>
          <a:prstGeom prst="rect">
            <a:avLst/>
          </a:prstGeom>
        </p:spPr>
      </p:pic>
      <p:sp>
        <p:nvSpPr>
          <p:cNvPr id="4" name="Rounded Rectangle 3"/>
          <p:cNvSpPr/>
          <p:nvPr/>
        </p:nvSpPr>
        <p:spPr>
          <a:xfrm>
            <a:off x="1891451" y="190500"/>
            <a:ext cx="8229600" cy="12668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Quan </a:t>
            </a:r>
            <a:r>
              <a:rPr lang="en-US" sz="3600" b="1" dirty="0" err="1">
                <a:solidFill>
                  <a:srgbClr val="FF0000"/>
                </a:solidFill>
                <a:latin typeface="Cambria" panose="02040503050406030204" pitchFamily="18" charset="0"/>
                <a:ea typeface="Cambria" panose="02040503050406030204" pitchFamily="18" charset="0"/>
              </a:rPr>
              <a:t>sát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suy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diễn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965450" y="2326640"/>
            <a:ext cx="7536180" cy="2675255"/>
          </a:xfrm>
          <a:prstGeom prst="rect">
            <a:avLst/>
          </a:prstGeom>
        </p:spPr>
        <p:txBody>
          <a:bodyPr wrap="square">
            <a:spAutoFit/>
          </a:bodyPr>
          <a:lstStyle/>
          <a:p>
            <a:pPr algn="just" defTabSz="266700">
              <a:lnSpc>
                <a:spcPct val="120000"/>
              </a:lnSpc>
              <a:spcAft>
                <a:spcPct val="0"/>
              </a:spcAft>
            </a:pPr>
            <a:r>
              <a:rPr sz="2800" b="1">
                <a:solidFill>
                  <a:schemeClr val="bg1">
                    <a:lumMod val="10000"/>
                  </a:schemeClr>
                </a:solidFill>
                <a:latin typeface="Times New Roman" panose="02020603050405020304"/>
                <a:ea typeface="Calibri" panose="020F0502020204030204"/>
              </a:rPr>
              <a:t>- </a:t>
            </a:r>
            <a:r>
              <a:rPr sz="2800">
                <a:solidFill>
                  <a:schemeClr val="bg1">
                    <a:lumMod val="10000"/>
                  </a:schemeClr>
                </a:solidFill>
                <a:latin typeface="Times New Roman" panose="02020603050405020304"/>
                <a:ea typeface="Calibri" panose="020F0502020204030204"/>
              </a:rPr>
              <a:t>Đọc đúng từ ngữ, câu, đoạn và toàn bộ văn bản. Biết đọc diễn cảm với giọng đọc phù hợp, nhấn giọng vào những từ ngữ cần thiết</a:t>
            </a:r>
            <a:r>
              <a:rPr lang="en-US" sz="2800">
                <a:solidFill>
                  <a:schemeClr val="bg1">
                    <a:lumMod val="10000"/>
                  </a:schemeClr>
                </a:solidFill>
                <a:latin typeface="Times New Roman" panose="02020603050405020304"/>
                <a:ea typeface="Calibri" panose="020F0502020204030204"/>
              </a:rPr>
              <a:t>.</a:t>
            </a:r>
            <a:endParaRPr sz="2800">
              <a:solidFill>
                <a:schemeClr val="bg1">
                  <a:lumMod val="10000"/>
                </a:schemeClr>
              </a:solidFill>
              <a:latin typeface="Times New Roman" panose="02020603050405020304"/>
              <a:ea typeface="Calibri" panose="020F0502020204030204"/>
            </a:endParaRPr>
          </a:p>
          <a:p>
            <a:pPr algn="just" defTabSz="266700">
              <a:lnSpc>
                <a:spcPct val="120000"/>
              </a:lnSpc>
              <a:spcAft>
                <a:spcPct val="0"/>
              </a:spcAft>
            </a:pPr>
            <a:r>
              <a:rPr sz="2800">
                <a:solidFill>
                  <a:schemeClr val="bg1">
                    <a:lumMod val="10000"/>
                  </a:schemeClr>
                </a:solidFill>
                <a:latin typeface="Times New Roman" panose="02020603050405020304"/>
                <a:ea typeface="Calibri" panose="020F0502020204030204"/>
              </a:rPr>
              <a:t>- Hiểu điều tác giả muốn nói qua văn bản: Múa ba lê là một môn nghệ thuật rất độc đáo và tinh tế</a:t>
            </a:r>
            <a:r>
              <a:rPr lang="en-US" sz="2800">
                <a:solidFill>
                  <a:schemeClr val="bg1">
                    <a:lumMod val="10000"/>
                  </a:schemeClr>
                </a:solidFill>
                <a:latin typeface="Times New Roman" panose="02020603050405020304"/>
                <a:ea typeface="Calibri" panose="020F0502020204030204"/>
              </a:rPr>
              <a:t>.</a:t>
            </a:r>
          </a:p>
        </p:txBody>
      </p:sp>
      <p:sp>
        <p:nvSpPr>
          <p:cNvPr id="3" name="Rectangles 2"/>
          <p:cNvSpPr/>
          <p:nvPr/>
        </p:nvSpPr>
        <p:spPr>
          <a:xfrm>
            <a:off x="2399983" y="469900"/>
            <a:ext cx="8666480" cy="1198880"/>
          </a:xfrm>
          <a:prstGeom prst="rect">
            <a:avLst/>
          </a:prstGeom>
          <a:noFill/>
          <a:ln>
            <a:noFill/>
          </a:ln>
        </p:spPr>
        <p:txBody>
          <a:bodyPr wrap="none" rtlCol="0" anchor="t">
            <a:spAutoFit/>
          </a:bodyPr>
          <a:lstStyle/>
          <a:p>
            <a:pPr algn="ctr"/>
            <a:r>
              <a:rPr lang="en-US" altLang="zh-CN" sz="7200" b="1">
                <a:ln/>
                <a:solidFill>
                  <a:schemeClr val="accent1"/>
                </a:solidFill>
                <a:effectLst>
                  <a:outerShdw blurRad="38100" dist="25400" dir="5400000" algn="ctr" rotWithShape="0">
                    <a:srgbClr val="6E747A">
                      <a:alpha val="43000"/>
                    </a:srgbClr>
                  </a:outerShdw>
                </a:effectLst>
              </a:rPr>
              <a:t>YÊU CẦU CẦN ĐẠT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55392"/>
            <a:ext cx="11786300" cy="600075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Những vở ba lê nổi tiếng thế giới có thể kể đến như </a:t>
            </a:r>
            <a:r>
              <a:rPr lang="vi-VN" sz="2400" i="1" dirty="0">
                <a:latin typeface="Cambria" panose="02040503050406030204" pitchFamily="18" charset="0"/>
                <a:ea typeface="Cambria" panose="02040503050406030204" pitchFamily="18" charset="0"/>
              </a:rPr>
              <a:t>Hồ thiên nga, Người đẹp ngủ trong rừng, Lọ Lem,...</a:t>
            </a:r>
            <a:r>
              <a:rPr lang="vi-VN" sz="2400" dirty="0">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i="1" dirty="0">
                <a:latin typeface="Cambria" panose="02040503050406030204" pitchFamily="18" charset="0"/>
                <a:ea typeface="Cambria" panose="02040503050406030204" pitchFamily="18" charset="0"/>
              </a:rPr>
              <a:t>Hồ thiên nga</a:t>
            </a:r>
            <a:r>
              <a:rPr lang="vi-VN" sz="24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p>
          <a:p>
            <a:pPr algn="r"/>
            <a:r>
              <a:rPr lang="vi-VN" sz="2400" dirty="0">
                <a:latin typeface="Cambria" panose="02040503050406030204" pitchFamily="18" charset="0"/>
                <a:ea typeface="Cambria" panose="02040503050406030204" pitchFamily="18" charset="0"/>
              </a:rPr>
              <a:t>(Tuệ Nhi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03138"/>
            <a:ext cx="11786300" cy="6370975"/>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b="1" dirty="0">
                <a:solidFill>
                  <a:srgbClr val="2806BA"/>
                </a:solidFill>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b="1" dirty="0">
                <a:solidFill>
                  <a:srgbClr val="49702E"/>
                </a:solidFill>
                <a:latin typeface="Cambria" panose="02040503050406030204" pitchFamily="18" charset="0"/>
                <a:ea typeface="Cambria" panose="02040503050406030204" pitchFamily="18" charset="0"/>
              </a:rPr>
              <a:t>Những vở ba lê nổi tiếng thế giới có thể kể đến như </a:t>
            </a:r>
            <a:r>
              <a:rPr lang="vi-VN" sz="2400" b="1" i="1" dirty="0">
                <a:solidFill>
                  <a:srgbClr val="49702E"/>
                </a:solidFill>
                <a:latin typeface="Cambria" panose="02040503050406030204" pitchFamily="18" charset="0"/>
                <a:ea typeface="Cambria" panose="02040503050406030204" pitchFamily="18" charset="0"/>
              </a:rPr>
              <a:t>Hồ thiên nga, Người đẹp ngủ trong rừng, Lọ Lem,...</a:t>
            </a:r>
            <a:r>
              <a:rPr lang="vi-VN" sz="2400" b="1" dirty="0">
                <a:solidFill>
                  <a:srgbClr val="49702E"/>
                </a:solidFill>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b="1" i="1" dirty="0">
                <a:solidFill>
                  <a:srgbClr val="FF0000"/>
                </a:solidFill>
                <a:latin typeface="Cambria" panose="02040503050406030204" pitchFamily="18" charset="0"/>
                <a:ea typeface="Cambria" panose="02040503050406030204" pitchFamily="18" charset="0"/>
              </a:rPr>
              <a:t>Hồ thiên nga</a:t>
            </a:r>
            <a:r>
              <a:rPr lang="vi-VN" sz="2400" b="1" dirty="0">
                <a:solidFill>
                  <a:srgbClr val="FF0000"/>
                </a:solidFill>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b="1" dirty="0">
                <a:solidFill>
                  <a:schemeClr val="accent5">
                    <a:lumMod val="75000"/>
                  </a:schemeClr>
                </a:solidFill>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r>
              <a:rPr lang="en-US" sz="2400" b="1" dirty="0">
                <a:solidFill>
                  <a:schemeClr val="accent5">
                    <a:lumMod val="75000"/>
                  </a:schemeClr>
                </a:solidFill>
                <a:latin typeface="Cambria" panose="02040503050406030204" pitchFamily="18" charset="0"/>
                <a:ea typeface="Cambria" panose="02040503050406030204" pitchFamily="18" charset="0"/>
              </a:rPr>
              <a:t>                                                    </a:t>
            </a:r>
            <a:r>
              <a:rPr lang="vi-VN" sz="2400" b="1" i="1" dirty="0">
                <a:solidFill>
                  <a:schemeClr val="accent2">
                    <a:lumMod val="75000"/>
                  </a:schemeClr>
                </a:solidFill>
                <a:latin typeface="Cambria" panose="02040503050406030204" pitchFamily="18" charset="0"/>
                <a:ea typeface="Cambria" panose="02040503050406030204" pitchFamily="18" charset="0"/>
              </a:rPr>
              <a:t>(Tuệ Nhi tổng hợp)</a:t>
            </a:r>
          </a:p>
          <a:p>
            <a:endParaRPr lang="vi-VN" sz="2400" b="1"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
        <p:nvSpPr>
          <p:cNvPr id="2" name="Heptagon 1"/>
          <p:cNvSpPr/>
          <p:nvPr/>
        </p:nvSpPr>
        <p:spPr>
          <a:xfrm>
            <a:off x="672465" y="7550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1</a:t>
            </a:r>
          </a:p>
        </p:txBody>
      </p:sp>
      <p:sp>
        <p:nvSpPr>
          <p:cNvPr id="4" name="Heptagon 3"/>
          <p:cNvSpPr/>
          <p:nvPr/>
        </p:nvSpPr>
        <p:spPr>
          <a:xfrm>
            <a:off x="672465" y="18853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2</a:t>
            </a:r>
          </a:p>
        </p:txBody>
      </p:sp>
      <p:sp>
        <p:nvSpPr>
          <p:cNvPr id="5" name="Heptagon 4"/>
          <p:cNvSpPr/>
          <p:nvPr/>
        </p:nvSpPr>
        <p:spPr>
          <a:xfrm>
            <a:off x="672465" y="2945946"/>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3</a:t>
            </a:r>
          </a:p>
        </p:txBody>
      </p:sp>
      <p:sp>
        <p:nvSpPr>
          <p:cNvPr id="6" name="Heptagon 5"/>
          <p:cNvSpPr/>
          <p:nvPr/>
        </p:nvSpPr>
        <p:spPr>
          <a:xfrm>
            <a:off x="672465" y="5886178"/>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Effect transition="in" filter="fade">
                                      <p:cBhvr>
                                        <p:cTn id="15" dur="500"/>
                                        <p:tgtEl>
                                          <p:spTgt spid="2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fade">
                                      <p:cBhvr>
                                        <p:cTn id="23" dur="500"/>
                                        <p:tgtEl>
                                          <p:spTgt spid="25">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xEl>
                                              <p:pRg st="3" end="3"/>
                                            </p:txEl>
                                          </p:spTgt>
                                        </p:tgtEl>
                                        <p:attrNameLst>
                                          <p:attrName>style.visibility</p:attrName>
                                        </p:attrNameLst>
                                      </p:cBhvr>
                                      <p:to>
                                        <p:strVal val="visible"/>
                                      </p:to>
                                    </p:set>
                                    <p:animEffect transition="in" filter="fade">
                                      <p:cBhvr>
                                        <p:cTn id="31" dur="500"/>
                                        <p:tgtEl>
                                          <p:spTgt spid="25">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P spid="5" grpId="1"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1506601" y="1906089"/>
            <a:ext cx="9120123" cy="3046095"/>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p>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Như trong vở Hồ thiên nga,</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các diễn viên thực hiện những cú xoay người đẹp mắt</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và chuẩn xác, những bước đi nhẹ như cánh hoa hé mở</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khiến khán giả có cảm giác</a:t>
            </a:r>
            <a:r>
              <a:rPr lang="en-US"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được ngắm nhìn một đàn thiên nga 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3"/>
          <a:stretch>
            <a:fillRect/>
          </a:stretch>
        </p:blipFill>
        <p:spPr>
          <a:xfrm>
            <a:off x="2889158" y="398287"/>
            <a:ext cx="7986452" cy="1286367"/>
          </a:xfrm>
          <a:prstGeom prst="rect">
            <a:avLst/>
          </a:prstGeom>
        </p:spPr>
      </p:pic>
      <p:cxnSp>
        <p:nvCxnSpPr>
          <p:cNvPr id="2" name="Straight Connector 1"/>
          <p:cNvCxnSpPr/>
          <p:nvPr/>
        </p:nvCxnSpPr>
        <p:spPr>
          <a:xfrm flipH="1">
            <a:off x="7993380" y="2918460"/>
            <a:ext cx="111760" cy="54229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4" name="Straight Connector 3"/>
          <p:cNvCxnSpPr/>
          <p:nvPr/>
        </p:nvCxnSpPr>
        <p:spPr>
          <a:xfrm flipH="1">
            <a:off x="8499475" y="3460750"/>
            <a:ext cx="111760" cy="54229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1752</Words>
  <Application>Microsoft Office PowerPoint</Application>
  <PresentationFormat>Widescreen</PresentationFormat>
  <Paragraphs>72</Paragraphs>
  <Slides>28</Slides>
  <Notes>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Aptos</vt:lpstr>
      <vt:lpstr>Aptos Display</vt:lpstr>
      <vt:lpstr>Arial</vt:lpstr>
      <vt:lpstr>Calibri</vt:lpstr>
      <vt:lpstr>Calibri Light</vt:lpstr>
      <vt:lpstr>Cambria</vt:lpstr>
      <vt:lpstr>iCiel Cadena</vt:lpstr>
      <vt:lpstr>Times New Roman</vt:lpstr>
      <vt:lpstr>1_Office Theme</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Administrator</cp:lastModifiedBy>
  <cp:revision>64</cp:revision>
  <dcterms:created xsi:type="dcterms:W3CDTF">2023-07-07T08:11:00Z</dcterms:created>
  <dcterms:modified xsi:type="dcterms:W3CDTF">2024-12-27T05:56:14Z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04D12379550445C4859075EF176FCB2B_13</vt:lpwstr>
  </property>
  <property fmtid="{D5CDD505-2E9C-101B-9397-08002B2CF9AE}" pid="3" name="KSOProductBuildVer">
    <vt:lpwstr>1033-12.2.0.19307</vt:lpwstr>
  </property>
</Properties>
</file>