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9" r:id="rId2"/>
    <p:sldId id="260" r:id="rId3"/>
    <p:sldId id="261" r:id="rId4"/>
    <p:sldId id="262" r:id="rId5"/>
    <p:sldId id="263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4" autoAdjust="0"/>
    <p:restoredTop sz="94660"/>
  </p:normalViewPr>
  <p:slideViewPr>
    <p:cSldViewPr snapToGrid="0">
      <p:cViewPr varScale="1">
        <p:scale>
          <a:sx n="91" d="100"/>
          <a:sy n="91" d="100"/>
        </p:scale>
        <p:origin x="534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6FC348-ED37-4979-BDEC-1CA6009F6E25}" type="datetimeFigureOut">
              <a:rPr lang="en-US" smtClean="0"/>
              <a:t>11/22/2024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F29C7-B624-445A-932C-B93464977D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90439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6FC348-ED37-4979-BDEC-1CA6009F6E25}" type="datetimeFigureOut">
              <a:rPr lang="en-US" smtClean="0"/>
              <a:t>11/22/2024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F29C7-B624-445A-932C-B93464977D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28264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6FC348-ED37-4979-BDEC-1CA6009F6E25}" type="datetimeFigureOut">
              <a:rPr lang="en-US" smtClean="0"/>
              <a:t>11/22/2024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F29C7-B624-445A-932C-B93464977D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748113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2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76125880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Slide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6">
              <a:lumMod val="60000"/>
              <a:lumOff val="40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D2819940-F204-450A-ACE4-C1FAA7496E24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932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6029302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6FC348-ED37-4979-BDEC-1CA6009F6E25}" type="datetimeFigureOut">
              <a:rPr lang="en-US" smtClean="0"/>
              <a:t>11/22/2024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F29C7-B624-445A-932C-B93464977D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93495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6FC348-ED37-4979-BDEC-1CA6009F6E25}" type="datetimeFigureOut">
              <a:rPr lang="en-US" smtClean="0"/>
              <a:t>11/22/2024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F29C7-B624-445A-932C-B93464977D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91402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6FC348-ED37-4979-BDEC-1CA6009F6E25}" type="datetimeFigureOut">
              <a:rPr lang="en-US" smtClean="0"/>
              <a:t>11/22/2024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F29C7-B624-445A-932C-B93464977D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85998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6FC348-ED37-4979-BDEC-1CA6009F6E25}" type="datetimeFigureOut">
              <a:rPr lang="en-US" smtClean="0"/>
              <a:t>11/22/2024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F29C7-B624-445A-932C-B93464977D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24177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6FC348-ED37-4979-BDEC-1CA6009F6E25}" type="datetimeFigureOut">
              <a:rPr lang="en-US" smtClean="0"/>
              <a:t>11/22/2024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F29C7-B624-445A-932C-B93464977D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83988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6FC348-ED37-4979-BDEC-1CA6009F6E25}" type="datetimeFigureOut">
              <a:rPr lang="en-US" smtClean="0"/>
              <a:t>11/22/2024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F29C7-B624-445A-932C-B93464977D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88569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6FC348-ED37-4979-BDEC-1CA6009F6E25}" type="datetimeFigureOut">
              <a:rPr lang="en-US" smtClean="0"/>
              <a:t>11/22/2024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F29C7-B624-445A-932C-B93464977D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51708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6FC348-ED37-4979-BDEC-1CA6009F6E25}" type="datetimeFigureOut">
              <a:rPr lang="en-US" smtClean="0"/>
              <a:t>11/22/2024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F29C7-B624-445A-932C-B93464977D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35262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6FC348-ED37-4979-BDEC-1CA6009F6E25}" type="datetimeFigureOut">
              <a:rPr lang="en-US" smtClean="0"/>
              <a:t>11/22/2024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BF29C7-B624-445A-932C-B93464977D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7809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1" r:id="rId12"/>
    <p:sldLayoutId id="2147483662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Relationship Id="rId4" Type="http://schemas.microsoft.com/office/2007/relationships/hdphoto" Target="../media/hdphoto2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Relationship Id="rId4" Type="http://schemas.microsoft.com/office/2007/relationships/hdphoto" Target="../media/hdphoto3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Relationship Id="rId4" Type="http://schemas.microsoft.com/office/2007/relationships/hdphoto" Target="../media/hdphoto4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B5044254-DE52-4029-B43E-ACD26C567FBA}"/>
              </a:ext>
            </a:extLst>
          </p:cNvPr>
          <p:cNvGrpSpPr/>
          <p:nvPr/>
        </p:nvGrpSpPr>
        <p:grpSpPr>
          <a:xfrm>
            <a:off x="993911" y="106016"/>
            <a:ext cx="2190751" cy="980661"/>
            <a:chOff x="1523998" y="0"/>
            <a:chExt cx="2190751" cy="980661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B2407F96-D165-408B-8186-033E4D2C4D5C}"/>
                </a:ext>
              </a:extLst>
            </p:cNvPr>
            <p:cNvGrpSpPr/>
            <p:nvPr/>
          </p:nvGrpSpPr>
          <p:grpSpPr>
            <a:xfrm>
              <a:off x="1523998" y="0"/>
              <a:ext cx="2190751" cy="980661"/>
              <a:chOff x="1523999" y="0"/>
              <a:chExt cx="1285462" cy="1828800"/>
            </a:xfrm>
          </p:grpSpPr>
          <p:sp>
            <p:nvSpPr>
              <p:cNvPr id="2" name="Rectangle: Top Corners Rounded 1">
                <a:extLst>
                  <a:ext uri="{FF2B5EF4-FFF2-40B4-BE49-F238E27FC236}">
                    <a16:creationId xmlns:a16="http://schemas.microsoft.com/office/drawing/2014/main" id="{2974D671-0870-4777-BE31-5FD1BBBF9AD7}"/>
                  </a:ext>
                </a:extLst>
              </p:cNvPr>
              <p:cNvSpPr/>
              <p:nvPr/>
            </p:nvSpPr>
            <p:spPr>
              <a:xfrm rot="10800000">
                <a:off x="1523999" y="0"/>
                <a:ext cx="1285462" cy="1828800"/>
              </a:xfrm>
              <a:prstGeom prst="round2SameRect">
                <a:avLst/>
              </a:prstGeom>
              <a:solidFill>
                <a:schemeClr val="accent6">
                  <a:lumMod val="75000"/>
                </a:schemeClr>
              </a:solidFill>
              <a:ln>
                <a:solidFill>
                  <a:schemeClr val="accent6">
                    <a:lumMod val="75000"/>
                  </a:schemeClr>
                </a:solidFill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3" name="Rectangle: Top Corners Rounded 2">
                <a:extLst>
                  <a:ext uri="{FF2B5EF4-FFF2-40B4-BE49-F238E27FC236}">
                    <a16:creationId xmlns:a16="http://schemas.microsoft.com/office/drawing/2014/main" id="{219332FA-4BE4-4F03-A894-08EEC78551F0}"/>
                  </a:ext>
                </a:extLst>
              </p:cNvPr>
              <p:cNvSpPr/>
              <p:nvPr/>
            </p:nvSpPr>
            <p:spPr>
              <a:xfrm rot="10800000">
                <a:off x="1566862" y="76199"/>
                <a:ext cx="1204497" cy="1709738"/>
              </a:xfrm>
              <a:prstGeom prst="round2SameRect">
                <a:avLst/>
              </a:prstGeom>
              <a:solidFill>
                <a:schemeClr val="bg1"/>
              </a:solidFill>
              <a:ln>
                <a:solidFill>
                  <a:schemeClr val="accent6">
                    <a:lumMod val="75000"/>
                  </a:schemeClr>
                </a:solidFill>
                <a:prstDash val="lgDash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</p:grp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46C80A5A-72BA-45B9-A254-2A8D09624ECF}"/>
                </a:ext>
              </a:extLst>
            </p:cNvPr>
            <p:cNvSpPr txBox="1"/>
            <p:nvPr/>
          </p:nvSpPr>
          <p:spPr>
            <a:xfrm>
              <a:off x="1523998" y="206880"/>
              <a:ext cx="2110074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3200" dirty="0">
                  <a:solidFill>
                    <a:schemeClr val="accent6">
                      <a:lumMod val="75000"/>
                    </a:schemeClr>
                  </a:solidFill>
                  <a:latin typeface="+mj-lt"/>
                </a:rPr>
                <a:t>CHỦ ĐỀ 4</a:t>
              </a:r>
            </a:p>
          </p:txBody>
        </p: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D049F577-F92A-4405-A19E-48EB947980F5}"/>
              </a:ext>
            </a:extLst>
          </p:cNvPr>
          <p:cNvSpPr txBox="1"/>
          <p:nvPr/>
        </p:nvSpPr>
        <p:spPr>
          <a:xfrm>
            <a:off x="3172735" y="317237"/>
            <a:ext cx="703420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3600" dirty="0">
                <a:solidFill>
                  <a:schemeClr val="accent6">
                    <a:lumMod val="75000"/>
                  </a:schemeClr>
                </a:solidFill>
                <a:latin typeface="+mj-lt"/>
              </a:rPr>
              <a:t>PHÉP CỘNG, PHÉP TRỪ (CÓ NHỚ) TRONG PHẠM VI 100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05E2FA4-701D-4C92-898E-7EE4AF07FEBA}"/>
              </a:ext>
            </a:extLst>
          </p:cNvPr>
          <p:cNvSpPr txBox="1"/>
          <p:nvPr/>
        </p:nvSpPr>
        <p:spPr>
          <a:xfrm>
            <a:off x="1958743" y="2081739"/>
            <a:ext cx="8035982" cy="3748719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vi-VN" sz="6600" dirty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bg1"/>
                </a:solidFill>
                <a:latin typeface="+mj-lt"/>
              </a:rPr>
              <a:t>BÀI 21</a:t>
            </a:r>
          </a:p>
          <a:p>
            <a:pPr algn="ctr">
              <a:lnSpc>
                <a:spcPct val="120000"/>
              </a:lnSpc>
            </a:pPr>
            <a:r>
              <a:rPr lang="vi-VN" sz="6600" dirty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bg1"/>
                </a:solidFill>
                <a:latin typeface="+mj-lt"/>
              </a:rPr>
              <a:t>LUYỆN TẬP </a:t>
            </a:r>
            <a:r>
              <a:rPr lang="vi-VN" sz="6600" dirty="0" smtClean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bg1"/>
                </a:solidFill>
                <a:latin typeface="+mj-lt"/>
              </a:rPr>
              <a:t>CHUNG</a:t>
            </a:r>
            <a:endParaRPr lang="en-US" sz="6600" dirty="0" smtClean="0">
              <a:ln>
                <a:solidFill>
                  <a:schemeClr val="accent6">
                    <a:lumMod val="50000"/>
                  </a:schemeClr>
                </a:solidFill>
              </a:ln>
              <a:solidFill>
                <a:schemeClr val="bg1"/>
              </a:solidFill>
              <a:latin typeface="+mj-lt"/>
            </a:endParaRPr>
          </a:p>
          <a:p>
            <a:pPr algn="ctr">
              <a:lnSpc>
                <a:spcPct val="120000"/>
              </a:lnSpc>
            </a:pPr>
            <a:r>
              <a:rPr lang="en-US" sz="6600" dirty="0" smtClean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bg1"/>
                </a:solidFill>
                <a:latin typeface="+mj-lt"/>
              </a:rPr>
              <a:t>(</a:t>
            </a:r>
            <a:r>
              <a:rPr lang="en-US" sz="6600" dirty="0" err="1" smtClean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bg1"/>
                </a:solidFill>
                <a:latin typeface="+mj-lt"/>
              </a:rPr>
              <a:t>tiết</a:t>
            </a:r>
            <a:r>
              <a:rPr lang="en-US" sz="6600" dirty="0" smtClean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bg1"/>
                </a:solidFill>
                <a:latin typeface="+mj-lt"/>
              </a:rPr>
              <a:t> 2)</a:t>
            </a:r>
            <a:endParaRPr lang="vi-VN" sz="6600" dirty="0">
              <a:ln>
                <a:solidFill>
                  <a:schemeClr val="accent6">
                    <a:lumMod val="50000"/>
                  </a:schemeClr>
                </a:solidFill>
              </a:ln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9222496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TUAN\Downloads\Luyện tập 1.png">
            <a:extLst>
              <a:ext uri="{FF2B5EF4-FFF2-40B4-BE49-F238E27FC236}">
                <a16:creationId xmlns:a16="http://schemas.microsoft.com/office/drawing/2014/main" id="{439545A9-2DD8-4B85-AB11-A53FA02BA7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0152" y="328812"/>
            <a:ext cx="2237784" cy="863493"/>
          </a:xfrm>
          <a:prstGeom prst="rect">
            <a:avLst/>
          </a:prstGeom>
          <a:noFill/>
        </p:spPr>
      </p:pic>
      <p:sp>
        <p:nvSpPr>
          <p:cNvPr id="6" name="Oval 5">
            <a:extLst>
              <a:ext uri="{FF2B5EF4-FFF2-40B4-BE49-F238E27FC236}">
                <a16:creationId xmlns:a16="http://schemas.microsoft.com/office/drawing/2014/main" id="{CED91646-F433-4E33-9259-5D3151798DE5}"/>
              </a:ext>
            </a:extLst>
          </p:cNvPr>
          <p:cNvSpPr/>
          <p:nvPr/>
        </p:nvSpPr>
        <p:spPr>
          <a:xfrm>
            <a:off x="900793" y="1362440"/>
            <a:ext cx="437322" cy="437322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1</a:t>
            </a:r>
            <a:endParaRPr lang="vi-VN" sz="3200" b="1" dirty="0"/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AF7A1AA6-91B3-4920-84F3-B036A5168571}"/>
              </a:ext>
            </a:extLst>
          </p:cNvPr>
          <p:cNvSpPr txBox="1"/>
          <p:nvPr/>
        </p:nvSpPr>
        <p:spPr>
          <a:xfrm>
            <a:off x="1348025" y="1362440"/>
            <a:ext cx="237276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400" dirty="0"/>
              <a:t>Đặt tính rồi tính.</a:t>
            </a:r>
          </a:p>
        </p:txBody>
      </p:sp>
      <p:grpSp>
        <p:nvGrpSpPr>
          <p:cNvPr id="40" name="Group 39">
            <a:extLst>
              <a:ext uri="{FF2B5EF4-FFF2-40B4-BE49-F238E27FC236}">
                <a16:creationId xmlns:a16="http://schemas.microsoft.com/office/drawing/2014/main" id="{DF5AF5A5-7BBA-4D3C-BAC6-AA658E556633}"/>
              </a:ext>
            </a:extLst>
          </p:cNvPr>
          <p:cNvGrpSpPr/>
          <p:nvPr/>
        </p:nvGrpSpPr>
        <p:grpSpPr>
          <a:xfrm>
            <a:off x="4435305" y="488496"/>
            <a:ext cx="5548756" cy="658837"/>
            <a:chOff x="1824226" y="3918824"/>
            <a:chExt cx="5548756" cy="658837"/>
          </a:xfrm>
        </p:grpSpPr>
        <p:sp>
          <p:nvSpPr>
            <p:cNvPr id="41" name="Rectangle 40">
              <a:extLst>
                <a:ext uri="{FF2B5EF4-FFF2-40B4-BE49-F238E27FC236}">
                  <a16:creationId xmlns:a16="http://schemas.microsoft.com/office/drawing/2014/main" id="{8789BBCF-2213-4EDE-A997-83B160DDCB54}"/>
                </a:ext>
              </a:extLst>
            </p:cNvPr>
            <p:cNvSpPr/>
            <p:nvPr/>
          </p:nvSpPr>
          <p:spPr>
            <a:xfrm>
              <a:off x="1824226" y="3918826"/>
              <a:ext cx="1394934" cy="658835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effectLst>
              <a:softEdge rad="127000"/>
            </a:effectLst>
          </p:spPr>
          <p:txBody>
            <a:bodyPr wrap="non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vi-VN" sz="2800" dirty="0"/>
                <a:t>41 + 19</a:t>
              </a:r>
            </a:p>
          </p:txBody>
        </p:sp>
        <p:sp>
          <p:nvSpPr>
            <p:cNvPr id="42" name="Rectangle 41">
              <a:extLst>
                <a:ext uri="{FF2B5EF4-FFF2-40B4-BE49-F238E27FC236}">
                  <a16:creationId xmlns:a16="http://schemas.microsoft.com/office/drawing/2014/main" id="{0A37F6CB-5CD0-4826-B43F-A47C2202D45E}"/>
                </a:ext>
              </a:extLst>
            </p:cNvPr>
            <p:cNvSpPr/>
            <p:nvPr/>
          </p:nvSpPr>
          <p:spPr>
            <a:xfrm>
              <a:off x="3901137" y="3918825"/>
              <a:ext cx="1194558" cy="658835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effectLst>
              <a:softEdge rad="127000"/>
            </a:effectLst>
          </p:spPr>
          <p:txBody>
            <a:bodyPr wrap="non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vi-VN" sz="2800" dirty="0"/>
                <a:t>67 + 3</a:t>
              </a:r>
            </a:p>
          </p:txBody>
        </p:sp>
        <p:sp>
          <p:nvSpPr>
            <p:cNvPr id="43" name="Rectangle 42">
              <a:extLst>
                <a:ext uri="{FF2B5EF4-FFF2-40B4-BE49-F238E27FC236}">
                  <a16:creationId xmlns:a16="http://schemas.microsoft.com/office/drawing/2014/main" id="{9B5F0324-63EC-4A49-9446-F1A4B1F7AC3D}"/>
                </a:ext>
              </a:extLst>
            </p:cNvPr>
            <p:cNvSpPr/>
            <p:nvPr/>
          </p:nvSpPr>
          <p:spPr>
            <a:xfrm>
              <a:off x="5978048" y="3918824"/>
              <a:ext cx="1394934" cy="658835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effectLst>
              <a:softEdge rad="127000"/>
            </a:effectLst>
          </p:spPr>
          <p:txBody>
            <a:bodyPr wrap="non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vi-VN" sz="2800" dirty="0"/>
                <a:t>76 + 14</a:t>
              </a:r>
            </a:p>
          </p:txBody>
        </p:sp>
      </p:grpSp>
      <p:grpSp>
        <p:nvGrpSpPr>
          <p:cNvPr id="45" name="Group 44">
            <a:extLst>
              <a:ext uri="{FF2B5EF4-FFF2-40B4-BE49-F238E27FC236}">
                <a16:creationId xmlns:a16="http://schemas.microsoft.com/office/drawing/2014/main" id="{E355C139-3577-4525-B9C8-BC5A2AF80050}"/>
              </a:ext>
            </a:extLst>
          </p:cNvPr>
          <p:cNvGrpSpPr/>
          <p:nvPr/>
        </p:nvGrpSpPr>
        <p:grpSpPr>
          <a:xfrm>
            <a:off x="4534852" y="991138"/>
            <a:ext cx="837249" cy="1312215"/>
            <a:chOff x="1933616" y="4498692"/>
            <a:chExt cx="837249" cy="1312215"/>
          </a:xfrm>
        </p:grpSpPr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id="{B5683249-F03D-46BA-BF80-C7B7BAB708EB}"/>
                </a:ext>
              </a:extLst>
            </p:cNvPr>
            <p:cNvSpPr txBox="1"/>
            <p:nvPr/>
          </p:nvSpPr>
          <p:spPr>
            <a:xfrm>
              <a:off x="2185448" y="4498692"/>
              <a:ext cx="585417" cy="13051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vi-VN" sz="2800" dirty="0"/>
                <a:t>41</a:t>
              </a:r>
            </a:p>
            <a:p>
              <a:pPr>
                <a:lnSpc>
                  <a:spcPct val="150000"/>
                </a:lnSpc>
              </a:pPr>
              <a:r>
                <a:rPr lang="vi-VN" sz="2800" dirty="0"/>
                <a:t>19</a:t>
              </a:r>
            </a:p>
          </p:txBody>
        </p:sp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id="{0B484281-E0F1-494F-90F4-0F4BE1363C50}"/>
                </a:ext>
              </a:extLst>
            </p:cNvPr>
            <p:cNvSpPr txBox="1"/>
            <p:nvPr/>
          </p:nvSpPr>
          <p:spPr>
            <a:xfrm>
              <a:off x="1933616" y="4966423"/>
              <a:ext cx="394660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800" dirty="0"/>
                <a:t>+</a:t>
              </a:r>
            </a:p>
          </p:txBody>
        </p:sp>
        <p:cxnSp>
          <p:nvCxnSpPr>
            <p:cNvPr id="48" name="Straight Connector 47">
              <a:extLst>
                <a:ext uri="{FF2B5EF4-FFF2-40B4-BE49-F238E27FC236}">
                  <a16:creationId xmlns:a16="http://schemas.microsoft.com/office/drawing/2014/main" id="{15FFA28A-A96A-47E6-826E-917FF3336206}"/>
                </a:ext>
              </a:extLst>
            </p:cNvPr>
            <p:cNvCxnSpPr/>
            <p:nvPr/>
          </p:nvCxnSpPr>
          <p:spPr>
            <a:xfrm>
              <a:off x="2024879" y="5810907"/>
              <a:ext cx="745986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9" name="Group 48">
            <a:extLst>
              <a:ext uri="{FF2B5EF4-FFF2-40B4-BE49-F238E27FC236}">
                <a16:creationId xmlns:a16="http://schemas.microsoft.com/office/drawing/2014/main" id="{E3375DDE-FFEA-4277-B294-6F49F67C9002}"/>
              </a:ext>
            </a:extLst>
          </p:cNvPr>
          <p:cNvGrpSpPr/>
          <p:nvPr/>
        </p:nvGrpSpPr>
        <p:grpSpPr>
          <a:xfrm>
            <a:off x="6617693" y="984088"/>
            <a:ext cx="837249" cy="1312215"/>
            <a:chOff x="1933616" y="4498692"/>
            <a:chExt cx="837249" cy="1312215"/>
          </a:xfrm>
        </p:grpSpPr>
        <p:sp>
          <p:nvSpPr>
            <p:cNvPr id="50" name="TextBox 49">
              <a:extLst>
                <a:ext uri="{FF2B5EF4-FFF2-40B4-BE49-F238E27FC236}">
                  <a16:creationId xmlns:a16="http://schemas.microsoft.com/office/drawing/2014/main" id="{4C5B0E48-E079-42DF-94B0-AF2AEE7971A7}"/>
                </a:ext>
              </a:extLst>
            </p:cNvPr>
            <p:cNvSpPr txBox="1"/>
            <p:nvPr/>
          </p:nvSpPr>
          <p:spPr>
            <a:xfrm>
              <a:off x="2185448" y="4498692"/>
              <a:ext cx="585417" cy="13051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vi-VN" sz="2800" dirty="0"/>
                <a:t>67</a:t>
              </a:r>
            </a:p>
            <a:p>
              <a:pPr>
                <a:lnSpc>
                  <a:spcPct val="150000"/>
                </a:lnSpc>
              </a:pPr>
              <a:r>
                <a:rPr lang="vi-VN" sz="2800" dirty="0"/>
                <a:t>  3</a:t>
              </a:r>
            </a:p>
          </p:txBody>
        </p:sp>
        <p:sp>
          <p:nvSpPr>
            <p:cNvPr id="51" name="TextBox 50">
              <a:extLst>
                <a:ext uri="{FF2B5EF4-FFF2-40B4-BE49-F238E27FC236}">
                  <a16:creationId xmlns:a16="http://schemas.microsoft.com/office/drawing/2014/main" id="{87C777B8-5D07-4CED-8A05-981009E76BD9}"/>
                </a:ext>
              </a:extLst>
            </p:cNvPr>
            <p:cNvSpPr txBox="1"/>
            <p:nvPr/>
          </p:nvSpPr>
          <p:spPr>
            <a:xfrm>
              <a:off x="1933616" y="4966423"/>
              <a:ext cx="394660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800" dirty="0"/>
                <a:t>+</a:t>
              </a:r>
            </a:p>
          </p:txBody>
        </p:sp>
        <p:cxnSp>
          <p:nvCxnSpPr>
            <p:cNvPr id="52" name="Straight Connector 51">
              <a:extLst>
                <a:ext uri="{FF2B5EF4-FFF2-40B4-BE49-F238E27FC236}">
                  <a16:creationId xmlns:a16="http://schemas.microsoft.com/office/drawing/2014/main" id="{566681CB-C00B-4F4D-9104-8CA9972A14A6}"/>
                </a:ext>
              </a:extLst>
            </p:cNvPr>
            <p:cNvCxnSpPr/>
            <p:nvPr/>
          </p:nvCxnSpPr>
          <p:spPr>
            <a:xfrm>
              <a:off x="2024879" y="5810907"/>
              <a:ext cx="745986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3" name="Group 52">
            <a:extLst>
              <a:ext uri="{FF2B5EF4-FFF2-40B4-BE49-F238E27FC236}">
                <a16:creationId xmlns:a16="http://schemas.microsoft.com/office/drawing/2014/main" id="{ECBB1D9D-E835-4CF7-93AC-653284A97D7F}"/>
              </a:ext>
            </a:extLst>
          </p:cNvPr>
          <p:cNvGrpSpPr/>
          <p:nvPr/>
        </p:nvGrpSpPr>
        <p:grpSpPr>
          <a:xfrm>
            <a:off x="8700534" y="991138"/>
            <a:ext cx="837249" cy="1312215"/>
            <a:chOff x="1933616" y="4498692"/>
            <a:chExt cx="837249" cy="1312215"/>
          </a:xfrm>
        </p:grpSpPr>
        <p:sp>
          <p:nvSpPr>
            <p:cNvPr id="54" name="TextBox 53">
              <a:extLst>
                <a:ext uri="{FF2B5EF4-FFF2-40B4-BE49-F238E27FC236}">
                  <a16:creationId xmlns:a16="http://schemas.microsoft.com/office/drawing/2014/main" id="{C41D793F-A04F-4D8E-B06B-CE8A4B4599D8}"/>
                </a:ext>
              </a:extLst>
            </p:cNvPr>
            <p:cNvSpPr txBox="1"/>
            <p:nvPr/>
          </p:nvSpPr>
          <p:spPr>
            <a:xfrm>
              <a:off x="2185448" y="4498692"/>
              <a:ext cx="585417" cy="13051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vi-VN" sz="2800" dirty="0"/>
                <a:t>76</a:t>
              </a:r>
            </a:p>
            <a:p>
              <a:pPr>
                <a:lnSpc>
                  <a:spcPct val="150000"/>
                </a:lnSpc>
              </a:pPr>
              <a:r>
                <a:rPr lang="vi-VN" sz="2800" dirty="0"/>
                <a:t>14</a:t>
              </a:r>
            </a:p>
          </p:txBody>
        </p:sp>
        <p:sp>
          <p:nvSpPr>
            <p:cNvPr id="55" name="TextBox 54">
              <a:extLst>
                <a:ext uri="{FF2B5EF4-FFF2-40B4-BE49-F238E27FC236}">
                  <a16:creationId xmlns:a16="http://schemas.microsoft.com/office/drawing/2014/main" id="{12AEC4A6-9CB3-4183-98EC-BA909F332A78}"/>
                </a:ext>
              </a:extLst>
            </p:cNvPr>
            <p:cNvSpPr txBox="1"/>
            <p:nvPr/>
          </p:nvSpPr>
          <p:spPr>
            <a:xfrm>
              <a:off x="1933616" y="4966423"/>
              <a:ext cx="394660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800" dirty="0"/>
                <a:t>+</a:t>
              </a:r>
            </a:p>
          </p:txBody>
        </p:sp>
        <p:cxnSp>
          <p:nvCxnSpPr>
            <p:cNvPr id="56" name="Straight Connector 55">
              <a:extLst>
                <a:ext uri="{FF2B5EF4-FFF2-40B4-BE49-F238E27FC236}">
                  <a16:creationId xmlns:a16="http://schemas.microsoft.com/office/drawing/2014/main" id="{E81E665A-EFAA-46F6-93CE-5A9BC7EC98CA}"/>
                </a:ext>
              </a:extLst>
            </p:cNvPr>
            <p:cNvCxnSpPr/>
            <p:nvPr/>
          </p:nvCxnSpPr>
          <p:spPr>
            <a:xfrm>
              <a:off x="2024879" y="5810907"/>
              <a:ext cx="745986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1" name="TextBox 60">
            <a:extLst>
              <a:ext uri="{FF2B5EF4-FFF2-40B4-BE49-F238E27FC236}">
                <a16:creationId xmlns:a16="http://schemas.microsoft.com/office/drawing/2014/main" id="{AB8A7A5E-D934-4A73-93FE-6B9F42013530}"/>
              </a:ext>
            </a:extLst>
          </p:cNvPr>
          <p:cNvSpPr txBox="1"/>
          <p:nvPr/>
        </p:nvSpPr>
        <p:spPr>
          <a:xfrm>
            <a:off x="4732182" y="2332230"/>
            <a:ext cx="63991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3200" b="1" dirty="0">
                <a:solidFill>
                  <a:srgbClr val="FF0000"/>
                </a:solidFill>
              </a:rPr>
              <a:t>60</a:t>
            </a: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51614A55-B470-4966-B871-C7E616604CB3}"/>
              </a:ext>
            </a:extLst>
          </p:cNvPr>
          <p:cNvSpPr txBox="1"/>
          <p:nvPr/>
        </p:nvSpPr>
        <p:spPr>
          <a:xfrm>
            <a:off x="6815023" y="2301352"/>
            <a:ext cx="63991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3200" b="1" dirty="0">
                <a:solidFill>
                  <a:srgbClr val="FF0000"/>
                </a:solidFill>
              </a:rPr>
              <a:t>70</a:t>
            </a: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17D4E2CE-D95D-43A3-A3B1-B8FA04CADD3F}"/>
              </a:ext>
            </a:extLst>
          </p:cNvPr>
          <p:cNvSpPr txBox="1"/>
          <p:nvPr/>
        </p:nvSpPr>
        <p:spPr>
          <a:xfrm>
            <a:off x="8924368" y="2332228"/>
            <a:ext cx="63991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3200" b="1" dirty="0">
                <a:solidFill>
                  <a:srgbClr val="FF0000"/>
                </a:solidFill>
              </a:rPr>
              <a:t>90</a:t>
            </a:r>
          </a:p>
        </p:txBody>
      </p:sp>
      <p:sp>
        <p:nvSpPr>
          <p:cNvPr id="74" name="Oval 73">
            <a:extLst>
              <a:ext uri="{FF2B5EF4-FFF2-40B4-BE49-F238E27FC236}">
                <a16:creationId xmlns:a16="http://schemas.microsoft.com/office/drawing/2014/main" id="{7E4A6B6C-160A-43B9-901D-B69A67ACF586}"/>
              </a:ext>
            </a:extLst>
          </p:cNvPr>
          <p:cNvSpPr/>
          <p:nvPr/>
        </p:nvSpPr>
        <p:spPr>
          <a:xfrm>
            <a:off x="910703" y="2945877"/>
            <a:ext cx="437322" cy="437322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2</a:t>
            </a:r>
            <a:endParaRPr lang="vi-VN" sz="3200" b="1" dirty="0"/>
          </a:p>
        </p:txBody>
      </p:sp>
      <p:sp>
        <p:nvSpPr>
          <p:cNvPr id="75" name="TextBox 74">
            <a:extLst>
              <a:ext uri="{FF2B5EF4-FFF2-40B4-BE49-F238E27FC236}">
                <a16:creationId xmlns:a16="http://schemas.microsoft.com/office/drawing/2014/main" id="{28A956A1-E130-46A1-9391-AF668A10FF76}"/>
              </a:ext>
            </a:extLst>
          </p:cNvPr>
          <p:cNvSpPr txBox="1"/>
          <p:nvPr/>
        </p:nvSpPr>
        <p:spPr>
          <a:xfrm>
            <a:off x="1348026" y="2945877"/>
            <a:ext cx="318682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400" dirty="0"/>
              <a:t>Đường bay của bạn nào dài nhất?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5B1F327-14CC-4F84-BDD3-E8882819F468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692081" y="2945877"/>
            <a:ext cx="6029386" cy="3472873"/>
          </a:xfrm>
          <a:prstGeom prst="rect">
            <a:avLst/>
          </a:prstGeom>
        </p:spPr>
      </p:pic>
      <p:grpSp>
        <p:nvGrpSpPr>
          <p:cNvPr id="35" name="Group 34">
            <a:extLst>
              <a:ext uri="{FF2B5EF4-FFF2-40B4-BE49-F238E27FC236}">
                <a16:creationId xmlns:a16="http://schemas.microsoft.com/office/drawing/2014/main" id="{FBB46541-DB4D-421C-90EE-F55510B10151}"/>
              </a:ext>
            </a:extLst>
          </p:cNvPr>
          <p:cNvGrpSpPr/>
          <p:nvPr/>
        </p:nvGrpSpPr>
        <p:grpSpPr>
          <a:xfrm>
            <a:off x="9984061" y="3212818"/>
            <a:ext cx="1248454" cy="564056"/>
            <a:chOff x="1750172" y="2926500"/>
            <a:chExt cx="1248454" cy="564056"/>
          </a:xfrm>
        </p:grpSpPr>
        <p:sp>
          <p:nvSpPr>
            <p:cNvPr id="36" name="Oval 35">
              <a:extLst>
                <a:ext uri="{FF2B5EF4-FFF2-40B4-BE49-F238E27FC236}">
                  <a16:creationId xmlns:a16="http://schemas.microsoft.com/office/drawing/2014/main" id="{FCD53BD9-1B95-4431-BFFB-3FE3AA05C16F}"/>
                </a:ext>
              </a:extLst>
            </p:cNvPr>
            <p:cNvSpPr/>
            <p:nvPr/>
          </p:nvSpPr>
          <p:spPr>
            <a:xfrm>
              <a:off x="1750172" y="2926500"/>
              <a:ext cx="1221951" cy="564056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dirty="0"/>
                <a:t>26</a:t>
              </a:r>
              <a:endParaRPr lang="vi-VN" sz="2000" dirty="0"/>
            </a:p>
          </p:txBody>
        </p:sp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4D41D893-32A2-4B77-AA58-C2FEFC47D140}"/>
                </a:ext>
              </a:extLst>
            </p:cNvPr>
            <p:cNvSpPr txBox="1"/>
            <p:nvPr/>
          </p:nvSpPr>
          <p:spPr>
            <a:xfrm>
              <a:off x="1776675" y="2967336"/>
              <a:ext cx="122195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>
                  <a:solidFill>
                    <a:srgbClr val="0070C0"/>
                  </a:solidFill>
                </a:rPr>
                <a:t>61cm</a:t>
              </a:r>
              <a:endParaRPr lang="vi-VN" sz="2800" b="1" dirty="0">
                <a:solidFill>
                  <a:srgbClr val="0070C0"/>
                </a:solidFill>
              </a:endParaRPr>
            </a:p>
          </p:txBody>
        </p:sp>
      </p:grpSp>
      <p:grpSp>
        <p:nvGrpSpPr>
          <p:cNvPr id="38" name="Group 37">
            <a:extLst>
              <a:ext uri="{FF2B5EF4-FFF2-40B4-BE49-F238E27FC236}">
                <a16:creationId xmlns:a16="http://schemas.microsoft.com/office/drawing/2014/main" id="{DCAD3F97-F8FB-4E7D-89DA-64CFE2813A1E}"/>
              </a:ext>
            </a:extLst>
          </p:cNvPr>
          <p:cNvGrpSpPr/>
          <p:nvPr/>
        </p:nvGrpSpPr>
        <p:grpSpPr>
          <a:xfrm>
            <a:off x="10010564" y="4433498"/>
            <a:ext cx="1248454" cy="564056"/>
            <a:chOff x="1750172" y="2926500"/>
            <a:chExt cx="1248454" cy="564056"/>
          </a:xfrm>
        </p:grpSpPr>
        <p:sp>
          <p:nvSpPr>
            <p:cNvPr id="44" name="Oval 43">
              <a:extLst>
                <a:ext uri="{FF2B5EF4-FFF2-40B4-BE49-F238E27FC236}">
                  <a16:creationId xmlns:a16="http://schemas.microsoft.com/office/drawing/2014/main" id="{3C25D5F6-8D60-4DA8-9964-A47BE9AF2283}"/>
                </a:ext>
              </a:extLst>
            </p:cNvPr>
            <p:cNvSpPr/>
            <p:nvPr/>
          </p:nvSpPr>
          <p:spPr>
            <a:xfrm>
              <a:off x="1750172" y="2926500"/>
              <a:ext cx="1221951" cy="564056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dirty="0"/>
                <a:t>26</a:t>
              </a:r>
              <a:endParaRPr lang="vi-VN" sz="2000" dirty="0"/>
            </a:p>
          </p:txBody>
        </p:sp>
        <p:sp>
          <p:nvSpPr>
            <p:cNvPr id="57" name="TextBox 56">
              <a:extLst>
                <a:ext uri="{FF2B5EF4-FFF2-40B4-BE49-F238E27FC236}">
                  <a16:creationId xmlns:a16="http://schemas.microsoft.com/office/drawing/2014/main" id="{E3CDE59E-7E21-40F3-9FE5-301697B4B5D0}"/>
                </a:ext>
              </a:extLst>
            </p:cNvPr>
            <p:cNvSpPr txBox="1"/>
            <p:nvPr/>
          </p:nvSpPr>
          <p:spPr>
            <a:xfrm>
              <a:off x="1776675" y="2967336"/>
              <a:ext cx="122195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>
                  <a:solidFill>
                    <a:srgbClr val="0070C0"/>
                  </a:solidFill>
                </a:rPr>
                <a:t>63cm</a:t>
              </a:r>
              <a:endParaRPr lang="vi-VN" sz="2800" b="1" dirty="0">
                <a:solidFill>
                  <a:srgbClr val="0070C0"/>
                </a:solidFill>
              </a:endParaRPr>
            </a:p>
          </p:txBody>
        </p:sp>
      </p:grpSp>
      <p:sp>
        <p:nvSpPr>
          <p:cNvPr id="59" name="TextBox 58">
            <a:extLst>
              <a:ext uri="{FF2B5EF4-FFF2-40B4-BE49-F238E27FC236}">
                <a16:creationId xmlns:a16="http://schemas.microsoft.com/office/drawing/2014/main" id="{E70DF322-7216-46D1-A175-AFB579B37450}"/>
              </a:ext>
            </a:extLst>
          </p:cNvPr>
          <p:cNvSpPr txBox="1"/>
          <p:nvPr/>
        </p:nvSpPr>
        <p:spPr>
          <a:xfrm>
            <a:off x="835937" y="4003898"/>
            <a:ext cx="410017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400" dirty="0">
                <a:solidFill>
                  <a:srgbClr val="FF0000"/>
                </a:solidFill>
                <a:sym typeface="Wingdings" panose="05000000000000000000" pitchFamily="2" charset="2"/>
              </a:rPr>
              <a:t> Vậy đường bay của bạn chuồn chuồn dài nhất.</a:t>
            </a:r>
            <a:endParaRPr lang="vi-VN" sz="2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99121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4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7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7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500"/>
                            </p:stCondLst>
                            <p:childTnLst>
                              <p:par>
                                <p:cTn id="7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0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39" grpId="0"/>
      <p:bldP spid="61" grpId="0"/>
      <p:bldP spid="62" grpId="0"/>
      <p:bldP spid="63" grpId="0"/>
      <p:bldP spid="74" grpId="0" animBg="1"/>
      <p:bldP spid="75" grpId="0"/>
      <p:bldP spid="5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>
            <a:extLst>
              <a:ext uri="{FF2B5EF4-FFF2-40B4-BE49-F238E27FC236}">
                <a16:creationId xmlns:a16="http://schemas.microsoft.com/office/drawing/2014/main" id="{13EA1F3E-5853-47D1-BC70-F3C5656E2117}"/>
              </a:ext>
            </a:extLst>
          </p:cNvPr>
          <p:cNvSpPr/>
          <p:nvPr/>
        </p:nvSpPr>
        <p:spPr>
          <a:xfrm>
            <a:off x="2967936" y="604434"/>
            <a:ext cx="437322" cy="437322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2</a:t>
            </a:r>
            <a:endParaRPr lang="vi-VN" sz="3200" b="1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99392C6-494A-4B59-A6A2-4DDD7D22A582}"/>
              </a:ext>
            </a:extLst>
          </p:cNvPr>
          <p:cNvSpPr txBox="1"/>
          <p:nvPr/>
        </p:nvSpPr>
        <p:spPr>
          <a:xfrm>
            <a:off x="3405258" y="604434"/>
            <a:ext cx="668655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400" dirty="0"/>
              <a:t>Nêu tên các tàu ngầm theo thứ tự kết quả của phép tính từ bé đến lớn.</a:t>
            </a:r>
          </a:p>
        </p:txBody>
      </p:sp>
      <p:pic>
        <p:nvPicPr>
          <p:cNvPr id="30" name="Picture 29" descr="C:\Users\TUAN\Downloads\Luyện tập 1.png">
            <a:extLst>
              <a:ext uri="{FF2B5EF4-FFF2-40B4-BE49-F238E27FC236}">
                <a16:creationId xmlns:a16="http://schemas.microsoft.com/office/drawing/2014/main" id="{E92D0ADE-996F-4B2E-97EA-FA26027AC34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0152" y="328812"/>
            <a:ext cx="2237784" cy="863493"/>
          </a:xfrm>
          <a:prstGeom prst="rect">
            <a:avLst/>
          </a:prstGeom>
          <a:noFill/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963CC60A-82AC-409B-BC5A-44BA279BE519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994818" y="1435431"/>
            <a:ext cx="6884139" cy="4161519"/>
          </a:xfrm>
          <a:prstGeom prst="rect">
            <a:avLst/>
          </a:prstGeom>
        </p:spPr>
      </p:pic>
      <p:grpSp>
        <p:nvGrpSpPr>
          <p:cNvPr id="11" name="Group 10">
            <a:extLst>
              <a:ext uri="{FF2B5EF4-FFF2-40B4-BE49-F238E27FC236}">
                <a16:creationId xmlns:a16="http://schemas.microsoft.com/office/drawing/2014/main" id="{745730F1-0ABC-4E21-9EEE-3700A0A9366A}"/>
              </a:ext>
            </a:extLst>
          </p:cNvPr>
          <p:cNvGrpSpPr/>
          <p:nvPr/>
        </p:nvGrpSpPr>
        <p:grpSpPr>
          <a:xfrm>
            <a:off x="3014935" y="3097586"/>
            <a:ext cx="807151" cy="662828"/>
            <a:chOff x="1750173" y="2926500"/>
            <a:chExt cx="807151" cy="662828"/>
          </a:xfrm>
        </p:grpSpPr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D6AF23E3-E053-47CF-918B-8C2B7258F74B}"/>
                </a:ext>
              </a:extLst>
            </p:cNvPr>
            <p:cNvSpPr/>
            <p:nvPr/>
          </p:nvSpPr>
          <p:spPr>
            <a:xfrm>
              <a:off x="1750173" y="2926500"/>
              <a:ext cx="662828" cy="662828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/>
                <a:t>26</a:t>
              </a:r>
              <a:endParaRPr lang="vi-VN" sz="2400" dirty="0"/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BAAAA615-B996-4448-A00F-B005CAFFCE75}"/>
                </a:ext>
              </a:extLst>
            </p:cNvPr>
            <p:cNvSpPr txBox="1"/>
            <p:nvPr/>
          </p:nvSpPr>
          <p:spPr>
            <a:xfrm>
              <a:off x="1776676" y="2967336"/>
              <a:ext cx="780648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>
                  <a:solidFill>
                    <a:srgbClr val="FF0000"/>
                  </a:solidFill>
                </a:rPr>
                <a:t>97</a:t>
              </a:r>
              <a:endParaRPr lang="vi-VN" sz="3200" b="1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010CCEE8-36DB-4489-BEBE-FB98C00BEFD0}"/>
              </a:ext>
            </a:extLst>
          </p:cNvPr>
          <p:cNvGrpSpPr/>
          <p:nvPr/>
        </p:nvGrpSpPr>
        <p:grpSpPr>
          <a:xfrm>
            <a:off x="5954698" y="2228055"/>
            <a:ext cx="793899" cy="662828"/>
            <a:chOff x="1750173" y="2926500"/>
            <a:chExt cx="793899" cy="662828"/>
          </a:xfrm>
        </p:grpSpPr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FA10E861-75D2-4B3B-B4C3-55626DC3A328}"/>
                </a:ext>
              </a:extLst>
            </p:cNvPr>
            <p:cNvSpPr/>
            <p:nvPr/>
          </p:nvSpPr>
          <p:spPr>
            <a:xfrm>
              <a:off x="1750173" y="2926500"/>
              <a:ext cx="662828" cy="662828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/>
                <a:t>26</a:t>
              </a:r>
              <a:endParaRPr lang="vi-VN" sz="2400" dirty="0"/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50A3C94A-E269-4EE5-9FAD-D8773FBA3D7F}"/>
                </a:ext>
              </a:extLst>
            </p:cNvPr>
            <p:cNvSpPr txBox="1"/>
            <p:nvPr/>
          </p:nvSpPr>
          <p:spPr>
            <a:xfrm>
              <a:off x="1763424" y="2967336"/>
              <a:ext cx="780648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>
                  <a:solidFill>
                    <a:srgbClr val="FF0000"/>
                  </a:solidFill>
                </a:rPr>
                <a:t>90</a:t>
              </a:r>
              <a:endParaRPr lang="vi-VN" sz="3200" b="1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DE364CD2-AB81-433B-BFE2-CABE4BA8F39F}"/>
              </a:ext>
            </a:extLst>
          </p:cNvPr>
          <p:cNvGrpSpPr/>
          <p:nvPr/>
        </p:nvGrpSpPr>
        <p:grpSpPr>
          <a:xfrm>
            <a:off x="7445568" y="4341777"/>
            <a:ext cx="793899" cy="662828"/>
            <a:chOff x="1750173" y="2926500"/>
            <a:chExt cx="793899" cy="662828"/>
          </a:xfrm>
        </p:grpSpPr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4A07FBC7-8495-4DDE-802F-80D0058961A8}"/>
                </a:ext>
              </a:extLst>
            </p:cNvPr>
            <p:cNvSpPr/>
            <p:nvPr/>
          </p:nvSpPr>
          <p:spPr>
            <a:xfrm>
              <a:off x="1750173" y="2926500"/>
              <a:ext cx="662828" cy="662828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/>
                <a:t>26</a:t>
              </a:r>
              <a:endParaRPr lang="vi-VN" sz="2400" dirty="0"/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FD226BA2-AADE-47EF-9A99-EA94FD8AD555}"/>
                </a:ext>
              </a:extLst>
            </p:cNvPr>
            <p:cNvSpPr txBox="1"/>
            <p:nvPr/>
          </p:nvSpPr>
          <p:spPr>
            <a:xfrm>
              <a:off x="1763424" y="2967336"/>
              <a:ext cx="780648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>
                  <a:solidFill>
                    <a:srgbClr val="FF0000"/>
                  </a:solidFill>
                </a:rPr>
                <a:t>91</a:t>
              </a:r>
              <a:endParaRPr lang="vi-VN" sz="3200" b="1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710AC023-45D8-4891-B92A-31CACB24FD5E}"/>
              </a:ext>
            </a:extLst>
          </p:cNvPr>
          <p:cNvGrpSpPr/>
          <p:nvPr/>
        </p:nvGrpSpPr>
        <p:grpSpPr>
          <a:xfrm>
            <a:off x="3449832" y="4400119"/>
            <a:ext cx="793899" cy="662828"/>
            <a:chOff x="1750173" y="2926500"/>
            <a:chExt cx="793899" cy="662828"/>
          </a:xfrm>
        </p:grpSpPr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E50D4DBE-874B-4F15-8DC7-813F0789795E}"/>
                </a:ext>
              </a:extLst>
            </p:cNvPr>
            <p:cNvSpPr/>
            <p:nvPr/>
          </p:nvSpPr>
          <p:spPr>
            <a:xfrm>
              <a:off x="1750173" y="2926500"/>
              <a:ext cx="662828" cy="662828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/>
                <a:t>26</a:t>
              </a:r>
              <a:endParaRPr lang="vi-VN" sz="2400" dirty="0"/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C19F6501-C401-45E0-BF16-913A1E3E3CCB}"/>
                </a:ext>
              </a:extLst>
            </p:cNvPr>
            <p:cNvSpPr txBox="1"/>
            <p:nvPr/>
          </p:nvSpPr>
          <p:spPr>
            <a:xfrm>
              <a:off x="1763424" y="2967336"/>
              <a:ext cx="780648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>
                  <a:solidFill>
                    <a:srgbClr val="FF0000"/>
                  </a:solidFill>
                </a:rPr>
                <a:t>96</a:t>
              </a:r>
              <a:endParaRPr lang="vi-VN" sz="3200" b="1" dirty="0">
                <a:solidFill>
                  <a:srgbClr val="FF0000"/>
                </a:solidFill>
              </a:endParaRPr>
            </a:p>
          </p:txBody>
        </p:sp>
      </p:grpSp>
      <p:sp>
        <p:nvSpPr>
          <p:cNvPr id="23" name="Arrow: Right 22">
            <a:extLst>
              <a:ext uri="{FF2B5EF4-FFF2-40B4-BE49-F238E27FC236}">
                <a16:creationId xmlns:a16="http://schemas.microsoft.com/office/drawing/2014/main" id="{30338723-D6D6-4EE8-B00D-FF3923A9197C}"/>
              </a:ext>
            </a:extLst>
          </p:cNvPr>
          <p:cNvSpPr/>
          <p:nvPr/>
        </p:nvSpPr>
        <p:spPr>
          <a:xfrm>
            <a:off x="2321407" y="5608101"/>
            <a:ext cx="1103095" cy="406400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A3D23AF8-2651-452B-9E68-38632C38EE8A}"/>
              </a:ext>
            </a:extLst>
          </p:cNvPr>
          <p:cNvGrpSpPr/>
          <p:nvPr/>
        </p:nvGrpSpPr>
        <p:grpSpPr>
          <a:xfrm>
            <a:off x="3773801" y="5532538"/>
            <a:ext cx="780648" cy="662828"/>
            <a:chOff x="1710416" y="2926500"/>
            <a:chExt cx="780648" cy="662828"/>
          </a:xfrm>
        </p:grpSpPr>
        <p:sp>
          <p:nvSpPr>
            <p:cNvPr id="25" name="Oval 24">
              <a:extLst>
                <a:ext uri="{FF2B5EF4-FFF2-40B4-BE49-F238E27FC236}">
                  <a16:creationId xmlns:a16="http://schemas.microsoft.com/office/drawing/2014/main" id="{E0A39D6F-5C3D-4CE0-AE08-3628112B2980}"/>
                </a:ext>
              </a:extLst>
            </p:cNvPr>
            <p:cNvSpPr/>
            <p:nvPr/>
          </p:nvSpPr>
          <p:spPr>
            <a:xfrm>
              <a:off x="1750173" y="2926500"/>
              <a:ext cx="662828" cy="662828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 w="28575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>
                  <a:solidFill>
                    <a:schemeClr val="accent6">
                      <a:lumMod val="75000"/>
                    </a:schemeClr>
                  </a:solidFill>
                </a:rPr>
                <a:t>26</a:t>
              </a:r>
              <a:endParaRPr lang="vi-VN" sz="2400" dirty="0">
                <a:solidFill>
                  <a:schemeClr val="accent6">
                    <a:lumMod val="75000"/>
                  </a:schemeClr>
                </a:solidFill>
              </a:endParaRP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78AA5C5C-434F-4111-9EA1-29F2214C863E}"/>
                </a:ext>
              </a:extLst>
            </p:cNvPr>
            <p:cNvSpPr txBox="1"/>
            <p:nvPr/>
          </p:nvSpPr>
          <p:spPr>
            <a:xfrm>
              <a:off x="1710416" y="2967336"/>
              <a:ext cx="780648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b="1" dirty="0">
                  <a:solidFill>
                    <a:schemeClr val="bg1"/>
                  </a:solidFill>
                </a:rPr>
                <a:t>B</a:t>
              </a:r>
              <a:endParaRPr lang="vi-VN" sz="32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A32876AC-6490-488C-B6AB-6F74D70EA7E7}"/>
              </a:ext>
            </a:extLst>
          </p:cNvPr>
          <p:cNvGrpSpPr/>
          <p:nvPr/>
        </p:nvGrpSpPr>
        <p:grpSpPr>
          <a:xfrm>
            <a:off x="4966771" y="5532538"/>
            <a:ext cx="780648" cy="662828"/>
            <a:chOff x="1710416" y="2926500"/>
            <a:chExt cx="780648" cy="662828"/>
          </a:xfrm>
        </p:grpSpPr>
        <p:sp>
          <p:nvSpPr>
            <p:cNvPr id="28" name="Oval 27">
              <a:extLst>
                <a:ext uri="{FF2B5EF4-FFF2-40B4-BE49-F238E27FC236}">
                  <a16:creationId xmlns:a16="http://schemas.microsoft.com/office/drawing/2014/main" id="{7F35AD9B-0063-4F3E-B47F-A3A233C7134C}"/>
                </a:ext>
              </a:extLst>
            </p:cNvPr>
            <p:cNvSpPr/>
            <p:nvPr/>
          </p:nvSpPr>
          <p:spPr>
            <a:xfrm>
              <a:off x="1750173" y="2926500"/>
              <a:ext cx="662828" cy="662828"/>
            </a:xfrm>
            <a:prstGeom prst="ellipse">
              <a:avLst/>
            </a:prstGeom>
            <a:solidFill>
              <a:srgbClr val="F35757"/>
            </a:solidFill>
            <a:ln w="28575">
              <a:solidFill>
                <a:srgbClr val="F3575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>
                  <a:solidFill>
                    <a:srgbClr val="F35757"/>
                  </a:solidFill>
                </a:rPr>
                <a:t>26</a:t>
              </a:r>
              <a:endParaRPr lang="vi-VN" sz="2400" dirty="0">
                <a:solidFill>
                  <a:srgbClr val="F35757"/>
                </a:solidFill>
              </a:endParaRPr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436B71AA-BBD8-4848-A83F-30695649259D}"/>
                </a:ext>
              </a:extLst>
            </p:cNvPr>
            <p:cNvSpPr txBox="1"/>
            <p:nvPr/>
          </p:nvSpPr>
          <p:spPr>
            <a:xfrm>
              <a:off x="1710416" y="2967336"/>
              <a:ext cx="780648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b="1" dirty="0">
                  <a:solidFill>
                    <a:schemeClr val="bg1"/>
                  </a:solidFill>
                </a:rPr>
                <a:t>D</a:t>
              </a:r>
              <a:endParaRPr lang="vi-VN" sz="32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67ABA311-ECAC-448B-9DBA-73061CBF7943}"/>
              </a:ext>
            </a:extLst>
          </p:cNvPr>
          <p:cNvGrpSpPr/>
          <p:nvPr/>
        </p:nvGrpSpPr>
        <p:grpSpPr>
          <a:xfrm>
            <a:off x="6166998" y="5532538"/>
            <a:ext cx="780648" cy="662828"/>
            <a:chOff x="1710416" y="2926500"/>
            <a:chExt cx="780648" cy="662828"/>
          </a:xfrm>
        </p:grpSpPr>
        <p:sp>
          <p:nvSpPr>
            <p:cNvPr id="32" name="Oval 31">
              <a:extLst>
                <a:ext uri="{FF2B5EF4-FFF2-40B4-BE49-F238E27FC236}">
                  <a16:creationId xmlns:a16="http://schemas.microsoft.com/office/drawing/2014/main" id="{FF07DCA9-E7A5-4DF8-8422-DD5C93CE7CD1}"/>
                </a:ext>
              </a:extLst>
            </p:cNvPr>
            <p:cNvSpPr/>
            <p:nvPr/>
          </p:nvSpPr>
          <p:spPr>
            <a:xfrm>
              <a:off x="1750173" y="2926500"/>
              <a:ext cx="662828" cy="662828"/>
            </a:xfrm>
            <a:prstGeom prst="ellipse">
              <a:avLst/>
            </a:prstGeom>
            <a:solidFill>
              <a:srgbClr val="0070C0"/>
            </a:solidFill>
            <a:ln w="28575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>
                  <a:solidFill>
                    <a:srgbClr val="0070C0"/>
                  </a:solidFill>
                </a:rPr>
                <a:t>26</a:t>
              </a:r>
              <a:endParaRPr lang="vi-VN" sz="2400" dirty="0">
                <a:solidFill>
                  <a:srgbClr val="0070C0"/>
                </a:solidFill>
              </a:endParaRPr>
            </a:p>
          </p:txBody>
        </p: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B8277B26-2AFD-43DF-89BA-CE87ABAE2822}"/>
                </a:ext>
              </a:extLst>
            </p:cNvPr>
            <p:cNvSpPr txBox="1"/>
            <p:nvPr/>
          </p:nvSpPr>
          <p:spPr>
            <a:xfrm>
              <a:off x="1710416" y="2967336"/>
              <a:ext cx="780648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b="1" dirty="0">
                  <a:solidFill>
                    <a:schemeClr val="bg1"/>
                  </a:solidFill>
                </a:rPr>
                <a:t>C</a:t>
              </a:r>
              <a:endParaRPr lang="vi-VN" sz="32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36" name="Group 35">
            <a:extLst>
              <a:ext uri="{FF2B5EF4-FFF2-40B4-BE49-F238E27FC236}">
                <a16:creationId xmlns:a16="http://schemas.microsoft.com/office/drawing/2014/main" id="{81F0E748-C856-4B53-A68A-D9D92A7D2DA8}"/>
              </a:ext>
            </a:extLst>
          </p:cNvPr>
          <p:cNvGrpSpPr/>
          <p:nvPr/>
        </p:nvGrpSpPr>
        <p:grpSpPr>
          <a:xfrm>
            <a:off x="7485045" y="5532538"/>
            <a:ext cx="780648" cy="662828"/>
            <a:chOff x="1710416" y="2926500"/>
            <a:chExt cx="780648" cy="662828"/>
          </a:xfrm>
        </p:grpSpPr>
        <p:sp>
          <p:nvSpPr>
            <p:cNvPr id="37" name="Oval 36">
              <a:extLst>
                <a:ext uri="{FF2B5EF4-FFF2-40B4-BE49-F238E27FC236}">
                  <a16:creationId xmlns:a16="http://schemas.microsoft.com/office/drawing/2014/main" id="{66794AD0-8DB7-41BC-BE9A-2F5B098B301E}"/>
                </a:ext>
              </a:extLst>
            </p:cNvPr>
            <p:cNvSpPr/>
            <p:nvPr/>
          </p:nvSpPr>
          <p:spPr>
            <a:xfrm>
              <a:off x="1750173" y="2926500"/>
              <a:ext cx="662828" cy="662828"/>
            </a:xfrm>
            <a:prstGeom prst="ellipse">
              <a:avLst/>
            </a:prstGeom>
            <a:solidFill>
              <a:schemeClr val="accent4">
                <a:lumMod val="75000"/>
              </a:schemeClr>
            </a:solidFill>
            <a:ln w="28575"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>
                  <a:solidFill>
                    <a:schemeClr val="accent4">
                      <a:lumMod val="75000"/>
                    </a:schemeClr>
                  </a:solidFill>
                </a:rPr>
                <a:t>26</a:t>
              </a:r>
              <a:endParaRPr lang="vi-VN" sz="2400" dirty="0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3D71B1E3-56C5-4C0F-9A35-BFC9636EB635}"/>
                </a:ext>
              </a:extLst>
            </p:cNvPr>
            <p:cNvSpPr txBox="1"/>
            <p:nvPr/>
          </p:nvSpPr>
          <p:spPr>
            <a:xfrm>
              <a:off x="1710416" y="2967336"/>
              <a:ext cx="780648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b="1" dirty="0">
                  <a:solidFill>
                    <a:schemeClr val="bg1"/>
                  </a:solidFill>
                </a:rPr>
                <a:t>A</a:t>
              </a:r>
              <a:endParaRPr lang="vi-VN" sz="3200" b="1" dirty="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7080756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5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5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6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6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2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val 5">
            <a:extLst>
              <a:ext uri="{FF2B5EF4-FFF2-40B4-BE49-F238E27FC236}">
                <a16:creationId xmlns:a16="http://schemas.microsoft.com/office/drawing/2014/main" id="{A03B8B01-E9F0-45DB-9770-B533F4898F6E}"/>
              </a:ext>
            </a:extLst>
          </p:cNvPr>
          <p:cNvSpPr/>
          <p:nvPr/>
        </p:nvSpPr>
        <p:spPr>
          <a:xfrm>
            <a:off x="2962275" y="628471"/>
            <a:ext cx="437322" cy="437322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3</a:t>
            </a:r>
            <a:endParaRPr lang="vi-VN" sz="3200" b="1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09BAF82-088D-4529-90C4-10667916B48B}"/>
              </a:ext>
            </a:extLst>
          </p:cNvPr>
          <p:cNvSpPr txBox="1"/>
          <p:nvPr/>
        </p:nvSpPr>
        <p:spPr>
          <a:xfrm>
            <a:off x="3399596" y="628471"/>
            <a:ext cx="758590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400" dirty="0"/>
              <a:t>Nam có 38 viên bi. Rô-bốt có 34 viên bi. Hỏi Nam và Rô-bốt có tất cả bao nhiêu viên bi?</a:t>
            </a:r>
          </a:p>
        </p:txBody>
      </p:sp>
      <p:pic>
        <p:nvPicPr>
          <p:cNvPr id="9" name="Picture 8" descr="C:\Users\TUAN\Downloads\Luyện tập 1.png">
            <a:extLst>
              <a:ext uri="{FF2B5EF4-FFF2-40B4-BE49-F238E27FC236}">
                <a16:creationId xmlns:a16="http://schemas.microsoft.com/office/drawing/2014/main" id="{E3E3A2EA-1421-41CA-AA33-9605A937A3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0152" y="328812"/>
            <a:ext cx="2237784" cy="863493"/>
          </a:xfrm>
          <a:prstGeom prst="rect">
            <a:avLst/>
          </a:prstGeom>
          <a:noFill/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4FACC59E-7E28-4BBA-9E3B-4ADFD3247781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465689" y="1311573"/>
            <a:ext cx="7260621" cy="3272163"/>
          </a:xfrm>
          <a:prstGeom prst="rect">
            <a:avLst/>
          </a:prstGeom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99EA8C79-9B93-4E51-8B84-8753395F41B0}"/>
              </a:ext>
            </a:extLst>
          </p:cNvPr>
          <p:cNvSpPr txBox="1"/>
          <p:nvPr/>
        </p:nvSpPr>
        <p:spPr>
          <a:xfrm>
            <a:off x="4870031" y="4202573"/>
            <a:ext cx="155136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800" i="1" dirty="0"/>
              <a:t>Bài giải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75881167-B161-4C14-A7D2-AA7E88F60990}"/>
              </a:ext>
            </a:extLst>
          </p:cNvPr>
          <p:cNvSpPr txBox="1"/>
          <p:nvPr/>
        </p:nvSpPr>
        <p:spPr>
          <a:xfrm>
            <a:off x="2741800" y="4703004"/>
            <a:ext cx="622992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800" dirty="0">
                <a:solidFill>
                  <a:srgbClr val="FF0000"/>
                </a:solidFill>
              </a:rPr>
              <a:t>Nam và Rô-bốt có tất cả số viên bi là: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467D6499-1EBE-46F0-A18A-B98FEEBA85B5}"/>
              </a:ext>
            </a:extLst>
          </p:cNvPr>
          <p:cNvSpPr txBox="1"/>
          <p:nvPr/>
        </p:nvSpPr>
        <p:spPr>
          <a:xfrm>
            <a:off x="3230376" y="5283782"/>
            <a:ext cx="506548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800" dirty="0">
                <a:solidFill>
                  <a:srgbClr val="FF0000"/>
                </a:solidFill>
              </a:rPr>
              <a:t>38 + 34 = 72 (viên bi)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B7786CDD-CB46-4D15-84AB-F5DBA7A6EF90}"/>
              </a:ext>
            </a:extLst>
          </p:cNvPr>
          <p:cNvSpPr txBox="1"/>
          <p:nvPr/>
        </p:nvSpPr>
        <p:spPr>
          <a:xfrm>
            <a:off x="4364538" y="5807002"/>
            <a:ext cx="368839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vi-VN" sz="2800" dirty="0">
                <a:solidFill>
                  <a:srgbClr val="FF0000"/>
                </a:solidFill>
              </a:rPr>
              <a:t>Đáp số: 72 viên bi.</a:t>
            </a:r>
          </a:p>
        </p:txBody>
      </p:sp>
    </p:spTree>
    <p:extLst>
      <p:ext uri="{BB962C8B-B14F-4D97-AF65-F5344CB8AC3E}">
        <p14:creationId xmlns:p14="http://schemas.microsoft.com/office/powerpoint/2010/main" val="35257054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/>
      <p:bldP spid="23" grpId="0"/>
      <p:bldP spid="24" grpId="0"/>
      <p:bldP spid="25" grpId="0"/>
      <p:bldP spid="2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>
            <a:extLst>
              <a:ext uri="{FF2B5EF4-FFF2-40B4-BE49-F238E27FC236}">
                <a16:creationId xmlns:a16="http://schemas.microsoft.com/office/drawing/2014/main" id="{13EA1F3E-5853-47D1-BC70-F3C5656E2117}"/>
              </a:ext>
            </a:extLst>
          </p:cNvPr>
          <p:cNvSpPr/>
          <p:nvPr/>
        </p:nvSpPr>
        <p:spPr>
          <a:xfrm>
            <a:off x="2967936" y="630110"/>
            <a:ext cx="437322" cy="437322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4</a:t>
            </a:r>
            <a:endParaRPr lang="vi-VN" sz="3200" b="1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99392C6-494A-4B59-A6A2-4DDD7D22A582}"/>
              </a:ext>
            </a:extLst>
          </p:cNvPr>
          <p:cNvSpPr txBox="1"/>
          <p:nvPr/>
        </p:nvSpPr>
        <p:spPr>
          <a:xfrm>
            <a:off x="3405259" y="630110"/>
            <a:ext cx="758079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dirty="0"/>
              <a:t>Ba bể cá A, B, C có mực nước khác nhau như hình vẽ dưới đây.</a:t>
            </a:r>
          </a:p>
        </p:txBody>
      </p:sp>
      <p:pic>
        <p:nvPicPr>
          <p:cNvPr id="61" name="Picture 60" descr="C:\Users\TUAN\Downloads\Luyện tập 1.png">
            <a:extLst>
              <a:ext uri="{FF2B5EF4-FFF2-40B4-BE49-F238E27FC236}">
                <a16:creationId xmlns:a16="http://schemas.microsoft.com/office/drawing/2014/main" id="{3C466207-BCE1-4610-B150-1A172EB3F73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0152" y="328812"/>
            <a:ext cx="2237784" cy="863493"/>
          </a:xfrm>
          <a:prstGeom prst="rect">
            <a:avLst/>
          </a:prstGeom>
          <a:noFill/>
        </p:spPr>
      </p:pic>
      <p:grpSp>
        <p:nvGrpSpPr>
          <p:cNvPr id="14" name="Group 13">
            <a:extLst>
              <a:ext uri="{FF2B5EF4-FFF2-40B4-BE49-F238E27FC236}">
                <a16:creationId xmlns:a16="http://schemas.microsoft.com/office/drawing/2014/main" id="{EE25F940-1EDE-49C4-A1B8-2A15D48606B8}"/>
              </a:ext>
            </a:extLst>
          </p:cNvPr>
          <p:cNvGrpSpPr/>
          <p:nvPr/>
        </p:nvGrpSpPr>
        <p:grpSpPr>
          <a:xfrm>
            <a:off x="2020889" y="1461107"/>
            <a:ext cx="8150222" cy="2183793"/>
            <a:chOff x="1552578" y="1461107"/>
            <a:chExt cx="8705843" cy="2772867"/>
          </a:xfrm>
        </p:grpSpPr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DD1EF8D5-00F7-4E37-AB18-EC667E2A538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1552578" y="1461107"/>
              <a:ext cx="8705843" cy="2682472"/>
            </a:xfrm>
            <a:prstGeom prst="rect">
              <a:avLst/>
            </a:prstGeom>
          </p:spPr>
        </p:pic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73FC03DB-CBD1-4CE8-AF49-CF346248FB39}"/>
                </a:ext>
              </a:extLst>
            </p:cNvPr>
            <p:cNvSpPr/>
            <p:nvPr/>
          </p:nvSpPr>
          <p:spPr>
            <a:xfrm>
              <a:off x="4616997" y="2384336"/>
              <a:ext cx="909565" cy="733724"/>
            </a:xfrm>
            <a:prstGeom prst="rect">
              <a:avLst/>
            </a:prstGeom>
            <a:solidFill>
              <a:srgbClr val="C6EBFE"/>
            </a:solidFill>
            <a:effectLst>
              <a:softEdge rad="63500"/>
            </a:effectLst>
          </p:spPr>
          <p:txBody>
            <a:bodyPr wrap="non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vi-VN" sz="2400" dirty="0"/>
                <a:t>6 cm</a:t>
              </a:r>
            </a:p>
          </p:txBody>
        </p:sp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9C0F4D76-FFF8-476B-A4C0-F9B6CD6FC20B}"/>
                </a:ext>
              </a:extLst>
            </p:cNvPr>
            <p:cNvSpPr/>
            <p:nvPr/>
          </p:nvSpPr>
          <p:spPr>
            <a:xfrm>
              <a:off x="7433343" y="1930007"/>
              <a:ext cx="1023037" cy="577850"/>
            </a:xfrm>
            <a:prstGeom prst="rect">
              <a:avLst/>
            </a:prstGeom>
            <a:solidFill>
              <a:srgbClr val="C6EBFE"/>
            </a:solidFill>
            <a:effectLst>
              <a:softEdge rad="63500"/>
            </a:effectLst>
          </p:spPr>
          <p:txBody>
            <a:bodyPr wrap="non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vi-VN" sz="2400" dirty="0"/>
                <a:t>15 cm</a:t>
              </a: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9CA7B600-F19C-46C7-BAAA-E17302BE47FE}"/>
                </a:ext>
              </a:extLst>
            </p:cNvPr>
            <p:cNvSpPr txBox="1"/>
            <p:nvPr/>
          </p:nvSpPr>
          <p:spPr>
            <a:xfrm>
              <a:off x="2796747" y="3772309"/>
              <a:ext cx="389850" cy="461665"/>
            </a:xfrm>
            <a:prstGeom prst="rect">
              <a:avLst/>
            </a:prstGeom>
            <a:solidFill>
              <a:srgbClr val="FCFAF8"/>
            </a:solidFill>
          </p:spPr>
          <p:txBody>
            <a:bodyPr wrap="none" rtlCol="0">
              <a:spAutoFit/>
            </a:bodyPr>
            <a:lstStyle/>
            <a:p>
              <a:r>
                <a:rPr lang="vi-VN" sz="2400">
                  <a:solidFill>
                    <a:srgbClr val="FF0000"/>
                  </a:solidFill>
                </a:rPr>
                <a:t>A</a:t>
              </a:r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857A054D-685B-4426-807A-67AF9C42215D}"/>
                </a:ext>
              </a:extLst>
            </p:cNvPr>
            <p:cNvSpPr txBox="1"/>
            <p:nvPr/>
          </p:nvSpPr>
          <p:spPr>
            <a:xfrm>
              <a:off x="5706150" y="3772309"/>
              <a:ext cx="389850" cy="461665"/>
            </a:xfrm>
            <a:prstGeom prst="rect">
              <a:avLst/>
            </a:prstGeom>
            <a:solidFill>
              <a:srgbClr val="FCFAF8"/>
            </a:solidFill>
          </p:spPr>
          <p:txBody>
            <a:bodyPr wrap="none" rtlCol="0">
              <a:spAutoFit/>
            </a:bodyPr>
            <a:lstStyle/>
            <a:p>
              <a:r>
                <a:rPr lang="vi-VN" sz="2400">
                  <a:solidFill>
                    <a:srgbClr val="FF0000"/>
                  </a:solidFill>
                </a:rPr>
                <a:t>B</a:t>
              </a:r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7E83660D-9F7A-45B6-A8F6-60F4A760DB91}"/>
                </a:ext>
              </a:extLst>
            </p:cNvPr>
            <p:cNvSpPr txBox="1"/>
            <p:nvPr/>
          </p:nvSpPr>
          <p:spPr>
            <a:xfrm>
              <a:off x="8615553" y="3772309"/>
              <a:ext cx="407484" cy="461665"/>
            </a:xfrm>
            <a:prstGeom prst="rect">
              <a:avLst/>
            </a:prstGeom>
            <a:solidFill>
              <a:srgbClr val="FCFAF8"/>
            </a:solidFill>
          </p:spPr>
          <p:txBody>
            <a:bodyPr wrap="none" rtlCol="0">
              <a:spAutoFit/>
            </a:bodyPr>
            <a:lstStyle/>
            <a:p>
              <a:r>
                <a:rPr lang="vi-VN" sz="2400" dirty="0">
                  <a:solidFill>
                    <a:srgbClr val="FF0000"/>
                  </a:solidFill>
                </a:rPr>
                <a:t>C</a:t>
              </a:r>
            </a:p>
          </p:txBody>
        </p:sp>
      </p:grpSp>
      <p:sp>
        <p:nvSpPr>
          <p:cNvPr id="38" name="TextBox 37">
            <a:extLst>
              <a:ext uri="{FF2B5EF4-FFF2-40B4-BE49-F238E27FC236}">
                <a16:creationId xmlns:a16="http://schemas.microsoft.com/office/drawing/2014/main" id="{CBA77515-1313-464C-B867-F6137B07BD96}"/>
              </a:ext>
            </a:extLst>
          </p:cNvPr>
          <p:cNvSpPr txBox="1"/>
          <p:nvPr/>
        </p:nvSpPr>
        <p:spPr>
          <a:xfrm>
            <a:off x="1011303" y="3736551"/>
            <a:ext cx="1016110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dirty="0"/>
              <a:t>a) Mực nước ở bể B cao hơn mực nước ở bể A bao nhiêu xăng-ti-mét?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02EE7D07-3C25-4CDE-AF27-35CBEBEF35EB}"/>
              </a:ext>
            </a:extLst>
          </p:cNvPr>
          <p:cNvSpPr txBox="1"/>
          <p:nvPr/>
        </p:nvSpPr>
        <p:spPr>
          <a:xfrm>
            <a:off x="1011303" y="4173873"/>
            <a:ext cx="1016110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dirty="0"/>
              <a:t>b) Mực nước ở bể C cao hơn mực nước ở bể A bao nhiêu xăng-ti-mét?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39B37268-549C-4F64-8EF1-23C5A2C46B4A}"/>
              </a:ext>
            </a:extLst>
          </p:cNvPr>
          <p:cNvSpPr txBox="1"/>
          <p:nvPr/>
        </p:nvSpPr>
        <p:spPr>
          <a:xfrm>
            <a:off x="1011303" y="4573558"/>
            <a:ext cx="979639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400" dirty="0"/>
              <a:t>c) Sau khi bạn Nam bỏ thêm một số hòn đá cảnh vào bể B thì mực nước ở bể B tăng thêm 5 cm. Hỏi lúc này mực nước ở bể B cao hơn mực nước ở bể A bao nhiêu xăng-ti-mét?</a:t>
            </a:r>
          </a:p>
        </p:txBody>
      </p:sp>
      <p:sp>
        <p:nvSpPr>
          <p:cNvPr id="42" name="Oval 41">
            <a:extLst>
              <a:ext uri="{FF2B5EF4-FFF2-40B4-BE49-F238E27FC236}">
                <a16:creationId xmlns:a16="http://schemas.microsoft.com/office/drawing/2014/main" id="{32F51A02-5409-4A03-92CB-9F0729BA6A1F}"/>
              </a:ext>
            </a:extLst>
          </p:cNvPr>
          <p:cNvSpPr/>
          <p:nvPr/>
        </p:nvSpPr>
        <p:spPr>
          <a:xfrm>
            <a:off x="4608043" y="2182729"/>
            <a:ext cx="1301329" cy="577704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43" name="Oval 42">
            <a:extLst>
              <a:ext uri="{FF2B5EF4-FFF2-40B4-BE49-F238E27FC236}">
                <a16:creationId xmlns:a16="http://schemas.microsoft.com/office/drawing/2014/main" id="{D62DE51D-2E8B-402B-BB21-2484D669DCC1}"/>
              </a:ext>
            </a:extLst>
          </p:cNvPr>
          <p:cNvSpPr/>
          <p:nvPr/>
        </p:nvSpPr>
        <p:spPr>
          <a:xfrm>
            <a:off x="7354541" y="1840457"/>
            <a:ext cx="1301329" cy="577704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67A92DFF-FE3F-4891-92C6-68997C65DF0B}"/>
              </a:ext>
            </a:extLst>
          </p:cNvPr>
          <p:cNvSpPr/>
          <p:nvPr/>
        </p:nvSpPr>
        <p:spPr>
          <a:xfrm>
            <a:off x="4832698" y="2071848"/>
            <a:ext cx="2466000" cy="335198"/>
          </a:xfrm>
          <a:prstGeom prst="rect">
            <a:avLst/>
          </a:prstGeom>
          <a:solidFill>
            <a:srgbClr val="B7E6FD"/>
          </a:solidFill>
          <a:ln>
            <a:solidFill>
              <a:srgbClr val="B7E6F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4096E5FD-A7C4-4F99-9DB5-AFD3931A0D90}"/>
              </a:ext>
            </a:extLst>
          </p:cNvPr>
          <p:cNvCxnSpPr/>
          <p:nvPr/>
        </p:nvCxnSpPr>
        <p:spPr>
          <a:xfrm>
            <a:off x="4889732" y="2083852"/>
            <a:ext cx="0" cy="299818"/>
          </a:xfrm>
          <a:prstGeom prst="straightConnector1">
            <a:avLst/>
          </a:prstGeom>
          <a:ln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Rectangle 49">
            <a:extLst>
              <a:ext uri="{FF2B5EF4-FFF2-40B4-BE49-F238E27FC236}">
                <a16:creationId xmlns:a16="http://schemas.microsoft.com/office/drawing/2014/main" id="{3F16AD07-FE5D-4BA5-9F51-9D39C4BDC432}"/>
              </a:ext>
            </a:extLst>
          </p:cNvPr>
          <p:cNvSpPr/>
          <p:nvPr/>
        </p:nvSpPr>
        <p:spPr>
          <a:xfrm>
            <a:off x="4889732" y="1886578"/>
            <a:ext cx="851515" cy="577850"/>
          </a:xfrm>
          <a:prstGeom prst="rect">
            <a:avLst/>
          </a:prstGeom>
          <a:noFill/>
          <a:effectLst>
            <a:softEdge rad="63500"/>
          </a:effectLst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vi-VN" sz="2400" dirty="0"/>
              <a:t>5 cm</a:t>
            </a:r>
          </a:p>
        </p:txBody>
      </p:sp>
      <p:sp>
        <p:nvSpPr>
          <p:cNvPr id="19" name="Right Brace 18">
            <a:extLst>
              <a:ext uri="{FF2B5EF4-FFF2-40B4-BE49-F238E27FC236}">
                <a16:creationId xmlns:a16="http://schemas.microsoft.com/office/drawing/2014/main" id="{C684D3A7-1FA0-4F46-9AB1-D015FDE35FA1}"/>
              </a:ext>
            </a:extLst>
          </p:cNvPr>
          <p:cNvSpPr/>
          <p:nvPr/>
        </p:nvSpPr>
        <p:spPr>
          <a:xfrm>
            <a:off x="5676907" y="2019887"/>
            <a:ext cx="162338" cy="647113"/>
          </a:xfrm>
          <a:prstGeom prst="rightBrac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4D0B7934-75B9-4823-82F2-CB3E3D61F47B}"/>
              </a:ext>
            </a:extLst>
          </p:cNvPr>
          <p:cNvSpPr/>
          <p:nvPr/>
        </p:nvSpPr>
        <p:spPr>
          <a:xfrm>
            <a:off x="5926999" y="2003179"/>
            <a:ext cx="851515" cy="577850"/>
          </a:xfrm>
          <a:prstGeom prst="rect">
            <a:avLst/>
          </a:prstGeom>
          <a:noFill/>
          <a:effectLst>
            <a:softEdge rad="63500"/>
          </a:effectLst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vi-VN" sz="2400" dirty="0">
                <a:solidFill>
                  <a:srgbClr val="FF0000"/>
                </a:solidFill>
              </a:rPr>
              <a:t>? cm</a:t>
            </a:r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077F51D5-F572-496C-B1E0-025B2328C056}"/>
              </a:ext>
            </a:extLst>
          </p:cNvPr>
          <p:cNvSpPr/>
          <p:nvPr/>
        </p:nvSpPr>
        <p:spPr>
          <a:xfrm>
            <a:off x="6728323" y="5465105"/>
            <a:ext cx="3156633" cy="658835"/>
          </a:xfrm>
          <a:prstGeom prst="rect">
            <a:avLst/>
          </a:prstGeom>
          <a:solidFill>
            <a:srgbClr val="FFFF85"/>
          </a:solidFill>
          <a:effectLst>
            <a:softEdge rad="127000"/>
          </a:effectLst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vi-VN" sz="2800" dirty="0"/>
              <a:t>6cm + 5cm =         </a:t>
            </a: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E6071B8B-4E8E-45A0-B6CC-2DEE3518A78A}"/>
              </a:ext>
            </a:extLst>
          </p:cNvPr>
          <p:cNvSpPr txBox="1"/>
          <p:nvPr/>
        </p:nvSpPr>
        <p:spPr>
          <a:xfrm>
            <a:off x="8875111" y="5533180"/>
            <a:ext cx="121039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3200" b="1" dirty="0">
                <a:solidFill>
                  <a:srgbClr val="FF0000"/>
                </a:solidFill>
              </a:rPr>
              <a:t>11cm</a:t>
            </a:r>
          </a:p>
        </p:txBody>
      </p:sp>
    </p:spTree>
    <p:extLst>
      <p:ext uri="{BB962C8B-B14F-4D97-AF65-F5344CB8AC3E}">
        <p14:creationId xmlns:p14="http://schemas.microsoft.com/office/powerpoint/2010/main" val="18750019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5" dur="2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5" dur="2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000"/>
                            </p:stCondLst>
                            <p:childTnLst>
                              <p:par>
                                <p:cTn id="53" presetID="16" presetClass="entr" presetSubtype="4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5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500"/>
                            </p:stCondLst>
                            <p:childTnLst>
                              <p:par>
                                <p:cTn id="5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6" presetClass="entr" presetSubtype="4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6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500"/>
                            </p:stCondLst>
                            <p:childTnLst>
                              <p:par>
                                <p:cTn id="6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8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3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38" grpId="0"/>
      <p:bldP spid="39" grpId="0"/>
      <p:bldP spid="41" grpId="0"/>
      <p:bldP spid="42" grpId="0" animBg="1"/>
      <p:bldP spid="42" grpId="1" animBg="1"/>
      <p:bldP spid="43" grpId="0" animBg="1"/>
      <p:bldP spid="43" grpId="1" animBg="1"/>
      <p:bldP spid="16" grpId="0" animBg="1"/>
      <p:bldP spid="50" grpId="0"/>
      <p:bldP spid="19" grpId="0" animBg="1"/>
      <p:bldP spid="51" grpId="0"/>
      <p:bldP spid="52" grpId="0" animBg="1"/>
      <p:bldP spid="53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284</Words>
  <Application>Microsoft Office PowerPoint</Application>
  <PresentationFormat>Widescreen</PresentationFormat>
  <Paragraphs>67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1" baseType="lpstr">
      <vt:lpstr>Arial</vt:lpstr>
      <vt:lpstr>Calibri</vt:lpstr>
      <vt:lpstr>Calibri Light</vt:lpstr>
      <vt:lpstr>Times New Roman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 Corporation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MinhThangPC.VN</dc:creator>
  <cp:lastModifiedBy>MinhThangPC.VN</cp:lastModifiedBy>
  <cp:revision>1</cp:revision>
  <dcterms:created xsi:type="dcterms:W3CDTF">2024-11-22T02:13:10Z</dcterms:created>
  <dcterms:modified xsi:type="dcterms:W3CDTF">2024-11-22T02:14:36Z</dcterms:modified>
</cp:coreProperties>
</file>