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</p:sldMasterIdLst>
  <p:notesMasterIdLst>
    <p:notesMasterId r:id="rId34"/>
  </p:notesMasterIdLst>
  <p:sldIdLst>
    <p:sldId id="256" r:id="rId9"/>
    <p:sldId id="280" r:id="rId10"/>
    <p:sldId id="296" r:id="rId11"/>
    <p:sldId id="298" r:id="rId12"/>
    <p:sldId id="299" r:id="rId13"/>
    <p:sldId id="297" r:id="rId14"/>
    <p:sldId id="257" r:id="rId15"/>
    <p:sldId id="258" r:id="rId16"/>
    <p:sldId id="259" r:id="rId17"/>
    <p:sldId id="281" r:id="rId18"/>
    <p:sldId id="295" r:id="rId19"/>
    <p:sldId id="293" r:id="rId20"/>
    <p:sldId id="260" r:id="rId21"/>
    <p:sldId id="282" r:id="rId22"/>
    <p:sldId id="283" r:id="rId23"/>
    <p:sldId id="294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3" autoAdjust="0"/>
    <p:restoredTop sz="87189" autoAdjust="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6087-2246-4FB2-BB72-12FF24D6566D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F0A1-30E7-4EEB-AF5A-55FD823F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1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60401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0218127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7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9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5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0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4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12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9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1.web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3.xml"/><Relationship Id="rId7" Type="http://schemas.openxmlformats.org/officeDocument/2006/relationships/slide" Target="slide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22.xml"/><Relationship Id="rId1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slide" Target="slide19.xml"/><Relationship Id="rId12" Type="http://schemas.openxmlformats.org/officeDocument/2006/relationships/image" Target="../media/image35.png"/><Relationship Id="rId17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slide" Target="slide21.xml"/><Relationship Id="rId5" Type="http://schemas.openxmlformats.org/officeDocument/2006/relationships/image" Target="../media/image31.png"/><Relationship Id="rId15" Type="http://schemas.openxmlformats.org/officeDocument/2006/relationships/slide" Target="slide23.xml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slide" Target="slide20.xml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1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audio" Target="../media/audio3.wav"/><Relationship Id="rId10" Type="http://schemas.openxmlformats.org/officeDocument/2006/relationships/image" Target="../media/image44.png"/><Relationship Id="rId4" Type="http://schemas.openxmlformats.org/officeDocument/2006/relationships/audio" Target="../media/audio1.wav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929" y="200591"/>
            <a:ext cx="8608298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041" y="1713138"/>
            <a:ext cx="6422376" cy="369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1dm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004" y="562549"/>
            <a:ext cx="5535648" cy="10120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296E183-ADBF-632B-DDC4-68CF2E7A63D5}"/>
              </a:ext>
            </a:extLst>
          </p:cNvPr>
          <p:cNvGrpSpPr/>
          <p:nvPr/>
        </p:nvGrpSpPr>
        <p:grpSpPr>
          <a:xfrm>
            <a:off x="10548730" y="2314450"/>
            <a:ext cx="1121385" cy="2602106"/>
            <a:chOff x="10548730" y="2314450"/>
            <a:chExt cx="1121385" cy="2602106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0F94060A-C050-6C01-B31C-9F0A27A0B4C9}"/>
                </a:ext>
              </a:extLst>
            </p:cNvPr>
            <p:cNvSpPr/>
            <p:nvPr/>
          </p:nvSpPr>
          <p:spPr>
            <a:xfrm>
              <a:off x="10548730" y="2314450"/>
              <a:ext cx="238540" cy="2602106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24A982-ED83-79CA-629B-EC0D0F490782}"/>
                </a:ext>
              </a:extLst>
            </p:cNvPr>
            <p:cNvSpPr txBox="1"/>
            <p:nvPr/>
          </p:nvSpPr>
          <p:spPr>
            <a:xfrm>
              <a:off x="10795472" y="3384670"/>
              <a:ext cx="874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? dm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3DEC45-DF5C-9152-51FE-B6D29CFA9084}"/>
              </a:ext>
            </a:extLst>
          </p:cNvPr>
          <p:cNvGrpSpPr/>
          <p:nvPr/>
        </p:nvGrpSpPr>
        <p:grpSpPr>
          <a:xfrm>
            <a:off x="10540528" y="2354361"/>
            <a:ext cx="1121385" cy="2602106"/>
            <a:chOff x="10548730" y="2314450"/>
            <a:chExt cx="1121385" cy="2602106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306D1D45-8B59-478D-79BC-9760CDCFEAA1}"/>
                </a:ext>
              </a:extLst>
            </p:cNvPr>
            <p:cNvSpPr/>
            <p:nvPr/>
          </p:nvSpPr>
          <p:spPr>
            <a:xfrm>
              <a:off x="10548730" y="2314450"/>
              <a:ext cx="238540" cy="2602106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3BFC6A-73E9-FCDE-4BF6-234A0813EC4F}"/>
                </a:ext>
              </a:extLst>
            </p:cNvPr>
            <p:cNvSpPr txBox="1"/>
            <p:nvPr/>
          </p:nvSpPr>
          <p:spPr>
            <a:xfrm>
              <a:off x="10795472" y="3384670"/>
              <a:ext cx="874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1dm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A42AA-A104-D1B2-D489-3C8916258851}"/>
              </a:ext>
            </a:extLst>
          </p:cNvPr>
          <p:cNvGrpSpPr/>
          <p:nvPr/>
        </p:nvGrpSpPr>
        <p:grpSpPr>
          <a:xfrm>
            <a:off x="7679852" y="2261442"/>
            <a:ext cx="2868878" cy="3392771"/>
            <a:chOff x="7679852" y="2261442"/>
            <a:chExt cx="2868878" cy="3392771"/>
          </a:xfrm>
        </p:grpSpPr>
        <p:pic>
          <p:nvPicPr>
            <p:cNvPr id="8" name="Picture 7" descr="A grid of black squares&#10;&#10;Description automatically generated">
              <a:extLst>
                <a:ext uri="{FF2B5EF4-FFF2-40B4-BE49-F238E27FC236}">
                  <a16:creationId xmlns:a16="http://schemas.microsoft.com/office/drawing/2014/main" id="{0760C63C-6FD2-3C99-D9E9-BC1FD65BC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278" y="2261442"/>
              <a:ext cx="2756452" cy="274353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884EB9-9F69-AF76-2BF0-4B2CFB3A6C01}"/>
                </a:ext>
              </a:extLst>
            </p:cNvPr>
            <p:cNvGrpSpPr/>
            <p:nvPr/>
          </p:nvGrpSpPr>
          <p:grpSpPr>
            <a:xfrm>
              <a:off x="7679852" y="4958808"/>
              <a:ext cx="874643" cy="695405"/>
              <a:chOff x="7679852" y="4958808"/>
              <a:chExt cx="874643" cy="695405"/>
            </a:xfrm>
          </p:grpSpPr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id="{7F2FA6A2-A7BA-4EB0-4368-C75AAE032DEA}"/>
                  </a:ext>
                </a:extLst>
              </p:cNvPr>
              <p:cNvSpPr/>
              <p:nvPr/>
            </p:nvSpPr>
            <p:spPr>
              <a:xfrm rot="5400000">
                <a:off x="7885042" y="4965217"/>
                <a:ext cx="238540" cy="225722"/>
              </a:xfrm>
              <a:prstGeom prst="rightBrac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9B4EC9-FDF4-99EE-1D9B-E34E67CFDE0B}"/>
                  </a:ext>
                </a:extLst>
              </p:cNvPr>
              <p:cNvSpPr txBox="1"/>
              <p:nvPr/>
            </p:nvSpPr>
            <p:spPr>
              <a:xfrm>
                <a:off x="7679852" y="5192548"/>
                <a:ext cx="8746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 cm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358D7B6-2D7A-BEF6-9EB0-11A9A00757AE}"/>
              </a:ext>
            </a:extLst>
          </p:cNvPr>
          <p:cNvSpPr txBox="1"/>
          <p:nvPr/>
        </p:nvSpPr>
        <p:spPr>
          <a:xfrm>
            <a:off x="694041" y="5499145"/>
            <a:ext cx="6096000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= 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cm</a:t>
            </a:r>
            <a:r>
              <a:rPr lang="en-US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71184E-0925-DB49-C317-7F981068A0C2}"/>
              </a:ext>
            </a:extLst>
          </p:cNvPr>
          <p:cNvSpPr txBox="1"/>
          <p:nvPr/>
        </p:nvSpPr>
        <p:spPr>
          <a:xfrm>
            <a:off x="693490" y="5501929"/>
            <a:ext cx="6096000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= 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cm</a:t>
            </a:r>
            <a:r>
              <a:rPr lang="en-US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4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1635" y="1688383"/>
            <a:ext cx="553652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83" y="1946034"/>
            <a:ext cx="5328366" cy="5322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4790" y="3317801"/>
            <a:ext cx="665021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4790" y="2515142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4790" y="4742501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85 dm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= … cm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4790" y="5551648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9 600 cm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= … dm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67" y="581586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79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610" y="1418857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620281" y="647024"/>
            <a:ext cx="86809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Hoàn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thành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bảng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sau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(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theo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mẫu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).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42583"/>
              </p:ext>
            </p:extLst>
          </p:nvPr>
        </p:nvGraphicFramePr>
        <p:xfrm>
          <a:off x="705159" y="1608496"/>
          <a:ext cx="1093292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255">
                  <a:extLst>
                    <a:ext uri="{9D8B030D-6E8A-4147-A177-3AD203B41FA5}">
                      <a16:colId xmlns:a16="http://schemas.microsoft.com/office/drawing/2014/main" val="226006245"/>
                    </a:ext>
                  </a:extLst>
                </a:gridCol>
                <a:gridCol w="2257671">
                  <a:extLst>
                    <a:ext uri="{9D8B030D-6E8A-4147-A177-3AD203B41FA5}">
                      <a16:colId xmlns:a16="http://schemas.microsoft.com/office/drawing/2014/main" val="112699116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Đọc</a:t>
                      </a:r>
                      <a:endParaRPr lang="en-US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Viết</a:t>
                      </a:r>
                      <a:endParaRPr lang="en-US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55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3600" dirty="0"/>
                        <a:t>Hai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tư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đề</a:t>
                      </a:r>
                      <a:r>
                        <a:rPr lang="en-US" sz="3600" baseline="0" dirty="0"/>
                        <a:t>-xi-</a:t>
                      </a:r>
                      <a:r>
                        <a:rPr lang="en-US" sz="3600" baseline="0" dirty="0" err="1"/>
                        <a:t>mét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vuông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 dm</a:t>
                      </a:r>
                      <a:r>
                        <a:rPr lang="en-US" sz="3600" baseline="30000" dirty="0"/>
                        <a:t>2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4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3600" dirty="0"/>
                        <a:t>Ba </a:t>
                      </a:r>
                      <a:r>
                        <a:rPr lang="en-US" sz="3600" dirty="0" err="1"/>
                        <a:t>trăm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bốn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mươi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đề</a:t>
                      </a:r>
                      <a:r>
                        <a:rPr lang="en-US" sz="3600" baseline="0" dirty="0"/>
                        <a:t>-xi-</a:t>
                      </a:r>
                      <a:r>
                        <a:rPr lang="en-US" sz="3600" baseline="0" dirty="0" err="1"/>
                        <a:t>mét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vuông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7983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1 005 dm</a:t>
                      </a:r>
                      <a:r>
                        <a:rPr lang="en-US" sz="3200" baseline="30000" dirty="0"/>
                        <a:t>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4276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3600" dirty="0" err="1"/>
                        <a:t>Năm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nghìn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đề</a:t>
                      </a:r>
                      <a:r>
                        <a:rPr lang="en-US" sz="3600" baseline="0" dirty="0"/>
                        <a:t>-xi-</a:t>
                      </a:r>
                      <a:r>
                        <a:rPr lang="en-US" sz="3600" baseline="0" dirty="0" err="1"/>
                        <a:t>mét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vuông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693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1" y="13337"/>
            <a:ext cx="2737341" cy="963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89443" y="3365260"/>
            <a:ext cx="198213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340 dm</a:t>
            </a:r>
            <a:r>
              <a:rPr lang="en-US" sz="3600" b="1" baseline="30000" dirty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308" y="4168721"/>
            <a:ext cx="848322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nghìn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không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trăm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linh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năm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đề</a:t>
            </a:r>
            <a:r>
              <a:rPr lang="en-US" sz="3200" b="1" dirty="0">
                <a:solidFill>
                  <a:srgbClr val="C00000"/>
                </a:solidFill>
              </a:rPr>
              <a:t>-xi-</a:t>
            </a:r>
            <a:r>
              <a:rPr lang="en-US" sz="3200" b="1" dirty="0" err="1">
                <a:solidFill>
                  <a:srgbClr val="C00000"/>
                </a:solidFill>
              </a:rPr>
              <a:t>mét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vuông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89443" y="4982602"/>
            <a:ext cx="214864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5 000 dm</a:t>
            </a:r>
            <a:r>
              <a:rPr lang="en-US" sz="3600" b="1" baseline="30000" dirty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45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766550" y="342900"/>
            <a:ext cx="21011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1329046"/>
            <a:ext cx="10936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4400" dirty="0"/>
              <a:t> 3 dm</a:t>
            </a:r>
            <a:r>
              <a:rPr lang="en-US" sz="4400" baseline="30000" dirty="0"/>
              <a:t>2</a:t>
            </a:r>
            <a:r>
              <a:rPr lang="en-US" sz="4400" dirty="0"/>
              <a:t> = 		cm</a:t>
            </a:r>
            <a:r>
              <a:rPr lang="en-US" sz="4400" baseline="30000" dirty="0"/>
              <a:t>2		</a:t>
            </a:r>
            <a:r>
              <a:rPr lang="en-US" sz="4400" dirty="0"/>
              <a:t>300 cm</a:t>
            </a:r>
            <a:r>
              <a:rPr lang="en-US" sz="4400" baseline="30000" dirty="0"/>
              <a:t>2</a:t>
            </a:r>
            <a:r>
              <a:rPr lang="en-US" sz="4400" dirty="0"/>
              <a:t> = 		dm</a:t>
            </a:r>
            <a:r>
              <a:rPr lang="en-US" sz="4400" baseline="30000" dirty="0"/>
              <a:t>2</a:t>
            </a:r>
          </a:p>
          <a:p>
            <a:pPr>
              <a:lnSpc>
                <a:spcPct val="200000"/>
              </a:lnSpc>
            </a:pPr>
            <a:r>
              <a:rPr lang="en-US" sz="4400" dirty="0"/>
              <a:t>b) 6 dm</a:t>
            </a:r>
            <a:r>
              <a:rPr lang="en-US" sz="4400" baseline="30000" dirty="0"/>
              <a:t>2</a:t>
            </a:r>
            <a:r>
              <a:rPr lang="en-US" sz="4400" dirty="0"/>
              <a:t> = 		cm</a:t>
            </a:r>
            <a:r>
              <a:rPr lang="en-US" sz="4400" baseline="30000" dirty="0"/>
              <a:t>2</a:t>
            </a:r>
            <a:r>
              <a:rPr lang="en-US" sz="4400" dirty="0"/>
              <a:t>		600 cm</a:t>
            </a:r>
            <a:r>
              <a:rPr lang="en-US" sz="4400" baseline="30000" dirty="0"/>
              <a:t>2</a:t>
            </a:r>
            <a:r>
              <a:rPr lang="en-US" sz="4400" dirty="0"/>
              <a:t> = 		dm</a:t>
            </a:r>
            <a:r>
              <a:rPr lang="en-US" sz="4400" baseline="30000" dirty="0"/>
              <a:t>2</a:t>
            </a:r>
            <a:endParaRPr lang="en-US" sz="4400" dirty="0"/>
          </a:p>
          <a:p>
            <a:pPr>
              <a:lnSpc>
                <a:spcPct val="200000"/>
              </a:lnSpc>
            </a:pPr>
            <a:r>
              <a:rPr lang="en-US" sz="4400" dirty="0"/>
              <a:t>    6 dm</a:t>
            </a:r>
            <a:r>
              <a:rPr lang="en-US" sz="4400" baseline="30000" dirty="0"/>
              <a:t>2</a:t>
            </a:r>
            <a:r>
              <a:rPr lang="en-US" sz="4400" dirty="0"/>
              <a:t> 50cm</a:t>
            </a:r>
            <a:r>
              <a:rPr lang="en-US" sz="4400" baseline="30000" dirty="0"/>
              <a:t>2</a:t>
            </a:r>
            <a:r>
              <a:rPr lang="en-US" sz="4400" dirty="0"/>
              <a:t> = 		cm</a:t>
            </a:r>
            <a:r>
              <a:rPr lang="en-US" sz="4400" baseline="30000" dirty="0"/>
              <a:t>2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329170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29170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83331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83331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5" y="410719"/>
            <a:ext cx="2737341" cy="9632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29170" y="169105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29169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83331" y="169327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83331" y="307795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8D5FE-2CEA-AFF0-581C-034351909ED2}"/>
              </a:ext>
            </a:extLst>
          </p:cNvPr>
          <p:cNvSpPr txBox="1"/>
          <p:nvPr/>
        </p:nvSpPr>
        <p:spPr>
          <a:xfrm>
            <a:off x="1245704" y="5546846"/>
            <a:ext cx="788504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/>
              <a:t>755 cm</a:t>
            </a:r>
            <a:r>
              <a:rPr lang="en-US" sz="4400" baseline="30000" dirty="0"/>
              <a:t>2</a:t>
            </a:r>
            <a:r>
              <a:rPr lang="en-US" sz="4400" dirty="0"/>
              <a:t> = ………dm</a:t>
            </a:r>
            <a:r>
              <a:rPr lang="en-US" sz="4400" baseline="30000" dirty="0"/>
              <a:t>2</a:t>
            </a:r>
            <a:r>
              <a:rPr lang="en-US" sz="4400" dirty="0"/>
              <a:t> ……….cm</a:t>
            </a:r>
            <a:r>
              <a:rPr lang="en-US" sz="4400" baseline="30000" dirty="0"/>
              <a:t>2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6C801-1944-FD9A-78D2-55829F55D5A4}"/>
              </a:ext>
            </a:extLst>
          </p:cNvPr>
          <p:cNvSpPr txBox="1"/>
          <p:nvPr/>
        </p:nvSpPr>
        <p:spPr>
          <a:xfrm>
            <a:off x="4016213" y="5507762"/>
            <a:ext cx="808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DD497-507B-5900-8F42-8E90C0C2BD9B}"/>
              </a:ext>
            </a:extLst>
          </p:cNvPr>
          <p:cNvSpPr txBox="1"/>
          <p:nvPr/>
        </p:nvSpPr>
        <p:spPr>
          <a:xfrm>
            <a:off x="6096000" y="5504650"/>
            <a:ext cx="808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42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5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551394" y="694805"/>
            <a:ext cx="98913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Quan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sát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vẽ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rồi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chọn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câu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trả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lời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đúng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3848309"/>
            <a:ext cx="1093676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033" y="1612348"/>
            <a:ext cx="1828800" cy="18288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79470" y="2979791"/>
            <a:ext cx="731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214033" y="3361535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2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dm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0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6333147" y="3327322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80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1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0331821" y="2916003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5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481754" y="1612348"/>
            <a:ext cx="4352192" cy="840706"/>
          </a:xfrm>
          <a:prstGeom prst="wedgeRectCallout">
            <a:avLst>
              <a:gd name="adj1" fmla="val -58005"/>
              <a:gd name="adj2" fmla="val -25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vuông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 x 2 = 4 dm</a:t>
            </a:r>
            <a:r>
              <a:rPr lang="en-US" sz="2800" baseline="30000" dirty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40195" y="2281078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649916" y="1721214"/>
            <a:ext cx="4352192" cy="840706"/>
          </a:xfrm>
          <a:prstGeom prst="wedgeRectCallout">
            <a:avLst>
              <a:gd name="adj1" fmla="val -35177"/>
              <a:gd name="adj2" fmla="val 84462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chữ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nhật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80 x 5 = 400 cm</a:t>
            </a:r>
            <a:r>
              <a:rPr lang="en-US" sz="2800" baseline="30000" dirty="0">
                <a:solidFill>
                  <a:sysClr val="windowText" lastClr="000000"/>
                </a:solidFill>
              </a:rPr>
              <a:t>2 </a:t>
            </a:r>
            <a:r>
              <a:rPr lang="en-US" sz="2800" dirty="0">
                <a:solidFill>
                  <a:sysClr val="windowText" lastClr="000000"/>
                </a:solidFill>
              </a:rPr>
              <a:t> = 4 dm</a:t>
            </a:r>
            <a:r>
              <a:rPr lang="en-US" sz="2800" baseline="30000" dirty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6509" y="3002526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12052" y="4903880"/>
            <a:ext cx="640450" cy="5729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4" y="-4744"/>
            <a:ext cx="2737341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14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2" grpId="0"/>
      <p:bldP spid="23" grpId="0" animBg="1"/>
      <p:bldP spid="23" grpId="1" animBg="1"/>
      <p:bldP spid="2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37" y="1240751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7AAEE-A09B-F2AE-CFEB-17BB9D1C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7384190" y="2980881"/>
            <a:ext cx="3249827" cy="2409567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7" name="Picture 6">
            <a:hlinkClick r:id="rId15" action="ppaction://hlinksldjump"/>
            <a:extLst>
              <a:ext uri="{FF2B5EF4-FFF2-40B4-BE49-F238E27FC236}">
                <a16:creationId xmlns:a16="http://schemas.microsoft.com/office/drawing/2014/main" id="{5367F541-4D18-89EF-8EBC-97C8D31468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61" y="4594199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7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15632" y="28611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</a:t>
            </a:r>
            <a:r>
              <a:rPr kumimoji="0" lang="en-US" altLang="zh-CN" b="0" i="0" u="sng" strike="noStrike" kern="1200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b="0" i="0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nghìn chín trăm năm mươi tư đề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 vuông viết là:</a:t>
            </a:r>
            <a:endParaRPr kumimoji="0" lang="zh-CN" altLang="en-US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006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4800" b="1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1 955 dm</a:t>
                </a:r>
                <a:r>
                  <a:rPr lang="en-US" altLang="en-US" sz="4800" b="1" kern="0" baseline="3000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6"/>
            <a:chOff x="6092322" y="2271847"/>
            <a:chExt cx="4568775" cy="120376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3"/>
              <a:ext cx="4297561" cy="1093600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1 956 dm</a:t>
                </a:r>
                <a:r>
                  <a:rPr kumimoji="0" lang="en-US" altLang="en-US" sz="48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1 954 dm</a:t>
                </a:r>
                <a:r>
                  <a:rPr kumimoji="0" lang="en-US" altLang="en-US" sz="48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3"/>
              <a:ext cx="4297560" cy="1173694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881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1 957 dm</a:t>
                </a:r>
                <a:r>
                  <a:rPr kumimoji="0" lang="en-US" altLang="en-US" sz="48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D126E09E-6238-4B5A-B398-572CBDBB9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2" y="1310054"/>
            <a:ext cx="6163489" cy="6078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71" y="1431401"/>
            <a:ext cx="4858933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sp>
        <p:nvSpPr>
          <p:cNvPr id="45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3600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</a:t>
            </a:r>
            <a:r>
              <a:rPr kumimoji="0" lang="en-US" altLang="zh-CN" sz="3600" b="0" i="0" u="sng" strike="noStrike" kern="1200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sz="3600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sz="3600" b="0" i="0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Cho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 = 6 dm.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Hỏi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diện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tích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bằng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bao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nhiêu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đề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-xi-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mét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?</a:t>
            </a:r>
            <a:endParaRPr kumimoji="0" lang="zh-CN" altLang="en-US" sz="3600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5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24 dm</a:t>
                </a:r>
                <a:r>
                  <a:rPr lang="en-US" altLang="en-US" sz="6600" b="1" kern="0" baseline="3000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60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32 dm</a:t>
                </a:r>
                <a:r>
                  <a:rPr kumimoji="0" lang="en-US" altLang="en-US" sz="66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67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36 dm</a:t>
                </a:r>
                <a:r>
                  <a:rPr kumimoji="0" lang="en-US" altLang="en-US" sz="66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7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40 dm</a:t>
                </a:r>
                <a:r>
                  <a:rPr kumimoji="0" lang="en-US" altLang="en-US" sz="6600" b="1" i="0" u="none" strike="noStrike" kern="0" cap="none" spc="0" normalizeH="0" baseline="3000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76" name="Picture 75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56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</a:t>
                </a:r>
                <a:r>
                  <a:rPr kumimoji="0" lang="en-US" altLang="en-US" sz="6600" b="1" i="0" u="none" strike="noStrike" kern="0" cap="none" spc="0" normalizeH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 600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814983" y="401849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560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265" y="507376"/>
            <a:ext cx="89812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0" spc="-300" dirty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56 dm</a:t>
            </a:r>
            <a:r>
              <a:rPr lang="en-US" altLang="zh-CN" sz="5400" b="0" spc="-300" baseline="30000" dirty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r>
              <a:rPr lang="en-US" altLang="zh-CN" sz="5400" b="0" spc="-300" dirty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= … cm</a:t>
            </a:r>
            <a:r>
              <a:rPr lang="en-US" altLang="zh-CN" sz="5400" b="0" spc="-300" baseline="30000" dirty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endParaRPr kumimoji="0" lang="vi-VN" altLang="zh-CN" sz="54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C75495-DEAB-8A53-1F5E-31E81DCB6E5F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9D62FE-0E30-6170-D76D-46D023E139CB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9D51BD5-C928-C41B-3FA5-9847B3D1A2BB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538747E-B8EA-B6EA-A347-FC8B3516045E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D4AEF7B-0EFF-7728-E81F-1EE45D144FA8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id="{1E291EE3-75F0-7074-2148-6C246C9CA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56 000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A24766-8CF1-06DD-8E10-AB88DD0F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54375" y="184949"/>
            <a:ext cx="85311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lvl="0" algn="ctr">
              <a:defRPr/>
            </a:pP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3 070 cm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....... 30 dm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+ 70 cm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zh-CN" altLang="en-US" sz="4800" b="1" i="0" u="none" strike="noStrike" kern="1200" cap="none" spc="-3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&lt;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&gt;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dm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+ 9 cm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....... cm</a:t>
            </a:r>
            <a:r>
              <a:rPr lang="en-US" b="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118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59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3"/>
            <a:chOff x="6092322" y="2271847"/>
            <a:chExt cx="4568775" cy="12037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10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590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2" y="2676697"/>
                <a:ext cx="4716433" cy="110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5 900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076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509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48BC7C9B-DA62-CEDD-7C7A-4A675E99BF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77068" y="4381761"/>
            <a:ext cx="3249827" cy="240956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25F4D-49A3-A1A8-26AD-57A3C04954BB}"/>
              </a:ext>
            </a:extLst>
          </p:cNvPr>
          <p:cNvGrpSpPr/>
          <p:nvPr/>
        </p:nvGrpSpPr>
        <p:grpSpPr>
          <a:xfrm>
            <a:off x="334942" y="5993667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EC774D3F-BC1E-9D15-794F-346CE2D6C1F7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19500255-C2D4-A2C8-EF40-AE268315526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5AA3C-4F1E-26C9-967B-FBAE56FF72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1302610" y="7004241"/>
            <a:ext cx="3249827" cy="2409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96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57045 -0.3513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762177" y="1082235"/>
            <a:ext cx="2743201" cy="54510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886" y="1478904"/>
            <a:ext cx="4188315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8902" y="952326"/>
            <a:ext cx="9663144" cy="165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34 kg = ......... kg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E7103F-AD1C-2198-8050-CE71E445D7F6}"/>
              </a:ext>
            </a:extLst>
          </p:cNvPr>
          <p:cNvGrpSpPr/>
          <p:nvPr/>
        </p:nvGrpSpPr>
        <p:grpSpPr>
          <a:xfrm>
            <a:off x="1709530" y="3390089"/>
            <a:ext cx="3938275" cy="1074028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D14480-A556-AD27-FF35-264270070198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7797FD0-ADC3-1254-5FA3-27DC0BB51316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91A8803-B51C-ABEC-81AF-775628E82020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743738A-E4AA-EBA4-89F5-0F9A6E5B84D7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8DE7F353-D48D-1EA2-C2EA-FB18022EA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218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234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0EB895-28F6-A496-2CF4-988FFE7EC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B2CF5A-3E69-036F-4BE2-A82D20995928}"/>
              </a:ext>
            </a:extLst>
          </p:cNvPr>
          <p:cNvGrpSpPr/>
          <p:nvPr/>
        </p:nvGrpSpPr>
        <p:grpSpPr>
          <a:xfrm>
            <a:off x="6208990" y="3260038"/>
            <a:ext cx="4021011" cy="1104472"/>
            <a:chOff x="6092322" y="2271847"/>
            <a:chExt cx="4568775" cy="12037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8F9345-91C7-5080-30E4-745E4D40064B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B2E4EB0-9BDD-53BE-414F-6168928E4067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84CF7E8F-DE05-CB42-551C-5DEE648BCB95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6EB69B97-6130-58E1-DA7C-C5CE11179050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34D457C4-3A6D-BA8D-3127-EE5857500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2" y="2533970"/>
                <a:ext cx="4306832" cy="1202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2 034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59E8349-9883-0067-0910-567B8622C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58B70B-BAB8-F16C-53E6-B097C09D2E67}"/>
              </a:ext>
            </a:extLst>
          </p:cNvPr>
          <p:cNvGrpSpPr/>
          <p:nvPr/>
        </p:nvGrpSpPr>
        <p:grpSpPr>
          <a:xfrm>
            <a:off x="1628244" y="4887153"/>
            <a:ext cx="3927902" cy="1171891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84ABDE5-CC46-6201-2FA0-3014DEC8EB4B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9DF1EB6-993E-9B5D-BFF3-94C9107F0A6D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82231D4-F76F-3515-425F-DC5994129836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387602CE-2B43-97E1-A9FB-FC8A8DD658E0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B090B0B-1EC2-E6E0-E0B8-B40CA36CD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1" y="2676697"/>
                <a:ext cx="4716433" cy="1202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20 034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A46ED35-0299-6C65-9EDC-DEE9CFCAA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023114-D2D2-9104-A3F8-07DD0BA3506A}"/>
              </a:ext>
            </a:extLst>
          </p:cNvPr>
          <p:cNvGrpSpPr/>
          <p:nvPr/>
        </p:nvGrpSpPr>
        <p:grpSpPr>
          <a:xfrm>
            <a:off x="6251419" y="4874463"/>
            <a:ext cx="4031243" cy="1284399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59B1C9B-73C0-7236-C838-E612E62A0342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54EB381-EB80-BD8D-A5BD-2E5F6002BB28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97C13445-8629-B973-4580-76A49AEF738F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C99C8EBA-C901-1FFA-3F5E-89850E44619B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25546D6-7D62-4AC1-DA9B-5252631CD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8" y="2709247"/>
                <a:ext cx="4288084" cy="1173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54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DF6241F-EFB0-35FB-4C72-D495F6AD8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32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18C62-F410-98C7-BC61-BBEE453B4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9661A7-DE51-C5B6-83CA-5D8B4E892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5B20CE-3772-D88D-885D-CD1D81241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3036D18-71FC-BCE2-2A41-A2373738C3AB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87DBA-24B6-6827-AEBE-9D06C55820C2}"/>
              </a:ext>
            </a:extLst>
          </p:cNvPr>
          <p:cNvSpPr/>
          <p:nvPr/>
        </p:nvSpPr>
        <p:spPr>
          <a:xfrm>
            <a:off x="1535405" y="726757"/>
            <a:ext cx="9753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&gt; , &lt; , =</a:t>
            </a:r>
          </a:p>
          <a:p>
            <a:pPr algn="just"/>
            <a:endParaRPr lang="en-US" sz="4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35 kg  ..... 835 kg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5350E2-9B98-4F9A-348B-8F594D26B1B0}"/>
              </a:ext>
            </a:extLst>
          </p:cNvPr>
          <p:cNvGrpSpPr/>
          <p:nvPr/>
        </p:nvGrpSpPr>
        <p:grpSpPr>
          <a:xfrm>
            <a:off x="1709530" y="3390089"/>
            <a:ext cx="3938275" cy="1074028"/>
            <a:chOff x="1092954" y="2371436"/>
            <a:chExt cx="4611922" cy="11705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29DDA2E-7EC1-21E1-63DE-C35B6E54E0DE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611A9B9-44FA-717E-70A7-88F262D4D424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0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F05F430-11E5-8BC7-376D-A1DB84D2D6E2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4D1729B2-2BBB-02C2-F668-A2A6C4E99C60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9717336E-3C44-D18C-86C1-856B92ED8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218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&gt;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D0AC55-6CBC-91D0-4627-19CB4D782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168E25-15B3-94FD-5C0A-3DCF2E66DBD3}"/>
              </a:ext>
            </a:extLst>
          </p:cNvPr>
          <p:cNvGrpSpPr/>
          <p:nvPr/>
        </p:nvGrpSpPr>
        <p:grpSpPr>
          <a:xfrm>
            <a:off x="6208990" y="3260038"/>
            <a:ext cx="4021011" cy="1104472"/>
            <a:chOff x="6092322" y="2271847"/>
            <a:chExt cx="4568775" cy="12037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986AEBF-57B7-2753-5150-DDDFB4CB4692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0B20DE7-3973-1BC5-F840-66E6913FE87F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7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11F7394-2404-4FBD-4363-AEE684A3E2DE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44E10BF-FCF9-05F7-04DA-BD2D43EDA2AE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E7589131-361C-1284-3108-E1E3F35DD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2" y="2533970"/>
                <a:ext cx="4306832" cy="1202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&lt;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83F639-F724-E8A6-CE1C-A810FAF9C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BC4A1C-3CFC-1394-878A-BE34B665A65A}"/>
              </a:ext>
            </a:extLst>
          </p:cNvPr>
          <p:cNvGrpSpPr/>
          <p:nvPr/>
        </p:nvGrpSpPr>
        <p:grpSpPr>
          <a:xfrm>
            <a:off x="3822176" y="4959352"/>
            <a:ext cx="3927902" cy="1171891"/>
            <a:chOff x="990071" y="3965496"/>
            <a:chExt cx="4714805" cy="127724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CBA344-A608-18C5-B5DD-AC6472AD8EF3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FB39378-7B62-BB3C-E62E-67312F8C5C35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503FA78-59E9-CDA6-349B-F6FC5BEF271E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7661996-EAB8-CAE7-F9F3-8027BCD87DE6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09BB5F-992E-E741-8417-60092127F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1" y="2676697"/>
                <a:ext cx="4716433" cy="1202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FA9285F-1892-5E7C-630F-2A44BE7C5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40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6C605-0B7A-8AD9-A098-4FB1B08C0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58897D-4B15-22A7-DBF6-48B21CD73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D04F895-4C34-1942-D0BF-69286FB39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5D3E86F-490C-F665-806E-DFC868709B09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1DF16-FDAB-C711-147B-1D6F01D5077E}"/>
              </a:ext>
            </a:extLst>
          </p:cNvPr>
          <p:cNvSpPr/>
          <p:nvPr/>
        </p:nvSpPr>
        <p:spPr>
          <a:xfrm>
            <a:off x="1111336" y="809898"/>
            <a:ext cx="10350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bao gạo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nhau cân được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kg. Vậy 8 bao gạo như vậy nặng 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B49594-FD66-5781-D0F4-8423B4F08BD7}"/>
              </a:ext>
            </a:extLst>
          </p:cNvPr>
          <p:cNvGrpSpPr/>
          <p:nvPr/>
        </p:nvGrpSpPr>
        <p:grpSpPr>
          <a:xfrm>
            <a:off x="1696278" y="2795544"/>
            <a:ext cx="3938275" cy="1074028"/>
            <a:chOff x="1092954" y="2371436"/>
            <a:chExt cx="4611922" cy="11705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8C5B98-AE99-B4DD-A17D-AA026C79C0D7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6301144-A6AE-73E4-F973-0121F7C1852D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0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401DBDBD-1840-FF78-F08D-B3A818E943D2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5EA02E99-AEEA-C15F-0D0B-9939A49E655E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E802A22C-3BD4-78C3-4E11-094D66413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218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5400" b="1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</a:t>
                </a:r>
                <a:r>
                  <a:rPr kumimoji="0" lang="en-US" altLang="en-US" sz="54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0 </a:t>
                </a:r>
                <a:r>
                  <a:rPr kumimoji="0" lang="en-US" altLang="en-US" sz="5400" b="1" i="0" u="none" strike="noStrike" kern="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yến</a:t>
                </a:r>
                <a:endParaRPr kumimoji="0" lang="en-US" altLang="en-US" sz="5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3A208B6-2DBA-E1B7-F98A-11EBAEC19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96956F-F62D-886B-4B0E-3CB579DE301B}"/>
              </a:ext>
            </a:extLst>
          </p:cNvPr>
          <p:cNvGrpSpPr/>
          <p:nvPr/>
        </p:nvGrpSpPr>
        <p:grpSpPr>
          <a:xfrm>
            <a:off x="6195738" y="2665493"/>
            <a:ext cx="4021011" cy="1104472"/>
            <a:chOff x="6092322" y="2271847"/>
            <a:chExt cx="4568775" cy="12037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322CC9B-FB0F-3EC8-00D5-CFB1B8102E27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390F245-E487-359A-275E-0A411D8BDA3D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7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31BAF94A-9C84-BAE2-D7CE-FE6EBBC50FC5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C0CDA1D6-EA3B-7D88-EC5C-A0637F758E98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03D4ECD0-9551-441E-9ADE-FAE7603EF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2" y="2533970"/>
                <a:ext cx="4306832" cy="1202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80 </a:t>
                </a:r>
                <a:r>
                  <a:rPr kumimoji="0" lang="en-US" altLang="en-US" sz="5400" b="1" i="0" u="none" strike="noStrike" kern="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yến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CB62DDF-4C88-3A76-5E12-C479E0892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E18E0E-5854-BD8A-D659-27B8D7D8DC46}"/>
              </a:ext>
            </a:extLst>
          </p:cNvPr>
          <p:cNvGrpSpPr/>
          <p:nvPr/>
        </p:nvGrpSpPr>
        <p:grpSpPr>
          <a:xfrm>
            <a:off x="3808924" y="4364807"/>
            <a:ext cx="3927902" cy="1171891"/>
            <a:chOff x="990071" y="3965496"/>
            <a:chExt cx="4714805" cy="127724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90E08B1-2AC9-5AD6-4EB9-7B393B2E745B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277FC23-3591-C3D7-A6C7-F3999C659984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A974B23-01BD-52EA-73D4-61B2E94CBA49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2EF94918-F1C9-F66E-509B-0E8FD9C008F1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919854-3D3A-3ED5-EF5E-252C8477C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1" y="2676697"/>
                <a:ext cx="4716433" cy="1202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8 </a:t>
                </a:r>
                <a:r>
                  <a:rPr kumimoji="0" lang="en-US" altLang="en-US" sz="5400" b="1" i="0" u="none" strike="noStrike" kern="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yến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7579E06-264A-1D5B-FD88-BED75FC92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80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27" y="5767484"/>
            <a:ext cx="932769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311" y="139572"/>
            <a:ext cx="7968163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258" y="2030669"/>
            <a:ext cx="9885484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- Nhận biết được đơn vị đo diện tích đề-xi-mét vuông, biết kí hiệu của đề-xi-mét vuông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- Biết đổi và tính toán với các số đo diện tích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53" y="599047"/>
            <a:ext cx="5425910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5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85" y="1406064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688543" y="697948"/>
            <a:ext cx="10961265" cy="54863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E78E0D-239A-AD5F-B377-C2246152F276}"/>
              </a:ext>
            </a:extLst>
          </p:cNvPr>
          <p:cNvSpPr/>
          <p:nvPr/>
        </p:nvSpPr>
        <p:spPr>
          <a:xfrm>
            <a:off x="7951304" y="1364974"/>
            <a:ext cx="3405809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63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594</Words>
  <Application>Microsoft Office PowerPoint</Application>
  <PresentationFormat>Widescreen</PresentationFormat>
  <Paragraphs>118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#9Slide07 HoneyCream</vt:lpstr>
      <vt:lpstr>SVN-Cookies</vt:lpstr>
      <vt:lpstr>SVN-Newton</vt:lpstr>
      <vt:lpstr>仓耳青禾体-谷力 W04</vt:lpstr>
      <vt:lpstr>Arial</vt:lpstr>
      <vt:lpstr>Calibri</vt:lpstr>
      <vt:lpstr>Calibri Light</vt:lpstr>
      <vt:lpstr>Cambria</vt:lpstr>
      <vt:lpstr>Times New Roman</vt:lpstr>
      <vt:lpstr>UTM Avo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Huy Đàm</cp:lastModifiedBy>
  <cp:revision>22</cp:revision>
  <dcterms:created xsi:type="dcterms:W3CDTF">2023-08-30T07:21:32Z</dcterms:created>
  <dcterms:modified xsi:type="dcterms:W3CDTF">2024-11-03T09:15:32Z</dcterms:modified>
</cp:coreProperties>
</file>