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7" r:id="rId4"/>
    <p:sldId id="316" r:id="rId5"/>
    <p:sldId id="317" r:id="rId6"/>
    <p:sldId id="256" r:id="rId7"/>
    <p:sldId id="320" r:id="rId8"/>
    <p:sldId id="258" r:id="rId9"/>
    <p:sldId id="321" r:id="rId10"/>
    <p:sldId id="259" r:id="rId11"/>
    <p:sldId id="335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05" r:id="rId20"/>
    <p:sldId id="333" r:id="rId21"/>
    <p:sldId id="332" r:id="rId22"/>
    <p:sldId id="334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211" autoAdjust="0"/>
  </p:normalViewPr>
  <p:slideViewPr>
    <p:cSldViewPr>
      <p:cViewPr varScale="1">
        <p:scale>
          <a:sx n="38" d="100"/>
          <a:sy n="38" d="100"/>
        </p:scale>
        <p:origin x="10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7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3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8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in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</a:t>
            </a:r>
            <a:r>
              <a:rPr lang="en-US" b="1" dirty="0"/>
              <a:t>ban </a:t>
            </a:r>
            <a:r>
              <a:rPr lang="en-US" b="1" dirty="0" err="1"/>
              <a:t>mai</a:t>
            </a:r>
            <a:r>
              <a:rPr lang="en-US" b="1" dirty="0"/>
              <a:t>, </a:t>
            </a:r>
            <a:r>
              <a:rPr lang="en-US" b="1" dirty="0" err="1"/>
              <a:t>sáng</a:t>
            </a:r>
            <a:r>
              <a:rPr lang="en-US" b="1" dirty="0"/>
              <a:t> </a:t>
            </a:r>
            <a:r>
              <a:rPr lang="en-US" b="1" dirty="0" err="1"/>
              <a:t>sớm</a:t>
            </a:r>
            <a:r>
              <a:rPr lang="en-US" b="1" dirty="0"/>
              <a:t> =&gt;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nghĩa</a:t>
            </a:r>
            <a:r>
              <a:rPr lang="en-US" b="1" dirty="0"/>
              <a:t> </a:t>
            </a:r>
            <a:r>
              <a:rPr lang="en-US" b="1" dirty="0" err="1"/>
              <a:t>giống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: </a:t>
            </a:r>
            <a:r>
              <a:rPr lang="en-US" b="1" dirty="0" err="1"/>
              <a:t>khuân</a:t>
            </a:r>
            <a:r>
              <a:rPr lang="en-US" b="1" dirty="0"/>
              <a:t>, </a:t>
            </a:r>
            <a:r>
              <a:rPr lang="en-US" b="1" dirty="0" err="1"/>
              <a:t>tha</a:t>
            </a:r>
            <a:r>
              <a:rPr lang="en-US" b="1" dirty="0"/>
              <a:t>, </a:t>
            </a:r>
            <a:r>
              <a:rPr lang="en-US" b="1" dirty="0" err="1"/>
              <a:t>vác</a:t>
            </a:r>
            <a:r>
              <a:rPr lang="en-US" b="1" dirty="0"/>
              <a:t>, </a:t>
            </a:r>
            <a:r>
              <a:rPr lang="en-US" b="1" dirty="0" err="1"/>
              <a:t>nhấc</a:t>
            </a:r>
            <a:r>
              <a:rPr lang="en-US" b="1" dirty="0"/>
              <a:t> =&gt;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nghĩa</a:t>
            </a:r>
            <a:r>
              <a:rPr lang="en-US" b="1" dirty="0"/>
              <a:t> </a:t>
            </a:r>
            <a:r>
              <a:rPr lang="en-US" b="1" dirty="0" err="1"/>
              <a:t>gần</a:t>
            </a:r>
            <a:r>
              <a:rPr lang="en-US" b="1" dirty="0"/>
              <a:t> </a:t>
            </a:r>
            <a:r>
              <a:rPr lang="en-US" b="1" dirty="0" err="1"/>
              <a:t>giống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=&gt; 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nghĩa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SGK</a:t>
            </a:r>
          </a:p>
          <a:p>
            <a:r>
              <a:rPr lang="en-US" dirty="0"/>
              <a:t>YC HS </a:t>
            </a:r>
            <a:r>
              <a:rPr lang="en-US" dirty="0" err="1"/>
              <a:t>nêu</a:t>
            </a:r>
            <a:r>
              <a:rPr lang="en-US" dirty="0"/>
              <a:t> VD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(</a:t>
            </a:r>
            <a:r>
              <a:rPr lang="en-US" dirty="0" err="1"/>
              <a:t>ngày</a:t>
            </a:r>
            <a:r>
              <a:rPr lang="en-US" dirty="0"/>
              <a:t> – </a:t>
            </a:r>
            <a:r>
              <a:rPr lang="en-US" dirty="0" err="1"/>
              <a:t>đêm</a:t>
            </a:r>
            <a:r>
              <a:rPr lang="en-US" dirty="0"/>
              <a:t>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ca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(Ở </a:t>
            </a:r>
            <a:r>
              <a:rPr lang="en-US" dirty="0" err="1"/>
              <a:t>hiền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lành</a:t>
            </a:r>
            <a:r>
              <a:rPr lang="en-US" dirty="0"/>
              <a:t>, ở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=&gt; </a:t>
            </a:r>
            <a:r>
              <a:rPr lang="en-US" dirty="0" err="1"/>
              <a:t>hiền</a:t>
            </a:r>
            <a:r>
              <a:rPr lang="en-US" dirty="0"/>
              <a:t> – </a:t>
            </a:r>
            <a:r>
              <a:rPr lang="en-US" dirty="0" err="1"/>
              <a:t>lành</a:t>
            </a:r>
            <a:r>
              <a:rPr lang="en-US" dirty="0"/>
              <a:t>; </a:t>
            </a:r>
            <a:r>
              <a:rPr lang="en-US" dirty="0" err="1"/>
              <a:t>ác</a:t>
            </a:r>
            <a:r>
              <a:rPr lang="en-US" dirty="0"/>
              <a:t> – </a:t>
            </a:r>
            <a:r>
              <a:rPr lang="en-US" dirty="0" err="1"/>
              <a:t>dữ</a:t>
            </a:r>
            <a:r>
              <a:rPr lang="en-US" dirty="0"/>
              <a:t>)</a:t>
            </a:r>
          </a:p>
          <a:p>
            <a:r>
              <a:rPr lang="en-US" dirty="0"/>
              <a:t>                                                                                                    (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mực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,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=&gt; </a:t>
            </a:r>
            <a:r>
              <a:rPr lang="en-US" dirty="0" err="1"/>
              <a:t>mực</a:t>
            </a:r>
            <a:r>
              <a:rPr lang="en-US" dirty="0"/>
              <a:t> – </a:t>
            </a:r>
            <a:r>
              <a:rPr lang="en-US" dirty="0" err="1"/>
              <a:t>đen</a:t>
            </a:r>
            <a:r>
              <a:rPr lang="en-US" dirty="0"/>
              <a:t> ; </a:t>
            </a:r>
            <a:r>
              <a:rPr lang="en-US" dirty="0" err="1"/>
              <a:t>đèn</a:t>
            </a:r>
            <a:r>
              <a:rPr lang="en-US" dirty="0"/>
              <a:t> – </a:t>
            </a:r>
            <a:r>
              <a:rPr lang="en-US" dirty="0" err="1"/>
              <a:t>rạng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8A29-D9F7-43BA-B805-82DBD65A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F440A1-E937-4852-BC58-B36EF77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2C92C2-280A-44D7-8200-E5F65C7F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B9FF4-3A59-4FF7-849B-F17821D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5A53FB-C7E0-4571-935D-904A13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95E64-2C53-4B30-93C1-4A36299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BFC979-5C2B-41E8-9156-77468227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F75BD-E6EA-4D7C-9597-997C0E21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24FCE9-7451-45A4-89E0-B0593DF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F06C3B-DC59-483F-884B-6C77997C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CE586-78F8-4B4A-AB10-A5A9B395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89E1C0-1BD3-43EB-867B-8BE1FF7F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31446-6C8E-4046-8C69-B5DD9C76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B5093B-49E2-4081-A185-246B272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D9810-4D72-4E22-9268-8953A96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509D55-1300-4B91-966C-EDCA46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90AC1-F952-4CA0-AAF4-249AEF30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C93BF4-353A-405C-8E26-BB304610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907574-4BB8-4E3D-863C-974FB2A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FAC7B-C063-4591-A7F4-4FB8869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EE57FB-C396-4415-A9E6-ACBAF321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7EF9C3-FAB2-428B-AD09-3DA3191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06BE25-4C93-4DB4-944A-C7CA2301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0CBC32-72C7-48EB-849A-D34BC636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814BD3-3BD7-4B48-980E-2CE3325C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1CC4FD-1F7E-4B00-9167-45CA531D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CEC1B31-5432-43EA-84F6-5A024A3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E80540-904E-4E00-9C1D-BF195564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9DDBB2-BC33-4357-AB45-71C5382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92E076-BE4E-48C5-925C-19FCB37B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DDA515-0774-4698-8546-1C32493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009D43-BA48-41CA-BDFF-C083A879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03AA3A-254D-49E6-976C-560CDE34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244E929-7CA2-4545-A4BE-8D6BED1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362E36-82F1-401B-9336-275C9D9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F6D72-738A-4851-9FD8-EA7B13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2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8F3DE-A604-4476-998D-4205F539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65C16F-86E7-4C44-9E95-179E1283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3A46DA-7BAB-4E70-8BA1-258444BE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AC83EE-DC63-4B76-995A-6DEFFB2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8B248B-2459-4BD7-9F20-767F5A7C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F20C0-2636-48D2-A00E-2CBE2E5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B9B75-412C-43B5-9166-B2346CA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4660EBD-C90B-4448-8FB1-B6AE25CC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2F53BF-38C5-4EDA-9D4B-3C419111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5AE30B-24B5-4CC0-8976-7A54CFE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FEA938-6F8A-4F22-9F6B-521F45C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CAE2B0-A538-4F83-A112-EBC0B46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6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7AFE9-12BC-4913-8837-7567874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AE0EDF-45C7-42CF-BE02-AF477DCE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723472-48CC-4A68-A2E9-5EB9C989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32DC1-6A43-41F8-879A-ADA33E3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0FF1F3-A431-40A7-812D-723F2D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BA7A6C0-B410-48FC-8241-85D9645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9CA13-E3A1-4B5F-8186-8B8A0BBE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219-4D2F-4194-BBD1-5CF350A8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CED954-0E06-4535-8D09-80CA4D9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5DF3B6-77CB-4FBC-9AA9-671C23E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2442700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7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5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7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9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314321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</a:p>
        </p:txBody>
      </p:sp>
    </p:spTree>
    <p:extLst>
      <p:ext uri="{BB962C8B-B14F-4D97-AF65-F5344CB8AC3E}">
        <p14:creationId xmlns:p14="http://schemas.microsoft.com/office/powerpoint/2010/main" val="168223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6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78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EB10A-4A12-9EB5-A43D-471252C9D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876300"/>
            <a:ext cx="9067800" cy="816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342900"/>
            <a:ext cx="17611587" cy="96012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375653-1805-42D1-016A-351C40770384}"/>
              </a:ext>
            </a:extLst>
          </p:cNvPr>
          <p:cNvSpPr/>
          <p:nvPr/>
        </p:nvSpPr>
        <p:spPr>
          <a:xfrm>
            <a:off x="838199" y="2133600"/>
            <a:ext cx="7620001" cy="400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97AAE-41C1-1248-1E84-8B33B279F180}"/>
              </a:ext>
            </a:extLst>
          </p:cNvPr>
          <p:cNvSpPr/>
          <p:nvPr/>
        </p:nvSpPr>
        <p:spPr>
          <a:xfrm>
            <a:off x="9296399" y="2133600"/>
            <a:ext cx="8001001" cy="4000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294E1D2F-E91A-6164-A2F9-2EC065C5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5143500"/>
            <a:ext cx="43434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xơi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Oval 13">
            <a:extLst>
              <a:ext uri="{FF2B5EF4-FFF2-40B4-BE49-F238E27FC236}">
                <a16:creationId xmlns:a16="http://schemas.microsoft.com/office/drawing/2014/main" id="{135CF9D5-8855-F144-E5CD-82758A2C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67300"/>
            <a:ext cx="5715000" cy="914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  <a:defRPr/>
            </a:pP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4800" b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bố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</a:t>
            </a:r>
            <a:endParaRPr lang="en-US" altLang="en-US" sz="48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0BC995-3E51-9A86-98F0-20039AC667DB}"/>
              </a:ext>
            </a:extLst>
          </p:cNvPr>
          <p:cNvSpPr/>
          <p:nvPr/>
        </p:nvSpPr>
        <p:spPr>
          <a:xfrm>
            <a:off x="6212680" y="8265320"/>
            <a:ext cx="5443538" cy="137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9B18B05F-60D5-7A9B-7B1B-4D5E941A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42" y="8515350"/>
            <a:ext cx="535305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TỪ ĐỒNG NGHĨA</a:t>
            </a:r>
            <a:endParaRPr lang="en-US" altLang="en-US" sz="4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66AEC9-532C-A4ED-6BF2-466BDC50A358}"/>
              </a:ext>
            </a:extLst>
          </p:cNvPr>
          <p:cNvSpPr/>
          <p:nvPr/>
        </p:nvSpPr>
        <p:spPr>
          <a:xfrm>
            <a:off x="10265568" y="6300789"/>
            <a:ext cx="5443538" cy="1047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C0A881-D90A-86EC-D448-27372C4EB973}"/>
              </a:ext>
            </a:extLst>
          </p:cNvPr>
          <p:cNvSpPr/>
          <p:nvPr/>
        </p:nvSpPr>
        <p:spPr>
          <a:xfrm>
            <a:off x="2285998" y="6288883"/>
            <a:ext cx="5443538" cy="11025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>
              <a:defRPr/>
            </a:pPr>
            <a:endParaRPr lang="en-US" sz="27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3D7539F9-DB92-5F64-369F-4D918454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700" y="6310312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Có nghĩa gần giống nhau</a:t>
            </a:r>
            <a:endParaRPr lang="en-US" alt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C60F362-5EED-175B-F461-EE64B6B3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362700"/>
            <a:ext cx="4864894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828800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Có nghĩa giống nhau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D2F8AB-4C10-BD4F-7D7E-9AE0FA6AF4C4}"/>
              </a:ext>
            </a:extLst>
          </p:cNvPr>
          <p:cNvCxnSpPr>
            <a:cxnSpLocks/>
            <a:endCxn id="57" idx="3"/>
          </p:cNvCxnSpPr>
          <p:nvPr/>
        </p:nvCxnSpPr>
        <p:spPr>
          <a:xfrm flipH="1" flipV="1">
            <a:off x="7729535" y="6841332"/>
            <a:ext cx="1202532" cy="142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CC3CF8-ACF8-BF69-9FF8-C87D139B22CB}"/>
              </a:ext>
            </a:extLst>
          </p:cNvPr>
          <p:cNvCxnSpPr>
            <a:cxnSpLocks/>
            <a:stCxn id="48" idx="0"/>
            <a:endCxn id="56" idx="1"/>
          </p:cNvCxnSpPr>
          <p:nvPr/>
        </p:nvCxnSpPr>
        <p:spPr>
          <a:xfrm flipV="1">
            <a:off x="8934447" y="6824663"/>
            <a:ext cx="1331120" cy="1440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Freeform 2">
            <a:extLst>
              <a:ext uri="{FF2B5EF4-FFF2-40B4-BE49-F238E27FC236}">
                <a16:creationId xmlns:a16="http://schemas.microsoft.com/office/drawing/2014/main" id="{F8DBCC52-F2C9-7561-904F-2425849F0548}"/>
              </a:ext>
            </a:extLst>
          </p:cNvPr>
          <p:cNvSpPr/>
          <p:nvPr/>
        </p:nvSpPr>
        <p:spPr>
          <a:xfrm>
            <a:off x="3352800" y="2324100"/>
            <a:ext cx="2819400" cy="2743200"/>
          </a:xfrm>
          <a:custGeom>
            <a:avLst/>
            <a:gdLst/>
            <a:ahLst/>
            <a:cxnLst/>
            <a:rect l="l" t="t" r="r" b="b"/>
            <a:pathLst>
              <a:path w="3119737" h="3775779">
                <a:moveTo>
                  <a:pt x="0" y="0"/>
                </a:moveTo>
                <a:lnTo>
                  <a:pt x="3119737" y="0"/>
                </a:lnTo>
                <a:lnTo>
                  <a:pt x="3119737" y="3775778"/>
                </a:lnTo>
                <a:lnTo>
                  <a:pt x="0" y="3775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32BD681D-EAF2-98C0-71C0-C4433954D331}"/>
              </a:ext>
            </a:extLst>
          </p:cNvPr>
          <p:cNvSpPr/>
          <p:nvPr/>
        </p:nvSpPr>
        <p:spPr>
          <a:xfrm>
            <a:off x="11125200" y="2324100"/>
            <a:ext cx="4276800" cy="2918916"/>
          </a:xfrm>
          <a:custGeom>
            <a:avLst/>
            <a:gdLst/>
            <a:ahLst/>
            <a:cxnLst/>
            <a:rect l="l" t="t" r="r" b="b"/>
            <a:pathLst>
              <a:path w="4276800" h="2918916">
                <a:moveTo>
                  <a:pt x="0" y="0"/>
                </a:moveTo>
                <a:lnTo>
                  <a:pt x="4276800" y="0"/>
                </a:lnTo>
                <a:lnTo>
                  <a:pt x="4276800" y="2918916"/>
                </a:lnTo>
                <a:lnTo>
                  <a:pt x="0" y="291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C82469-8C76-7616-010E-14C8FCB8A76D}"/>
              </a:ext>
            </a:extLst>
          </p:cNvPr>
          <p:cNvGrpSpPr/>
          <p:nvPr/>
        </p:nvGrpSpPr>
        <p:grpSpPr>
          <a:xfrm>
            <a:off x="2438400" y="266700"/>
            <a:ext cx="13106400" cy="1828800"/>
            <a:chOff x="3444130" y="4602735"/>
            <a:chExt cx="3024000" cy="1088640"/>
          </a:xfrm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AFFC3D64-87FC-E015-8D38-DE34FBB0C655}"/>
                </a:ext>
              </a:extLst>
            </p:cNvPr>
            <p:cNvSpPr/>
            <p:nvPr/>
          </p:nvSpPr>
          <p:spPr>
            <a:xfrm>
              <a:off x="3444130" y="4602735"/>
              <a:ext cx="3024000" cy="1088640"/>
            </a:xfrm>
            <a:custGeom>
              <a:avLst/>
              <a:gdLst/>
              <a:ahLst/>
              <a:cxnLst/>
              <a:rect l="l" t="t" r="r" b="b"/>
              <a:pathLst>
                <a:path w="3024000" h="1088640">
                  <a:moveTo>
                    <a:pt x="0" y="0"/>
                  </a:moveTo>
                  <a:lnTo>
                    <a:pt x="3024000" y="0"/>
                  </a:lnTo>
                  <a:lnTo>
                    <a:pt x="3024000" y="1088640"/>
                  </a:lnTo>
                  <a:lnTo>
                    <a:pt x="0" y="1088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5A04B-90F0-8EAA-A8DF-1F7C6D7894E3}"/>
                </a:ext>
              </a:extLst>
            </p:cNvPr>
            <p:cNvSpPr txBox="1"/>
            <p:nvPr/>
          </p:nvSpPr>
          <p:spPr>
            <a:xfrm>
              <a:off x="3629025" y="4867275"/>
              <a:ext cx="2686050" cy="78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hoặc nói, cần lựa chọn từ phù hợp nhất với ý nghĩa được thể hiện.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1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2" grpId="0"/>
      <p:bldP spid="44" grpId="0"/>
      <p:bldP spid="48" grpId="0" animBg="1"/>
      <p:bldP spid="49" grpId="0"/>
      <p:bldP spid="56" grpId="0" animBg="1"/>
      <p:bldP spid="57" grpId="0" animBg="1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3.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Những thành ngữ nào dưới đây chứa các từ đồng nghĩa? Đó là những từ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A429BC-CBCB-44B1-1525-C35BAE1DBD83}"/>
              </a:ext>
            </a:extLst>
          </p:cNvPr>
          <p:cNvSpPr/>
          <p:nvPr/>
        </p:nvSpPr>
        <p:spPr>
          <a:xfrm>
            <a:off x="1033392" y="2705100"/>
            <a:ext cx="50292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a. </a:t>
            </a:r>
            <a:r>
              <a:rPr lang="en-US" sz="4000" b="1" dirty="0" err="1">
                <a:solidFill>
                  <a:srgbClr val="002060"/>
                </a:solidFill>
              </a:rPr>
              <a:t>Chân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yếu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mềm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C6087-88F7-5115-DB2E-927E40228AAD}"/>
              </a:ext>
            </a:extLst>
          </p:cNvPr>
          <p:cNvSpPr/>
          <p:nvPr/>
        </p:nvSpPr>
        <p:spPr>
          <a:xfrm>
            <a:off x="6526137" y="2705100"/>
            <a:ext cx="52578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b. </a:t>
            </a:r>
            <a:r>
              <a:rPr lang="en-US" sz="4000" b="1" dirty="0" err="1">
                <a:solidFill>
                  <a:srgbClr val="002060"/>
                </a:solidFill>
              </a:rPr>
              <a:t>Thức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khuya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dậy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sớm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E2321-2933-5F8B-461C-EC2278796BC3}"/>
              </a:ext>
            </a:extLst>
          </p:cNvPr>
          <p:cNvSpPr/>
          <p:nvPr/>
        </p:nvSpPr>
        <p:spPr>
          <a:xfrm>
            <a:off x="12225408" y="2705100"/>
            <a:ext cx="50292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c. </a:t>
            </a:r>
            <a:r>
              <a:rPr lang="en-US" sz="4000" b="1" dirty="0" err="1">
                <a:solidFill>
                  <a:srgbClr val="002060"/>
                </a:solidFill>
              </a:rPr>
              <a:t>Đầu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voi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đuôi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chuột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697370-8C4D-BDF9-3C2B-6C5958B053A5}"/>
              </a:ext>
            </a:extLst>
          </p:cNvPr>
          <p:cNvSpPr/>
          <p:nvPr/>
        </p:nvSpPr>
        <p:spPr>
          <a:xfrm>
            <a:off x="1005617" y="4689655"/>
            <a:ext cx="51816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d. </a:t>
            </a:r>
            <a:r>
              <a:rPr lang="en-US" sz="4000" b="1" dirty="0" err="1">
                <a:solidFill>
                  <a:srgbClr val="002060"/>
                </a:solidFill>
              </a:rPr>
              <a:t>Một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nắng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sương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D95D9-AC64-2D57-D4C5-8E1A9AE2C523}"/>
              </a:ext>
            </a:extLst>
          </p:cNvPr>
          <p:cNvSpPr/>
          <p:nvPr/>
        </p:nvSpPr>
        <p:spPr>
          <a:xfrm>
            <a:off x="6560522" y="4610100"/>
            <a:ext cx="50292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e. </a:t>
            </a:r>
            <a:r>
              <a:rPr lang="en-US" sz="4000" b="1" dirty="0" err="1">
                <a:solidFill>
                  <a:srgbClr val="002060"/>
                </a:solidFill>
              </a:rPr>
              <a:t>Ngăn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sông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B2B9A-7ED3-B8BB-AE02-EAD319D63EDA}"/>
              </a:ext>
            </a:extLst>
          </p:cNvPr>
          <p:cNvSpPr/>
          <p:nvPr/>
        </p:nvSpPr>
        <p:spPr>
          <a:xfrm>
            <a:off x="12278583" y="4610100"/>
            <a:ext cx="5029200" cy="1371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g. </a:t>
            </a:r>
            <a:r>
              <a:rPr lang="en-US" sz="4000" b="1" dirty="0" err="1">
                <a:solidFill>
                  <a:srgbClr val="002060"/>
                </a:solidFill>
              </a:rPr>
              <a:t>Thay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đổi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dạng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C7DB6F-65C1-5FE0-CC5A-C6A64EB3F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77799"/>
              </p:ext>
            </p:extLst>
          </p:nvPr>
        </p:nvGraphicFramePr>
        <p:xfrm>
          <a:off x="1905000" y="1079500"/>
          <a:ext cx="14173200" cy="7663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2612088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272836331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294171529"/>
                    </a:ext>
                  </a:extLst>
                </a:gridCol>
              </a:tblGrid>
              <a:tr h="1566901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Thành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chứa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540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518087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23184"/>
                  </a:ext>
                </a:extLst>
              </a:tr>
              <a:tr h="29630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28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29CC1-2164-B694-E694-0236229908C0}"/>
              </a:ext>
            </a:extLst>
          </p:cNvPr>
          <p:cNvSpPr txBox="1"/>
          <p:nvPr/>
        </p:nvSpPr>
        <p:spPr>
          <a:xfrm>
            <a:off x="2362200" y="33909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9E1A-2F9C-5A3C-91A8-2DA1A3FE0AE0}"/>
              </a:ext>
            </a:extLst>
          </p:cNvPr>
          <p:cNvSpPr txBox="1"/>
          <p:nvPr/>
        </p:nvSpPr>
        <p:spPr>
          <a:xfrm>
            <a:off x="4191000" y="36195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Ngăn</a:t>
            </a:r>
            <a:r>
              <a:rPr lang="en-US" sz="4800" b="1" dirty="0"/>
              <a:t> </a:t>
            </a:r>
            <a:r>
              <a:rPr lang="en-US" sz="4800" b="1" dirty="0" err="1"/>
              <a:t>sông</a:t>
            </a:r>
            <a:r>
              <a:rPr lang="en-US" sz="4800" b="1" dirty="0"/>
              <a:t> </a:t>
            </a:r>
            <a:r>
              <a:rPr lang="en-US" sz="4800" b="1" dirty="0" err="1"/>
              <a:t>cấm</a:t>
            </a:r>
            <a:r>
              <a:rPr lang="en-US" sz="4800" b="1" dirty="0"/>
              <a:t> </a:t>
            </a:r>
            <a:r>
              <a:rPr lang="en-US" sz="4800" b="1" dirty="0" err="1"/>
              <a:t>chợ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C828E-E007-25CA-0561-7183FBDBEB3A}"/>
              </a:ext>
            </a:extLst>
          </p:cNvPr>
          <p:cNvSpPr txBox="1"/>
          <p:nvPr/>
        </p:nvSpPr>
        <p:spPr>
          <a:xfrm>
            <a:off x="9906000" y="334157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/>
              <a:t>Có</a:t>
            </a:r>
            <a:r>
              <a:rPr lang="en-US" sz="4800" b="1" dirty="0"/>
              <a:t> 1 </a:t>
            </a:r>
            <a:r>
              <a:rPr lang="en-US" sz="4800" b="1" dirty="0" err="1"/>
              <a:t>cặp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đồng</a:t>
            </a:r>
            <a:r>
              <a:rPr lang="en-US" sz="4800" b="1" dirty="0"/>
              <a:t> </a:t>
            </a:r>
            <a:r>
              <a:rPr lang="en-US" sz="4800" b="1" dirty="0" err="1"/>
              <a:t>nghĩa</a:t>
            </a:r>
            <a:r>
              <a:rPr lang="en-US" sz="4800" b="1" dirty="0"/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ngăn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cấm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AF51-B0B4-25FB-E314-BC6934C8E29F}"/>
              </a:ext>
            </a:extLst>
          </p:cNvPr>
          <p:cNvSpPr txBox="1"/>
          <p:nvPr/>
        </p:nvSpPr>
        <p:spPr>
          <a:xfrm>
            <a:off x="2438400" y="65913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5E29D-1AAF-0AF2-21F9-82C0D9B35E06}"/>
              </a:ext>
            </a:extLst>
          </p:cNvPr>
          <p:cNvSpPr txBox="1"/>
          <p:nvPr/>
        </p:nvSpPr>
        <p:spPr>
          <a:xfrm>
            <a:off x="4267200" y="68199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Thay</a:t>
            </a:r>
            <a:r>
              <a:rPr lang="en-US" sz="4800" b="1" dirty="0"/>
              <a:t>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đổi</a:t>
            </a:r>
            <a:r>
              <a:rPr lang="en-US" sz="4800" b="1" dirty="0"/>
              <a:t> </a:t>
            </a:r>
            <a:r>
              <a:rPr lang="en-US" sz="4800" b="1" dirty="0" err="1"/>
              <a:t>dạng</a:t>
            </a:r>
            <a:endParaRPr lang="en-US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04234-18CC-812F-2DD3-0351C9455243}"/>
              </a:ext>
            </a:extLst>
          </p:cNvPr>
          <p:cNvSpPr txBox="1"/>
          <p:nvPr/>
        </p:nvSpPr>
        <p:spPr>
          <a:xfrm>
            <a:off x="10058400" y="60579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/>
              <a:t>Có</a:t>
            </a:r>
            <a:r>
              <a:rPr lang="en-US" sz="4800" b="1" dirty="0"/>
              <a:t> 2 </a:t>
            </a:r>
            <a:r>
              <a:rPr lang="en-US" sz="4800" b="1" dirty="0" err="1"/>
              <a:t>cặp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đồng</a:t>
            </a:r>
            <a:r>
              <a:rPr lang="en-US" sz="4800" b="1" dirty="0"/>
              <a:t> </a:t>
            </a:r>
            <a:r>
              <a:rPr lang="en-US" sz="4800" b="1" dirty="0" err="1"/>
              <a:t>nghĩa</a:t>
            </a:r>
            <a:r>
              <a:rPr lang="en-US" sz="4800" b="1" dirty="0"/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thay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đổi</a:t>
            </a:r>
            <a:r>
              <a:rPr lang="en-US" sz="4800" b="1" dirty="0">
                <a:solidFill>
                  <a:srgbClr val="FF0000"/>
                </a:solidFill>
              </a:rPr>
              <a:t>; </a:t>
            </a:r>
            <a:r>
              <a:rPr lang="en-US" sz="4800" b="1" dirty="0" err="1">
                <a:solidFill>
                  <a:srgbClr val="FF0000"/>
                </a:solidFill>
              </a:rPr>
              <a:t>hình</a:t>
            </a:r>
            <a:r>
              <a:rPr lang="en-US" sz="4800" b="1" dirty="0">
                <a:solidFill>
                  <a:srgbClr val="FF0000"/>
                </a:solidFill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</a:rPr>
              <a:t>dạng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</a:rPr>
              <a:t>4. </a:t>
            </a:r>
            <a:r>
              <a:rPr lang="en-US" sz="4800" b="1" dirty="0" err="1">
                <a:solidFill>
                  <a:srgbClr val="000000"/>
                </a:solidFill>
              </a:rPr>
              <a:t>Chọn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từ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thích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hợp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trong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mỗi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nhóm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err="1">
                <a:solidFill>
                  <a:srgbClr val="000000"/>
                </a:solidFill>
              </a:rPr>
              <a:t>từ</a:t>
            </a:r>
            <a:r>
              <a:rPr lang="en-US" sz="4800" b="1">
                <a:solidFill>
                  <a:srgbClr val="000000"/>
                </a:solidFill>
              </a:rPr>
              <a:t> đồng </a:t>
            </a:r>
            <a:r>
              <a:rPr lang="en-US" sz="4800" b="1" dirty="0" err="1">
                <a:solidFill>
                  <a:srgbClr val="000000"/>
                </a:solidFill>
              </a:rPr>
              <a:t>nghĩa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để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hoàn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thiện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đoạn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văn</a:t>
            </a:r>
            <a:r>
              <a:rPr lang="en-US" sz="4800" b="1" dirty="0">
                <a:solidFill>
                  <a:srgbClr val="00000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E4E96-4E11-51DE-6604-A964BE6DCA58}"/>
              </a:ext>
            </a:extLst>
          </p:cNvPr>
          <p:cNvSpPr txBox="1"/>
          <p:nvPr/>
        </p:nvSpPr>
        <p:spPr>
          <a:xfrm>
            <a:off x="1143000" y="2400300"/>
            <a:ext cx="1569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358EE-7B4F-A4B7-BA8B-0B1FDF7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6362700"/>
            <a:ext cx="15392400" cy="33674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51B735-3D3A-8872-6D1E-26EB53A32C98}"/>
              </a:ext>
            </a:extLst>
          </p:cNvPr>
          <p:cNvSpPr/>
          <p:nvPr/>
        </p:nvSpPr>
        <p:spPr>
          <a:xfrm>
            <a:off x="12573000" y="24003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DA79BB-A97D-F41D-AD1F-6384DAC4B17D}"/>
              </a:ext>
            </a:extLst>
          </p:cNvPr>
          <p:cNvSpPr/>
          <p:nvPr/>
        </p:nvSpPr>
        <p:spPr>
          <a:xfrm>
            <a:off x="5867400" y="3009900"/>
            <a:ext cx="1752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CC282F-C98E-C43E-8A19-6598501D2B0D}"/>
              </a:ext>
            </a:extLst>
          </p:cNvPr>
          <p:cNvSpPr/>
          <p:nvPr/>
        </p:nvSpPr>
        <p:spPr>
          <a:xfrm>
            <a:off x="8686800" y="3619500"/>
            <a:ext cx="13716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AFAD86-2E39-ADCA-E049-2D2C784619E0}"/>
              </a:ext>
            </a:extLst>
          </p:cNvPr>
          <p:cNvSpPr/>
          <p:nvPr/>
        </p:nvSpPr>
        <p:spPr>
          <a:xfrm>
            <a:off x="9067800" y="4305300"/>
            <a:ext cx="1905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4" grpId="0"/>
      <p:bldP spid="7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C762BFB-B2C8-07FB-C7BF-C8A69BB76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41627"/>
              </p:ext>
            </p:extLst>
          </p:nvPr>
        </p:nvGraphicFramePr>
        <p:xfrm>
          <a:off x="1066800" y="876300"/>
          <a:ext cx="16078200" cy="868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9800486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06347794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817235117"/>
                    </a:ext>
                  </a:extLst>
                </a:gridCol>
              </a:tblGrid>
              <a:tr h="117212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Câu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Đáp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án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Giải</a:t>
                      </a:r>
                      <a:r>
                        <a:rPr lang="en-US" sz="4800" dirty="0"/>
                        <a:t> </a:t>
                      </a:r>
                      <a:r>
                        <a:rPr lang="en-US" sz="4800" dirty="0" err="1"/>
                        <a:t>thích</a:t>
                      </a:r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06073"/>
                  </a:ext>
                </a:extLst>
              </a:tr>
              <a:tr h="247949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1848"/>
                  </a:ext>
                </a:extLst>
              </a:tr>
              <a:tr h="1910984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89964"/>
                  </a:ext>
                </a:extLst>
              </a:tr>
              <a:tr h="31242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808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106A3D-AD18-D067-E228-30D9A844915D}"/>
              </a:ext>
            </a:extLst>
          </p:cNvPr>
          <p:cNvSpPr txBox="1"/>
          <p:nvPr/>
        </p:nvSpPr>
        <p:spPr>
          <a:xfrm>
            <a:off x="2895600" y="23241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háng Ba, tháng Tư, Tây Trường Sơn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 đầu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mùa mưa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53E8-D1C5-1C3E-9EE2-B26B2B44B56B}"/>
              </a:ext>
            </a:extLst>
          </p:cNvPr>
          <p:cNvSpPr txBox="1"/>
          <p:nvPr/>
        </p:nvSpPr>
        <p:spPr>
          <a:xfrm>
            <a:off x="2971800" y="49149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tới đâu, cỏ lá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tới đó.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1FE4-0B0B-071A-F256-8FD0D46BAF93}"/>
              </a:ext>
            </a:extLst>
          </p:cNvPr>
          <p:cNvSpPr txBox="1"/>
          <p:nvPr/>
        </p:nvSpPr>
        <p:spPr>
          <a:xfrm>
            <a:off x="2895600" y="65151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Phía trước bầy voi luôn luôn là những vùng đất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đủ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nơi chúng có thể sống những ngày sung sướng bù lại thời gian 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của mùa thu.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59CCA-7BF1-622F-CA65-AD45DEE89082}"/>
              </a:ext>
            </a:extLst>
          </p:cNvPr>
          <p:cNvSpPr txBox="1"/>
          <p:nvPr/>
        </p:nvSpPr>
        <p:spPr>
          <a:xfrm>
            <a:off x="8686800" y="23241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 </a:t>
            </a:r>
            <a:r>
              <a:rPr lang="vi-VN" sz="36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khai mạc chỉ dùng trong trường hợp bắt đầu/mở đầu một buổi biểu diễn hay một buổi lễ.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657E-0C47-9ED3-AA05-7084321640E7}"/>
              </a:ext>
            </a:extLst>
          </p:cNvPr>
          <p:cNvSpPr txBox="1"/>
          <p:nvPr/>
        </p:nvSpPr>
        <p:spPr>
          <a:xfrm>
            <a:off x="8534400" y="4639513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được đặc điểm của cây cối xanh tốt do được phát triển trong điều kiện thuận lợi.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tắn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còn có nét nghĩa “ánh lên niềm vui” (nụ cười tươi tắn)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41029-43CE-428A-A4B0-0DB39188EBAE}"/>
              </a:ext>
            </a:extLst>
          </p:cNvPr>
          <p:cNvSpPr txBox="1"/>
          <p:nvPr/>
        </p:nvSpPr>
        <p:spPr>
          <a:xfrm>
            <a:off x="8720667" y="65151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nói về một vùng đất, từ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đủ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 hợp để nói về đời sống vật chất của một nơi sinh sống.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nê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chỉ nói về cảm giác ăn một bữa 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khát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sự thiếu ăn, khổ cực. Không chọn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rách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từ này diễn tả cảnh sống khổ cực của con người (ăn đói, mặc rách).</a:t>
            </a:r>
          </a:p>
        </p:txBody>
      </p:sp>
    </p:spTree>
    <p:extLst>
      <p:ext uri="{BB962C8B-B14F-4D97-AF65-F5344CB8AC3E}">
        <p14:creationId xmlns:p14="http://schemas.microsoft.com/office/powerpoint/2010/main" val="182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A43969A-07C7-CE23-0FE2-11B337726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38300"/>
            <a:ext cx="9749410" cy="7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BA640-BA4F-5437-D7B6-7B187F824741}"/>
              </a:ext>
            </a:extLst>
          </p:cNvPr>
          <p:cNvGrpSpPr/>
          <p:nvPr/>
        </p:nvGrpSpPr>
        <p:grpSpPr>
          <a:xfrm>
            <a:off x="3733800" y="0"/>
            <a:ext cx="10134600" cy="3657600"/>
            <a:chOff x="3733800" y="0"/>
            <a:chExt cx="10134600" cy="36576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C6E42-A0D7-2A84-33BB-0F3432E9EB76}"/>
                </a:ext>
              </a:extLst>
            </p:cNvPr>
            <p:cNvGrpSpPr/>
            <p:nvPr/>
          </p:nvGrpSpPr>
          <p:grpSpPr>
            <a:xfrm>
              <a:off x="3733800" y="0"/>
              <a:ext cx="10134600" cy="3657600"/>
              <a:chOff x="8877299" y="85725"/>
              <a:chExt cx="2428876" cy="1876425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9F27989-C4B1-A48A-DB4B-D6DB90EE34DD}"/>
                  </a:ext>
                </a:extLst>
              </p:cNvPr>
              <p:cNvSpPr/>
              <p:nvPr/>
            </p:nvSpPr>
            <p:spPr>
              <a:xfrm>
                <a:off x="8877299" y="85725"/>
                <a:ext cx="2428876" cy="1876425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913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91360"/>
                    </a:lnTo>
                    <a:lnTo>
                      <a:pt x="0" y="2691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4468A8-22E6-047D-1BFA-C74B408DC1C0}"/>
                  </a:ext>
                </a:extLst>
              </p:cNvPr>
              <p:cNvSpPr txBox="1"/>
              <p:nvPr/>
            </p:nvSpPr>
            <p:spPr>
              <a:xfrm>
                <a:off x="8987532" y="885825"/>
                <a:ext cx="2238231" cy="67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endParaRPr lang="vi-VN" sz="8000" b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B28425-2AA2-3A16-8A11-A03A8241744D}"/>
                </a:ext>
              </a:extLst>
            </p:cNvPr>
            <p:cNvSpPr txBox="1"/>
            <p:nvPr/>
          </p:nvSpPr>
          <p:spPr>
            <a:xfrm>
              <a:off x="4495800" y="1714500"/>
              <a:ext cx="8458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i="0" u="none" strike="noStrike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44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ì</a:t>
              </a:r>
              <a:r>
                <a:rPr lang="vi-VN" sz="4400" b="1" i="0" u="none" strike="noStrike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 đồng nghĩa với mỗi từ in đậm trong bà</a:t>
              </a:r>
              <a:r>
                <a:rPr lang="en-US" sz="4400" b="1" i="0" u="none" strike="noStrike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ca dao</a:t>
              </a:r>
              <a:r>
                <a:rPr lang="en-US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đây:</a:t>
              </a:r>
              <a:endParaRPr lang="vi-VN" sz="9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CA732B-FEA7-CA19-8BC4-A9AF91962098}"/>
              </a:ext>
            </a:extLst>
          </p:cNvPr>
          <p:cNvSpPr txBox="1"/>
          <p:nvPr/>
        </p:nvSpPr>
        <p:spPr>
          <a:xfrm>
            <a:off x="2286000" y="4000500"/>
            <a:ext cx="1371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tép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trà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</a:t>
            </a:r>
            <a:r>
              <a:rPr lang="en-US" sz="54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5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5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620000" y="2247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988351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2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2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2000" b="1" kern="0" dirty="0">
              <a:solidFill>
                <a:srgbClr val="F79646">
                  <a:lumMod val="60000"/>
                  <a:lumOff val="40000"/>
                </a:srgbClr>
              </a:solidFill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2362200" y="21717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cọp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9417" y="6727190"/>
            <a:ext cx="15130745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2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hổ</a:t>
            </a:r>
            <a:endParaRPr kumimoji="0" lang="zh-CN" altLang="en-US" sz="12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标注 9">
            <a:extLst>
              <a:ext uri="{FF2B5EF4-FFF2-40B4-BE49-F238E27FC236}">
                <a16:creationId xmlns:a16="http://schemas.microsoft.com/office/drawing/2014/main" id="{4D8F46FD-2CE7-BDBD-1521-C445E27B6158}"/>
              </a:ext>
            </a:extLst>
          </p:cNvPr>
          <p:cNvSpPr/>
          <p:nvPr/>
        </p:nvSpPr>
        <p:spPr>
          <a:xfrm>
            <a:off x="12039600" y="2247900"/>
            <a:ext cx="48768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6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</a:t>
            </a:r>
            <a:r>
              <a:rPr kumimoji="0" lang="en-GB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 ba</a:t>
            </a:r>
            <a:r>
              <a:rPr lang="en-GB" altLang="zh-CN" sz="6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endParaRPr kumimoji="0" lang="en-GB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标注 9">
            <a:extLst>
              <a:ext uri="{FF2B5EF4-FFF2-40B4-BE49-F238E27FC236}">
                <a16:creationId xmlns:a16="http://schemas.microsoft.com/office/drawing/2014/main" id="{795C94EE-3A56-D5C7-BECD-712B898FD7C9}"/>
              </a:ext>
            </a:extLst>
          </p:cNvPr>
          <p:cNvSpPr/>
          <p:nvPr/>
        </p:nvSpPr>
        <p:spPr>
          <a:xfrm>
            <a:off x="7315200" y="7239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7772400" y="2324100"/>
            <a:ext cx="3552200" cy="2656444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33600" y="6972300"/>
            <a:ext cx="14413498" cy="163121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4" action="ppaction://hlinksldjump"/>
            <a:extLst>
              <a:ext uri="{FF2B5EF4-FFF2-40B4-BE49-F238E27FC236}">
                <a16:creationId xmlns:a16="http://schemas.microsoft.com/office/drawing/2014/main" id="{D9CFE74A-5E81-29DF-728A-CC92BE51CC24}"/>
              </a:ext>
            </a:extLst>
          </p:cNvPr>
          <p:cNvSpPr/>
          <p:nvPr/>
        </p:nvSpPr>
        <p:spPr>
          <a:xfrm>
            <a:off x="16399565" y="8845826"/>
            <a:ext cx="1172819" cy="1018511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2C4F3E8-A86D-B99A-399A-5A39958ED447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47113A4D-917E-980D-7FC8-4FD83090A916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8611" h="3307393" fill="none" extrusionOk="0">
                  <a:moveTo>
                    <a:pt x="0" y="807699"/>
                  </a:moveTo>
                  <a:cubicBezTo>
                    <a:pt x="-17526" y="445150"/>
                    <a:pt x="82161" y="-46125"/>
                    <a:pt x="288456" y="0"/>
                  </a:cubicBezTo>
                  <a:cubicBezTo>
                    <a:pt x="3210010" y="92717"/>
                    <a:pt x="8942310" y="-1256869"/>
                    <a:pt x="11910153" y="0"/>
                  </a:cubicBezTo>
                  <a:cubicBezTo>
                    <a:pt x="12086233" y="6958"/>
                    <a:pt x="12136048" y="306510"/>
                    <a:pt x="12198610" y="807699"/>
                  </a:cubicBezTo>
                  <a:cubicBezTo>
                    <a:pt x="12420188" y="1273460"/>
                    <a:pt x="12171534" y="1910911"/>
                    <a:pt x="12198610" y="2499693"/>
                  </a:cubicBezTo>
                  <a:cubicBezTo>
                    <a:pt x="12239114" y="2904011"/>
                    <a:pt x="12099051" y="3268915"/>
                    <a:pt x="11910153" y="3307393"/>
                  </a:cubicBezTo>
                  <a:cubicBezTo>
                    <a:pt x="9830128" y="3509762"/>
                    <a:pt x="3019189" y="2905307"/>
                    <a:pt x="288456" y="3307393"/>
                  </a:cubicBezTo>
                  <a:cubicBezTo>
                    <a:pt x="60843" y="3283386"/>
                    <a:pt x="-157213" y="2943162"/>
                    <a:pt x="0" y="2499693"/>
                  </a:cubicBezTo>
                  <a:cubicBezTo>
                    <a:pt x="-1545" y="1801889"/>
                    <a:pt x="10276" y="1181348"/>
                    <a:pt x="0" y="807699"/>
                  </a:cubicBezTo>
                  <a:close/>
                </a:path>
                <a:path w="12198611" h="3307393" stroke="0" extrusionOk="0">
                  <a:moveTo>
                    <a:pt x="0" y="807699"/>
                  </a:moveTo>
                  <a:cubicBezTo>
                    <a:pt x="-50615" y="281016"/>
                    <a:pt x="59643" y="-66"/>
                    <a:pt x="288456" y="0"/>
                  </a:cubicBezTo>
                  <a:cubicBezTo>
                    <a:pt x="1640903" y="-344537"/>
                    <a:pt x="10584125" y="484875"/>
                    <a:pt x="11910153" y="0"/>
                  </a:cubicBezTo>
                  <a:cubicBezTo>
                    <a:pt x="12073795" y="-84170"/>
                    <a:pt x="12106700" y="375823"/>
                    <a:pt x="12198610" y="807699"/>
                  </a:cubicBezTo>
                  <a:cubicBezTo>
                    <a:pt x="12000214" y="1387399"/>
                    <a:pt x="12232651" y="1945625"/>
                    <a:pt x="12198610" y="2499693"/>
                  </a:cubicBezTo>
                  <a:cubicBezTo>
                    <a:pt x="12213436" y="2886584"/>
                    <a:pt x="12107105" y="3273984"/>
                    <a:pt x="11910153" y="3307393"/>
                  </a:cubicBezTo>
                  <a:cubicBezTo>
                    <a:pt x="7043728" y="3168861"/>
                    <a:pt x="5118913" y="3484696"/>
                    <a:pt x="288456" y="3307393"/>
                  </a:cubicBezTo>
                  <a:cubicBezTo>
                    <a:pt x="181188" y="3338779"/>
                    <a:pt x="-61119" y="3085641"/>
                    <a:pt x="0" y="2499693"/>
                  </a:cubicBezTo>
                  <a:cubicBezTo>
                    <a:pt x="-37013" y="1941659"/>
                    <a:pt x="54789" y="1222012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112" y="359207"/>
                    <a:pt x="126004" y="-43533"/>
                    <a:pt x="288456" y="0"/>
                  </a:cubicBezTo>
                  <a:cubicBezTo>
                    <a:pt x="4192008" y="-100505"/>
                    <a:pt x="8657536" y="16115"/>
                    <a:pt x="11910153" y="0"/>
                  </a:cubicBezTo>
                  <a:cubicBezTo>
                    <a:pt x="12104918" y="2078"/>
                    <a:pt x="12081905" y="326177"/>
                    <a:pt x="12198610" y="807699"/>
                  </a:cubicBezTo>
                  <a:cubicBezTo>
                    <a:pt x="12253636" y="1311928"/>
                    <a:pt x="12178348" y="1855383"/>
                    <a:pt x="12198610" y="2499693"/>
                  </a:cubicBezTo>
                  <a:cubicBezTo>
                    <a:pt x="12205689" y="2924522"/>
                    <a:pt x="12071187" y="3268472"/>
                    <a:pt x="11910153" y="3307393"/>
                  </a:cubicBezTo>
                  <a:cubicBezTo>
                    <a:pt x="10256527" y="4109816"/>
                    <a:pt x="3096495" y="3470423"/>
                    <a:pt x="288456" y="3307393"/>
                  </a:cubicBezTo>
                  <a:cubicBezTo>
                    <a:pt x="70758" y="3375891"/>
                    <a:pt x="-74892" y="3019386"/>
                    <a:pt x="0" y="2499693"/>
                  </a:cubicBezTo>
                  <a:cubicBezTo>
                    <a:pt x="1598" y="1960569"/>
                    <a:pt x="-6712" y="1138367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479" y="387473"/>
                    <a:pt x="73813" y="-29727"/>
                    <a:pt x="288456" y="0"/>
                  </a:cubicBezTo>
                  <a:cubicBezTo>
                    <a:pt x="3719229" y="189253"/>
                    <a:pt x="9445231" y="-795139"/>
                    <a:pt x="11910153" y="0"/>
                  </a:cubicBezTo>
                  <a:cubicBezTo>
                    <a:pt x="12039944" y="-23516"/>
                    <a:pt x="12119114" y="295389"/>
                    <a:pt x="12198610" y="807699"/>
                  </a:cubicBezTo>
                  <a:cubicBezTo>
                    <a:pt x="12412397" y="1318467"/>
                    <a:pt x="12200909" y="1873011"/>
                    <a:pt x="12198610" y="2499693"/>
                  </a:cubicBezTo>
                  <a:cubicBezTo>
                    <a:pt x="12242199" y="2893614"/>
                    <a:pt x="12062193" y="3276067"/>
                    <a:pt x="11910153" y="3307393"/>
                  </a:cubicBezTo>
                  <a:cubicBezTo>
                    <a:pt x="9973518" y="3783830"/>
                    <a:pt x="2952232" y="2929777"/>
                    <a:pt x="288456" y="3307393"/>
                  </a:cubicBezTo>
                  <a:cubicBezTo>
                    <a:pt x="35215" y="3294070"/>
                    <a:pt x="-106150" y="2954359"/>
                    <a:pt x="0" y="2499693"/>
                  </a:cubicBezTo>
                  <a:cubicBezTo>
                    <a:pt x="-13747" y="1879989"/>
                    <a:pt x="-59229" y="1180705"/>
                    <a:pt x="0" y="8076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4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sau:</a:t>
              </a:r>
            </a:p>
            <a:p>
              <a:pPr algn="ctr"/>
              <a:r>
                <a:rPr lang="vi-VN" sz="6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Đất nước ta sạch bóng quân thù. Hai Bà Trưng trở thành hai vị anh hùng đầu tiên được lưu danh trong lịch sử nước nhà</a:t>
              </a:r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D324733-17D2-4648-01D8-1D88CF6F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BD2DD0-0DA0-1F91-52D4-11CCFBAA384C}"/>
              </a:ext>
            </a:extLst>
          </p:cNvPr>
          <p:cNvGrpSpPr/>
          <p:nvPr/>
        </p:nvGrpSpPr>
        <p:grpSpPr>
          <a:xfrm>
            <a:off x="3505200" y="6819894"/>
            <a:ext cx="9906000" cy="2209799"/>
            <a:chOff x="5635407" y="7524357"/>
            <a:chExt cx="5535345" cy="1176915"/>
          </a:xfrm>
        </p:grpSpPr>
        <p:sp>
          <p:nvSpPr>
            <p:cNvPr id="9" name="Hình chữ nhật: Góc Tròn 6">
              <a:extLst>
                <a:ext uri="{FF2B5EF4-FFF2-40B4-BE49-F238E27FC236}">
                  <a16:creationId xmlns:a16="http://schemas.microsoft.com/office/drawing/2014/main" id="{15473624-5845-E843-C21D-C098BA001A58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2A634A0C-6F00-FDFB-2451-3481D33B0AF6}"/>
                </a:ext>
              </a:extLst>
            </p:cNvPr>
            <p:cNvSpPr txBox="1"/>
            <p:nvPr/>
          </p:nvSpPr>
          <p:spPr>
            <a:xfrm>
              <a:off x="6997953" y="7849027"/>
              <a:ext cx="3954201" cy="54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>
                  <a:solidFill>
                    <a:prstClr val="black"/>
                  </a:solidFill>
                  <a:latin typeface="Calibri" panose="020F0502020204030204"/>
                </a:rPr>
                <a:t>đất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nhà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1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91A20F-3F89-886F-1A89-F3C389257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1DB03-D2CB-DD16-C4AE-DFB84EA8FF30}"/>
              </a:ext>
            </a:extLst>
          </p:cNvPr>
          <p:cNvCxnSpPr>
            <a:cxnSpLocks/>
          </p:cNvCxnSpPr>
          <p:nvPr/>
        </p:nvCxnSpPr>
        <p:spPr>
          <a:xfrm>
            <a:off x="2362200" y="33909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4AC44E-B037-3299-D672-1EC3565EBFEF}"/>
              </a:ext>
            </a:extLst>
          </p:cNvPr>
          <p:cNvCxnSpPr>
            <a:cxnSpLocks/>
          </p:cNvCxnSpPr>
          <p:nvPr/>
        </p:nvCxnSpPr>
        <p:spPr>
          <a:xfrm>
            <a:off x="10058400" y="52197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8592F-2675-21F0-CC6E-9B4769C79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2247900"/>
            <a:ext cx="104769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t Hành động: Lùi hoặc Trước 16">
            <a:hlinkClick r:id="rId4" action="ppaction://hlinksldjump"/>
            <a:extLst>
              <a:ext uri="{FF2B5EF4-FFF2-40B4-BE49-F238E27FC236}">
                <a16:creationId xmlns:a16="http://schemas.microsoft.com/office/drawing/2014/main" id="{7BF094EE-C207-5B24-B3F4-420B5D54E916}"/>
              </a:ext>
            </a:extLst>
          </p:cNvPr>
          <p:cNvSpPr/>
          <p:nvPr/>
        </p:nvSpPr>
        <p:spPr>
          <a:xfrm>
            <a:off x="16399565" y="8845826"/>
            <a:ext cx="1172819" cy="1018511"/>
          </a:xfrm>
          <a:prstGeom prst="actionButtonBackPrevious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3BAE726-CFBA-60B5-AF40-082CF055D2EF}"/>
              </a:ext>
            </a:extLst>
          </p:cNvPr>
          <p:cNvGrpSpPr/>
          <p:nvPr/>
        </p:nvGrpSpPr>
        <p:grpSpPr>
          <a:xfrm>
            <a:off x="890340" y="919274"/>
            <a:ext cx="16507320" cy="5062426"/>
            <a:chOff x="308203" y="2337884"/>
            <a:chExt cx="12870924" cy="3503287"/>
          </a:xfrm>
        </p:grpSpPr>
        <p:sp>
          <p:nvSpPr>
            <p:cNvPr id="12" name="Rectangle: Rounded Corners 3">
              <a:extLst>
                <a:ext uri="{FF2B5EF4-FFF2-40B4-BE49-F238E27FC236}">
                  <a16:creationId xmlns:a16="http://schemas.microsoft.com/office/drawing/2014/main" id="{B007264E-D9BA-DAA8-5B46-D71CED011DBF}"/>
                </a:ext>
              </a:extLst>
            </p:cNvPr>
            <p:cNvSpPr/>
            <p:nvPr/>
          </p:nvSpPr>
          <p:spPr>
            <a:xfrm>
              <a:off x="980516" y="2533778"/>
              <a:ext cx="12198611" cy="3307393"/>
            </a:xfrm>
            <a:custGeom>
              <a:avLst/>
              <a:gdLst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  <a:gd name="connsiteX0" fmla="*/ 0 w 12198611"/>
                <a:gd name="connsiteY0" fmla="*/ 807699 h 3307393"/>
                <a:gd name="connsiteX1" fmla="*/ 288456 w 12198611"/>
                <a:gd name="connsiteY1" fmla="*/ 0 h 3307393"/>
                <a:gd name="connsiteX2" fmla="*/ 11910153 w 12198611"/>
                <a:gd name="connsiteY2" fmla="*/ 0 h 3307393"/>
                <a:gd name="connsiteX3" fmla="*/ 12198610 w 12198611"/>
                <a:gd name="connsiteY3" fmla="*/ 807699 h 3307393"/>
                <a:gd name="connsiteX4" fmla="*/ 12198610 w 12198611"/>
                <a:gd name="connsiteY4" fmla="*/ 2499693 h 3307393"/>
                <a:gd name="connsiteX5" fmla="*/ 11910153 w 12198611"/>
                <a:gd name="connsiteY5" fmla="*/ 3307393 h 3307393"/>
                <a:gd name="connsiteX6" fmla="*/ 288456 w 12198611"/>
                <a:gd name="connsiteY6" fmla="*/ 3307393 h 3307393"/>
                <a:gd name="connsiteX7" fmla="*/ 0 w 12198611"/>
                <a:gd name="connsiteY7" fmla="*/ 2499693 h 3307393"/>
                <a:gd name="connsiteX8" fmla="*/ 0 w 12198611"/>
                <a:gd name="connsiteY8" fmla="*/ 807699 h 330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8611" h="3307393" fill="none" extrusionOk="0">
                  <a:moveTo>
                    <a:pt x="0" y="807699"/>
                  </a:moveTo>
                  <a:cubicBezTo>
                    <a:pt x="-17526" y="445150"/>
                    <a:pt x="82161" y="-46125"/>
                    <a:pt x="288456" y="0"/>
                  </a:cubicBezTo>
                  <a:cubicBezTo>
                    <a:pt x="3210010" y="92717"/>
                    <a:pt x="8942310" y="-1256869"/>
                    <a:pt x="11910153" y="0"/>
                  </a:cubicBezTo>
                  <a:cubicBezTo>
                    <a:pt x="12086233" y="6958"/>
                    <a:pt x="12136048" y="306510"/>
                    <a:pt x="12198610" y="807699"/>
                  </a:cubicBezTo>
                  <a:cubicBezTo>
                    <a:pt x="12420188" y="1273460"/>
                    <a:pt x="12171534" y="1910911"/>
                    <a:pt x="12198610" y="2499693"/>
                  </a:cubicBezTo>
                  <a:cubicBezTo>
                    <a:pt x="12239114" y="2904011"/>
                    <a:pt x="12099051" y="3268915"/>
                    <a:pt x="11910153" y="3307393"/>
                  </a:cubicBezTo>
                  <a:cubicBezTo>
                    <a:pt x="9830128" y="3509762"/>
                    <a:pt x="3019189" y="2905307"/>
                    <a:pt x="288456" y="3307393"/>
                  </a:cubicBezTo>
                  <a:cubicBezTo>
                    <a:pt x="60843" y="3283386"/>
                    <a:pt x="-157213" y="2943162"/>
                    <a:pt x="0" y="2499693"/>
                  </a:cubicBezTo>
                  <a:cubicBezTo>
                    <a:pt x="-1545" y="1801889"/>
                    <a:pt x="10276" y="1181348"/>
                    <a:pt x="0" y="807699"/>
                  </a:cubicBezTo>
                  <a:close/>
                </a:path>
                <a:path w="12198611" h="3307393" stroke="0" extrusionOk="0">
                  <a:moveTo>
                    <a:pt x="0" y="807699"/>
                  </a:moveTo>
                  <a:cubicBezTo>
                    <a:pt x="-50615" y="281016"/>
                    <a:pt x="59643" y="-66"/>
                    <a:pt x="288456" y="0"/>
                  </a:cubicBezTo>
                  <a:cubicBezTo>
                    <a:pt x="1640903" y="-344537"/>
                    <a:pt x="10584125" y="484875"/>
                    <a:pt x="11910153" y="0"/>
                  </a:cubicBezTo>
                  <a:cubicBezTo>
                    <a:pt x="12073795" y="-84170"/>
                    <a:pt x="12106700" y="375823"/>
                    <a:pt x="12198610" y="807699"/>
                  </a:cubicBezTo>
                  <a:cubicBezTo>
                    <a:pt x="12000214" y="1387399"/>
                    <a:pt x="12232651" y="1945625"/>
                    <a:pt x="12198610" y="2499693"/>
                  </a:cubicBezTo>
                  <a:cubicBezTo>
                    <a:pt x="12213436" y="2886584"/>
                    <a:pt x="12107105" y="3273984"/>
                    <a:pt x="11910153" y="3307393"/>
                  </a:cubicBezTo>
                  <a:cubicBezTo>
                    <a:pt x="7043728" y="3168861"/>
                    <a:pt x="5118913" y="3484696"/>
                    <a:pt x="288456" y="3307393"/>
                  </a:cubicBezTo>
                  <a:cubicBezTo>
                    <a:pt x="181188" y="3338779"/>
                    <a:pt x="-61119" y="3085641"/>
                    <a:pt x="0" y="2499693"/>
                  </a:cubicBezTo>
                  <a:cubicBezTo>
                    <a:pt x="-37013" y="1941659"/>
                    <a:pt x="54789" y="1222012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112" y="359207"/>
                    <a:pt x="126004" y="-43533"/>
                    <a:pt x="288456" y="0"/>
                  </a:cubicBezTo>
                  <a:cubicBezTo>
                    <a:pt x="4192008" y="-100505"/>
                    <a:pt x="8657536" y="16115"/>
                    <a:pt x="11910153" y="0"/>
                  </a:cubicBezTo>
                  <a:cubicBezTo>
                    <a:pt x="12104918" y="2078"/>
                    <a:pt x="12081905" y="326177"/>
                    <a:pt x="12198610" y="807699"/>
                  </a:cubicBezTo>
                  <a:cubicBezTo>
                    <a:pt x="12253636" y="1311928"/>
                    <a:pt x="12178348" y="1855383"/>
                    <a:pt x="12198610" y="2499693"/>
                  </a:cubicBezTo>
                  <a:cubicBezTo>
                    <a:pt x="12205689" y="2924522"/>
                    <a:pt x="12071187" y="3268472"/>
                    <a:pt x="11910153" y="3307393"/>
                  </a:cubicBezTo>
                  <a:cubicBezTo>
                    <a:pt x="10256527" y="4109816"/>
                    <a:pt x="3096495" y="3470423"/>
                    <a:pt x="288456" y="3307393"/>
                  </a:cubicBezTo>
                  <a:cubicBezTo>
                    <a:pt x="70758" y="3375891"/>
                    <a:pt x="-74892" y="3019386"/>
                    <a:pt x="0" y="2499693"/>
                  </a:cubicBezTo>
                  <a:cubicBezTo>
                    <a:pt x="1598" y="1960569"/>
                    <a:pt x="-6712" y="1138367"/>
                    <a:pt x="0" y="807699"/>
                  </a:cubicBezTo>
                  <a:close/>
                </a:path>
                <a:path w="12198611" h="3307393" fill="none" stroke="0" extrusionOk="0">
                  <a:moveTo>
                    <a:pt x="0" y="807699"/>
                  </a:moveTo>
                  <a:cubicBezTo>
                    <a:pt x="-17479" y="387473"/>
                    <a:pt x="73813" y="-29727"/>
                    <a:pt x="288456" y="0"/>
                  </a:cubicBezTo>
                  <a:cubicBezTo>
                    <a:pt x="3719229" y="189253"/>
                    <a:pt x="9445231" y="-795139"/>
                    <a:pt x="11910153" y="0"/>
                  </a:cubicBezTo>
                  <a:cubicBezTo>
                    <a:pt x="12039944" y="-23516"/>
                    <a:pt x="12119114" y="295389"/>
                    <a:pt x="12198610" y="807699"/>
                  </a:cubicBezTo>
                  <a:cubicBezTo>
                    <a:pt x="12412397" y="1318467"/>
                    <a:pt x="12200909" y="1873011"/>
                    <a:pt x="12198610" y="2499693"/>
                  </a:cubicBezTo>
                  <a:cubicBezTo>
                    <a:pt x="12242199" y="2893614"/>
                    <a:pt x="12062193" y="3276067"/>
                    <a:pt x="11910153" y="3307393"/>
                  </a:cubicBezTo>
                  <a:cubicBezTo>
                    <a:pt x="9973518" y="3783830"/>
                    <a:pt x="2952232" y="2929777"/>
                    <a:pt x="288456" y="3307393"/>
                  </a:cubicBezTo>
                  <a:cubicBezTo>
                    <a:pt x="35215" y="3294070"/>
                    <a:pt x="-106150" y="2954359"/>
                    <a:pt x="0" y="2499693"/>
                  </a:cubicBezTo>
                  <a:cubicBezTo>
                    <a:pt x="-13747" y="1879989"/>
                    <a:pt x="-59229" y="1180705"/>
                    <a:pt x="0" y="8076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custGeom>
                      <a:avLst/>
                      <a:gdLst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  <a:gd name="connsiteX0" fmla="*/ 0 w 15645060"/>
                        <a:gd name="connsiteY0" fmla="*/ 1167166 h 4779349"/>
                        <a:gd name="connsiteX1" fmla="*/ 369954 w 15645060"/>
                        <a:gd name="connsiteY1" fmla="*/ 0 h 4779349"/>
                        <a:gd name="connsiteX2" fmla="*/ 15275105 w 15645060"/>
                        <a:gd name="connsiteY2" fmla="*/ 0 h 4779349"/>
                        <a:gd name="connsiteX3" fmla="*/ 15645059 w 15645060"/>
                        <a:gd name="connsiteY3" fmla="*/ 1167166 h 4779349"/>
                        <a:gd name="connsiteX4" fmla="*/ 15645059 w 15645060"/>
                        <a:gd name="connsiteY4" fmla="*/ 3612182 h 4779349"/>
                        <a:gd name="connsiteX5" fmla="*/ 15275105 w 15645060"/>
                        <a:gd name="connsiteY5" fmla="*/ 4779349 h 4779349"/>
                        <a:gd name="connsiteX6" fmla="*/ 369954 w 15645060"/>
                        <a:gd name="connsiteY6" fmla="*/ 4779349 h 4779349"/>
                        <a:gd name="connsiteX7" fmla="*/ 0 w 15645060"/>
                        <a:gd name="connsiteY7" fmla="*/ 3612182 h 4779349"/>
                        <a:gd name="connsiteX8" fmla="*/ 0 w 15645060"/>
                        <a:gd name="connsiteY8" fmla="*/ 1167166 h 47793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645060" h="4779349" fill="none" extrusionOk="0">
                          <a:moveTo>
                            <a:pt x="0" y="1167166"/>
                          </a:moveTo>
                          <a:cubicBezTo>
                            <a:pt x="-11818" y="601182"/>
                            <a:pt x="113715" y="-60337"/>
                            <a:pt x="369954" y="0"/>
                          </a:cubicBezTo>
                          <a:cubicBezTo>
                            <a:pt x="4420007" y="33258"/>
                            <a:pt x="11483379" y="-1293649"/>
                            <a:pt x="15275105" y="0"/>
                          </a:cubicBezTo>
                          <a:cubicBezTo>
                            <a:pt x="15494154" y="7730"/>
                            <a:pt x="15575636" y="453198"/>
                            <a:pt x="15645059" y="1167166"/>
                          </a:cubicBezTo>
                          <a:cubicBezTo>
                            <a:pt x="15858904" y="1848709"/>
                            <a:pt x="15606622" y="2745846"/>
                            <a:pt x="15645059" y="3612182"/>
                          </a:cubicBezTo>
                          <a:cubicBezTo>
                            <a:pt x="15677050" y="4213447"/>
                            <a:pt x="15490326" y="4756783"/>
                            <a:pt x="15275105" y="4779349"/>
                          </a:cubicBezTo>
                          <a:cubicBezTo>
                            <a:pt x="12716960" y="5077952"/>
                            <a:pt x="4026200" y="4273685"/>
                            <a:pt x="369954" y="4779349"/>
                          </a:cubicBezTo>
                          <a:cubicBezTo>
                            <a:pt x="88670" y="4747979"/>
                            <a:pt x="-123049" y="4254229"/>
                            <a:pt x="0" y="3612182"/>
                          </a:cubicBezTo>
                          <a:cubicBezTo>
                            <a:pt x="-5054" y="2656739"/>
                            <a:pt x="10233" y="1733704"/>
                            <a:pt x="0" y="1167166"/>
                          </a:cubicBezTo>
                          <a:close/>
                        </a:path>
                        <a:path w="15645060" h="4779349" stroke="0" extrusionOk="0">
                          <a:moveTo>
                            <a:pt x="0" y="1167166"/>
                          </a:moveTo>
                          <a:cubicBezTo>
                            <a:pt x="-43973" y="413267"/>
                            <a:pt x="124343" y="3240"/>
                            <a:pt x="369954" y="0"/>
                          </a:cubicBezTo>
                          <a:cubicBezTo>
                            <a:pt x="2076577" y="-470404"/>
                            <a:pt x="13670042" y="437778"/>
                            <a:pt x="15275105" y="0"/>
                          </a:cubicBezTo>
                          <a:cubicBezTo>
                            <a:pt x="15475631" y="-40444"/>
                            <a:pt x="15545456" y="534804"/>
                            <a:pt x="15645059" y="1167166"/>
                          </a:cubicBezTo>
                          <a:cubicBezTo>
                            <a:pt x="15496348" y="2045377"/>
                            <a:pt x="15631944" y="2865449"/>
                            <a:pt x="15645059" y="3612182"/>
                          </a:cubicBezTo>
                          <a:cubicBezTo>
                            <a:pt x="15661908" y="4183613"/>
                            <a:pt x="15489649" y="4743683"/>
                            <a:pt x="15275105" y="4779349"/>
                          </a:cubicBezTo>
                          <a:cubicBezTo>
                            <a:pt x="9085842" y="4575403"/>
                            <a:pt x="6833821" y="5098776"/>
                            <a:pt x="369954" y="4779349"/>
                          </a:cubicBezTo>
                          <a:cubicBezTo>
                            <a:pt x="203753" y="4805895"/>
                            <a:pt x="-54593" y="4400090"/>
                            <a:pt x="0" y="3612182"/>
                          </a:cubicBezTo>
                          <a:cubicBezTo>
                            <a:pt x="-38746" y="2798820"/>
                            <a:pt x="14887" y="1714747"/>
                            <a:pt x="0" y="1167166"/>
                          </a:cubicBezTo>
                          <a:close/>
                        </a:path>
                        <a:path w="15645060" h="4779349" fill="none" stroke="0" extrusionOk="0">
                          <a:moveTo>
                            <a:pt x="0" y="1167166"/>
                          </a:moveTo>
                          <a:cubicBezTo>
                            <a:pt x="-7388" y="568554"/>
                            <a:pt x="134718" y="-26445"/>
                            <a:pt x="369954" y="0"/>
                          </a:cubicBezTo>
                          <a:cubicBezTo>
                            <a:pt x="5328900" y="55600"/>
                            <a:pt x="11613419" y="-551160"/>
                            <a:pt x="15275105" y="0"/>
                          </a:cubicBezTo>
                          <a:cubicBezTo>
                            <a:pt x="15469647" y="-5614"/>
                            <a:pt x="15555079" y="446322"/>
                            <a:pt x="15645059" y="1167166"/>
                          </a:cubicBezTo>
                          <a:cubicBezTo>
                            <a:pt x="15758702" y="1900720"/>
                            <a:pt x="15627394" y="2671419"/>
                            <a:pt x="15645059" y="3612182"/>
                          </a:cubicBezTo>
                          <a:cubicBezTo>
                            <a:pt x="15660094" y="4224849"/>
                            <a:pt x="15473828" y="4753451"/>
                            <a:pt x="15275105" y="4779349"/>
                          </a:cubicBezTo>
                          <a:cubicBezTo>
                            <a:pt x="13063991" y="5840009"/>
                            <a:pt x="4569434" y="4573027"/>
                            <a:pt x="369954" y="4779349"/>
                          </a:cubicBezTo>
                          <a:cubicBezTo>
                            <a:pt x="69578" y="4784231"/>
                            <a:pt x="-96714" y="4323412"/>
                            <a:pt x="0" y="3612182"/>
                          </a:cubicBezTo>
                          <a:cubicBezTo>
                            <a:pt x="-14469" y="2776286"/>
                            <a:pt x="-65325" y="1724879"/>
                            <a:pt x="0" y="116716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các từ có nghĩa giống </a:t>
              </a:r>
              <a:r>
                <a:rPr lang="en-US" sz="48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 những câu thơ sau: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 tàu như mũi tên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Đang lao về phía trước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muốn con tàu này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Đưa em đi khắp nước</a:t>
              </a:r>
            </a:p>
            <a:p>
              <a:pPr algn="ctr"/>
              <a:r>
                <a:rPr lang="vi-VN" sz="48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Ơi Tổ quốc! Tổ quốc!</a:t>
              </a:r>
              <a:endParaRPr lang="vi-VN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D10551D-2412-E8CC-FEDA-865453EF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203" y="2337884"/>
              <a:ext cx="883459" cy="111140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44309F-A6D1-A4DA-6CE9-8B7434BDB342}"/>
              </a:ext>
            </a:extLst>
          </p:cNvPr>
          <p:cNvGrpSpPr/>
          <p:nvPr/>
        </p:nvGrpSpPr>
        <p:grpSpPr>
          <a:xfrm>
            <a:off x="5867400" y="7353300"/>
            <a:ext cx="6861393" cy="1429143"/>
            <a:chOff x="5635407" y="7524357"/>
            <a:chExt cx="5535345" cy="1176915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037DA71A-92B4-BBD6-A722-51A997F7BFAE}"/>
                </a:ext>
              </a:extLst>
            </p:cNvPr>
            <p:cNvSpPr/>
            <p:nvPr/>
          </p:nvSpPr>
          <p:spPr>
            <a:xfrm>
              <a:off x="6705600" y="7581900"/>
              <a:ext cx="4465152" cy="1061829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Hộp Văn bản 7">
              <a:extLst>
                <a:ext uri="{FF2B5EF4-FFF2-40B4-BE49-F238E27FC236}">
                  <a16:creationId xmlns:a16="http://schemas.microsoft.com/office/drawing/2014/main" id="{7D20C724-8C80-AA51-BDF8-5968F585B9A1}"/>
                </a:ext>
              </a:extLst>
            </p:cNvPr>
            <p:cNvSpPr txBox="1"/>
            <p:nvPr/>
          </p:nvSpPr>
          <p:spPr>
            <a:xfrm>
              <a:off x="6987822" y="7649860"/>
              <a:ext cx="4118720" cy="836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nước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–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6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libri" panose="020F0502020204030204"/>
                </a:rPr>
                <a:t>quốc</a:t>
              </a:r>
              <a:endParaRPr lang="en-US" sz="6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7" name="Picture 4" descr="Mặt Trời Mỉm Cười Sun Nụ Mùa - Miễn Phí vector hình ảnh trên Pixabay">
              <a:extLst>
                <a:ext uri="{FF2B5EF4-FFF2-40B4-BE49-F238E27FC236}">
                  <a16:creationId xmlns:a16="http://schemas.microsoft.com/office/drawing/2014/main" id="{E33DD648-F56B-2BDB-D3E2-F10640655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07" y="7524357"/>
              <a:ext cx="1230858" cy="1176915"/>
            </a:xfrm>
            <a:prstGeom prst="rect">
              <a:avLst/>
            </a:prstGeom>
            <a:noFill/>
            <a:effectLst>
              <a:glow rad="889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36404-9A34-C297-C836-3C1085699226}"/>
              </a:ext>
            </a:extLst>
          </p:cNvPr>
          <p:cNvCxnSpPr>
            <a:cxnSpLocks/>
          </p:cNvCxnSpPr>
          <p:nvPr/>
        </p:nvCxnSpPr>
        <p:spPr>
          <a:xfrm>
            <a:off x="10972800" y="4914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FD0942-AF59-ECA1-9860-B95AD87D3AAE}"/>
              </a:ext>
            </a:extLst>
          </p:cNvPr>
          <p:cNvCxnSpPr>
            <a:cxnSpLocks/>
          </p:cNvCxnSpPr>
          <p:nvPr/>
        </p:nvCxnSpPr>
        <p:spPr>
          <a:xfrm>
            <a:off x="7848600" y="56769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971800" y="1579542"/>
            <a:ext cx="10197367" cy="7485108"/>
            <a:chOff x="0" y="0"/>
            <a:chExt cx="2355171" cy="197138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55171" cy="201901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43400" y="876300"/>
            <a:ext cx="7315200" cy="12251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34254">
            <a:off x="2806997" y="-81548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19906">
            <a:off x="11285218" y="253880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>
            <a:extLst>
              <a:ext uri="{FF2B5EF4-FFF2-40B4-BE49-F238E27FC236}">
                <a16:creationId xmlns:a16="http://schemas.microsoft.com/office/drawing/2014/main" id="{37EF12E8-C6B0-DF13-FE76-4E885C4FE7B8}"/>
              </a:ext>
            </a:extLst>
          </p:cNvPr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C8F517-B3BD-0610-0B6E-389E58938D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9DC006-824C-5F69-0727-4C40B61652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7200" y="495300"/>
            <a:ext cx="7834039" cy="3103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88D779-2AA7-3D64-2CB8-E7413F0AE6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0" y="3009900"/>
            <a:ext cx="10443353" cy="346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C20F3-FC76-AB76-7E4B-A59D3F022D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/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912C50-F949-9DBF-EFFA-811456768E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/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0633465C-4F06-3AC7-31C4-43D4CA3AC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530700" y="377425"/>
            <a:ext cx="15846278" cy="1467761"/>
            <a:chOff x="1160742" y="342900"/>
            <a:chExt cx="158462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550163" y="644106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2715520" y="729556"/>
            <a:ext cx="116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</a:rPr>
              <a:t>Bài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1.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</a:rPr>
              <a:t>.</a:t>
            </a: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DC04A-8557-BFD0-3286-DA5634D8E5F4}"/>
              </a:ext>
            </a:extLst>
          </p:cNvPr>
          <p:cNvSpPr txBox="1"/>
          <p:nvPr/>
        </p:nvSpPr>
        <p:spPr>
          <a:xfrm>
            <a:off x="990600" y="2050578"/>
            <a:ext cx="16306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khuân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hăng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say.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457200"/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(Theo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457200"/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图片 67593" descr="PPT素材-21">
            <a:extLst>
              <a:ext uri="{FF2B5EF4-FFF2-40B4-BE49-F238E27FC236}">
                <a16:creationId xmlns:a16="http://schemas.microsoft.com/office/drawing/2014/main" id="{1EF22598-E450-D699-E4DC-34975D6FC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914900"/>
            <a:ext cx="9764737" cy="513350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7845D17-A278-2852-C905-1C9B5DB500D5}"/>
              </a:ext>
            </a:extLst>
          </p:cNvPr>
          <p:cNvGrpSpPr/>
          <p:nvPr/>
        </p:nvGrpSpPr>
        <p:grpSpPr>
          <a:xfrm>
            <a:off x="838200" y="3989854"/>
            <a:ext cx="7620000" cy="4953000"/>
            <a:chOff x="8877299" y="85725"/>
            <a:chExt cx="2428876" cy="187642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B548252-E9E0-878F-E51B-FF8806BC9DAC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BBC93C-B052-644F-BA8D-7A1DAB77F346}"/>
                </a:ext>
              </a:extLst>
            </p:cNvPr>
            <p:cNvSpPr txBox="1"/>
            <p:nvPr/>
          </p:nvSpPr>
          <p:spPr>
            <a:xfrm>
              <a:off x="8987532" y="885825"/>
              <a:ext cx="2238231" cy="8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Đoạn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thứ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hai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chứa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giống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nhau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: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ban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mai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sớm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296400" y="6081267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này đều nói về thời điểm bắt đầu buổi sáng, khi mặt trời sắp nhô lên khỏi đường chân trời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FB204-0A71-2295-9B81-89B5B535C86E}"/>
              </a:ext>
            </a:extLst>
          </p:cNvPr>
          <p:cNvSpPr txBox="1"/>
          <p:nvPr/>
        </p:nvSpPr>
        <p:spPr>
          <a:xfrm>
            <a:off x="990600" y="1435309"/>
            <a:ext cx="163068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0" indent="457200"/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Vi)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BC93C-B052-644F-BA8D-7A1DAB77F346}"/>
              </a:ext>
            </a:extLst>
          </p:cNvPr>
          <p:cNvSpPr txBox="1"/>
          <p:nvPr/>
        </p:nvSpPr>
        <p:spPr>
          <a:xfrm>
            <a:off x="922406" y="3390900"/>
            <a:ext cx="161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Đoạn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văn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thứ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nhất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chứa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có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gần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giống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cs typeface="#9Slide03 Arima Madurai Black" panose="00000A00000000000000" pitchFamily="2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cs typeface="#9Slide03 Arima Madurai Black" panose="00000A00000000000000" pitchFamily="2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cs typeface="#9Slide03 Arima Madurai Black" panose="00000A00000000000000" pitchFamily="2" charset="0"/>
              </a:rPr>
              <a:t>khuân</a:t>
            </a:r>
            <a:r>
              <a:rPr lang="en-US" sz="4800" b="1" dirty="0">
                <a:solidFill>
                  <a:srgbClr val="FF0000"/>
                </a:solidFill>
                <a:cs typeface="#9Slide03 Arima Madurai Black" panose="00000A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#9Slide03 Arima Madurai Black" panose="00000A00000000000000" pitchFamily="2" charset="0"/>
              </a:rPr>
              <a:t>tha</a:t>
            </a:r>
            <a:r>
              <a:rPr lang="en-US" sz="4800" b="1" dirty="0">
                <a:solidFill>
                  <a:srgbClr val="FF0000"/>
                </a:solidFill>
                <a:cs typeface="#9Slide03 Arima Madurai Black" panose="00000A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#9Slide03 Arima Madurai Black" panose="00000A00000000000000" pitchFamily="2" charset="0"/>
              </a:rPr>
              <a:t>vác</a:t>
            </a:r>
            <a:r>
              <a:rPr lang="en-US" sz="4800" b="1" dirty="0">
                <a:solidFill>
                  <a:srgbClr val="FF0000"/>
                </a:solidFill>
                <a:cs typeface="#9Slide03 Arima Madurai Black" panose="00000A00000000000000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#9Slide03 Arima Madurai Black" panose="00000A00000000000000" pitchFamily="2" charset="0"/>
              </a:rPr>
              <a:t>nhấc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#9Slide03 Arima Madurai Black" panose="00000A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2CAE3B-161D-8EF9-0688-1A1494AFF6E2}"/>
              </a:ext>
            </a:extLst>
          </p:cNvPr>
          <p:cNvSpPr txBox="1"/>
          <p:nvPr/>
        </p:nvSpPr>
        <p:spPr>
          <a:xfrm>
            <a:off x="939339" y="4960560"/>
            <a:ext cx="15833127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từ đều nói về hành động tác động vào một vật nặng (thường là</a:t>
            </a: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mang/chuyển) và làm cho vật đó thay đổi vị trí.</a:t>
            </a:r>
            <a:endParaRPr lang="vi-VN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Nét nghĩa khác nhau: 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thức tác động và làm cho vật thay đổi v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trí.</a:t>
            </a:r>
            <a:endParaRPr lang="vi-VN" sz="3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khuân: 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khiêng vác đồ vật nặng;</a:t>
            </a:r>
            <a:endParaRPr lang="en-US" sz="36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tha: 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đi bằng cách ngậm chặt ở miệng hoặc mỏ;</a:t>
            </a:r>
            <a:endParaRPr lang="vi-VN" sz="3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vác: 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mang vật nặng bằng cách đặt lên vai;</a:t>
            </a:r>
            <a:endParaRPr lang="vi-VN" sz="3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nhấc: </a:t>
            </a:r>
            <a:r>
              <a:rPr lang="vi-VN" sz="36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 lên, đưa lên cao hơn.</a:t>
            </a:r>
            <a:endParaRPr lang="vi-VN" sz="3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996E7-905B-D37A-5F64-D537429E5847}"/>
              </a:ext>
            </a:extLst>
          </p:cNvPr>
          <p:cNvSpPr txBox="1"/>
          <p:nvPr/>
        </p:nvSpPr>
        <p:spPr>
          <a:xfrm>
            <a:off x="1007303" y="719252"/>
            <a:ext cx="163068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khuân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hăng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say.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92BEF7-067E-21D5-0921-D5DD80D7603C}"/>
              </a:ext>
            </a:extLst>
          </p:cNvPr>
          <p:cNvGrpSpPr/>
          <p:nvPr/>
        </p:nvGrpSpPr>
        <p:grpSpPr>
          <a:xfrm>
            <a:off x="1160742" y="342900"/>
            <a:ext cx="16074878" cy="1467761"/>
            <a:chOff x="1160742" y="342900"/>
            <a:chExt cx="16074878" cy="1467761"/>
          </a:xfrm>
        </p:grpSpPr>
        <p:grpSp>
          <p:nvGrpSpPr>
            <p:cNvPr id="170" name="Group 6">
              <a:extLst>
                <a:ext uri="{FF2B5EF4-FFF2-40B4-BE49-F238E27FC236}">
                  <a16:creationId xmlns:a16="http://schemas.microsoft.com/office/drawing/2014/main" id="{24343BE8-262F-86C6-DE90-937E9D3EC95B}"/>
                </a:ext>
              </a:extLst>
            </p:cNvPr>
            <p:cNvGrpSpPr/>
            <p:nvPr/>
          </p:nvGrpSpPr>
          <p:grpSpPr>
            <a:xfrm>
              <a:off x="2209800" y="342900"/>
              <a:ext cx="14071158" cy="1467761"/>
              <a:chOff x="0" y="0"/>
              <a:chExt cx="1978906" cy="1424845"/>
            </a:xfrm>
          </p:grpSpPr>
          <p:sp>
            <p:nvSpPr>
              <p:cNvPr id="171" name="Freeform 7">
                <a:extLst>
                  <a:ext uri="{FF2B5EF4-FFF2-40B4-BE49-F238E27FC236}">
                    <a16:creationId xmlns:a16="http://schemas.microsoft.com/office/drawing/2014/main" id="{76A0035E-CD22-6B6D-5FDF-E562F9E12E9E}"/>
                  </a:ext>
                </a:extLst>
              </p:cNvPr>
              <p:cNvSpPr/>
              <p:nvPr/>
            </p:nvSpPr>
            <p:spPr>
              <a:xfrm>
                <a:off x="0" y="0"/>
                <a:ext cx="1978906" cy="1424845"/>
              </a:xfrm>
              <a:custGeom>
                <a:avLst/>
                <a:gdLst/>
                <a:ahLst/>
                <a:cxnLst/>
                <a:rect l="l" t="t" r="r" b="b"/>
                <a:pathLst>
                  <a:path w="1978906" h="1424845">
                    <a:moveTo>
                      <a:pt x="52549" y="0"/>
                    </a:moveTo>
                    <a:lnTo>
                      <a:pt x="1926356" y="0"/>
                    </a:lnTo>
                    <a:cubicBezTo>
                      <a:pt x="1940293" y="0"/>
                      <a:pt x="1953659" y="5536"/>
                      <a:pt x="1963514" y="15391"/>
                    </a:cubicBezTo>
                    <a:cubicBezTo>
                      <a:pt x="1973369" y="25246"/>
                      <a:pt x="1978906" y="38612"/>
                      <a:pt x="1978906" y="52549"/>
                    </a:cubicBezTo>
                    <a:lnTo>
                      <a:pt x="1978906" y="1372296"/>
                    </a:lnTo>
                    <a:cubicBezTo>
                      <a:pt x="1978906" y="1401318"/>
                      <a:pt x="1955379" y="1424845"/>
                      <a:pt x="1926356" y="1424845"/>
                    </a:cubicBezTo>
                    <a:lnTo>
                      <a:pt x="52549" y="1424845"/>
                    </a:lnTo>
                    <a:cubicBezTo>
                      <a:pt x="38612" y="1424845"/>
                      <a:pt x="25246" y="1419308"/>
                      <a:pt x="15391" y="1409454"/>
                    </a:cubicBezTo>
                    <a:cubicBezTo>
                      <a:pt x="5536" y="1399599"/>
                      <a:pt x="0" y="1386232"/>
                      <a:pt x="0" y="1372296"/>
                    </a:cubicBezTo>
                    <a:lnTo>
                      <a:pt x="0" y="52549"/>
                    </a:lnTo>
                    <a:cubicBezTo>
                      <a:pt x="0" y="38612"/>
                      <a:pt x="5536" y="25246"/>
                      <a:pt x="15391" y="15391"/>
                    </a:cubicBezTo>
                    <a:cubicBezTo>
                      <a:pt x="25246" y="5536"/>
                      <a:pt x="38612" y="0"/>
                      <a:pt x="52549" y="0"/>
                    </a:cubicBezTo>
                    <a:close/>
                  </a:path>
                </a:pathLst>
              </a:custGeom>
              <a:solidFill>
                <a:srgbClr val="FFA7D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Box 8">
                <a:extLst>
                  <a:ext uri="{FF2B5EF4-FFF2-40B4-BE49-F238E27FC236}">
                    <a16:creationId xmlns:a16="http://schemas.microsoft.com/office/drawing/2014/main" id="{3C4EB448-E601-E972-0DF6-D9EEF6C2E1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78906" cy="14724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00EA67D7-DC90-907B-9D09-586F9814C50A}"/>
                </a:ext>
              </a:extLst>
            </p:cNvPr>
            <p:cNvSpPr/>
            <p:nvPr/>
          </p:nvSpPr>
          <p:spPr>
            <a:xfrm rot="1709091">
              <a:off x="14778763" y="529807"/>
              <a:ext cx="2456857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3A15AE07-262F-A3FE-3F60-E914B475C972}"/>
                </a:ext>
              </a:extLst>
            </p:cNvPr>
            <p:cNvSpPr/>
            <p:nvPr/>
          </p:nvSpPr>
          <p:spPr>
            <a:xfrm rot="19368388">
              <a:off x="1160742" y="685108"/>
              <a:ext cx="2578309" cy="926233"/>
            </a:xfrm>
            <a:custGeom>
              <a:avLst/>
              <a:gdLst/>
              <a:ahLst/>
              <a:cxnLst/>
              <a:rect l="l" t="t" r="r" b="b"/>
              <a:pathLst>
                <a:path w="3587522" h="926233">
                  <a:moveTo>
                    <a:pt x="0" y="0"/>
                  </a:moveTo>
                  <a:lnTo>
                    <a:pt x="3587521" y="0"/>
                  </a:lnTo>
                  <a:lnTo>
                    <a:pt x="3587521" y="926233"/>
                  </a:lnTo>
                  <a:lnTo>
                    <a:pt x="0" y="9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B0D92255-C409-DE8D-5A7D-4D0D0F61C650}"/>
              </a:ext>
            </a:extLst>
          </p:cNvPr>
          <p:cNvSpPr txBox="1"/>
          <p:nvPr/>
        </p:nvSpPr>
        <p:spPr>
          <a:xfrm>
            <a:off x="3886200" y="3429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Calibri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D4026-99A2-2AFB-6D06-7EDA4F4B75C7}"/>
              </a:ext>
            </a:extLst>
          </p:cNvPr>
          <p:cNvSpPr txBox="1"/>
          <p:nvPr/>
        </p:nvSpPr>
        <p:spPr>
          <a:xfrm>
            <a:off x="1610583" y="2758965"/>
            <a:ext cx="15697200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chăm chỉ, cần cù, sắt đá, siêng năng, chịu khó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503AB-6CF3-B02A-4068-8CCFDC37722A}"/>
              </a:ext>
            </a:extLst>
          </p:cNvPr>
          <p:cNvSpPr txBox="1"/>
          <p:nvPr/>
        </p:nvSpPr>
        <p:spPr>
          <a:xfrm>
            <a:off x="1593650" y="5323513"/>
            <a:ext cx="15697200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yên bình, tĩnh lặng, thanh bình, bình tĩnh, yên tĩnh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C762F-6EFE-A1F5-4941-DB36DC1DDF72}"/>
              </a:ext>
            </a:extLst>
          </p:cNvPr>
          <p:cNvSpPr txBox="1"/>
          <p:nvPr/>
        </p:nvSpPr>
        <p:spPr>
          <a:xfrm>
            <a:off x="1593650" y="4062467"/>
            <a:ext cx="15697200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non sông, đất nước, núi non, giang sơn, quốc gia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64E73-03B2-C0DE-B78D-8F7F5DE960A6}"/>
              </a:ext>
            </a:extLst>
          </p:cNvPr>
          <p:cNvSpPr/>
          <p:nvPr/>
        </p:nvSpPr>
        <p:spPr>
          <a:xfrm>
            <a:off x="7308650" y="3052214"/>
            <a:ext cx="1987750" cy="98473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8E015-1E2E-210F-4945-3238912AC6D6}"/>
              </a:ext>
            </a:extLst>
          </p:cNvPr>
          <p:cNvSpPr/>
          <p:nvPr/>
        </p:nvSpPr>
        <p:spPr>
          <a:xfrm>
            <a:off x="8302524" y="4373569"/>
            <a:ext cx="2365475" cy="98473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C10C3-0943-15A6-69A9-854A5C985030}"/>
              </a:ext>
            </a:extLst>
          </p:cNvPr>
          <p:cNvSpPr/>
          <p:nvPr/>
        </p:nvSpPr>
        <p:spPr>
          <a:xfrm>
            <a:off x="11353800" y="5642831"/>
            <a:ext cx="2743200" cy="98473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1365</Words>
  <Application>Microsoft Office PowerPoint</Application>
  <PresentationFormat>Custom</PresentationFormat>
  <Paragraphs>105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#9Slide03 Arima Madurai Black</vt:lpstr>
      <vt:lpstr>Arial</vt:lpstr>
      <vt:lpstr>Calibri</vt:lpstr>
      <vt:lpstr>Cambria</vt:lpstr>
      <vt:lpstr>Times New Roman</vt:lpstr>
      <vt:lpstr>Office Theme</vt:lpstr>
      <vt:lpstr>1_Chủ đề Office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40</cp:revision>
  <dcterms:created xsi:type="dcterms:W3CDTF">2006-08-16T00:00:00Z</dcterms:created>
  <dcterms:modified xsi:type="dcterms:W3CDTF">2024-10-06T14:27:22Z</dcterms:modified>
  <dc:identifier>DAGFWQ5R7NY</dc:identifier>
</cp:coreProperties>
</file>