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1" r:id="rId5"/>
    <p:sldId id="262" r:id="rId6"/>
    <p:sldId id="263" r:id="rId7"/>
    <p:sldId id="256" r:id="rId8"/>
    <p:sldId id="264" r:id="rId9"/>
    <p:sldId id="265" r:id="rId10"/>
    <p:sldId id="269" r:id="rId11"/>
    <p:sldId id="271" r:id="rId12"/>
    <p:sldId id="273" r:id="rId13"/>
    <p:sldId id="274" r:id="rId14"/>
    <p:sldId id="266" r:id="rId15"/>
    <p:sldId id="267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569"/>
    <a:srgbClr val="08037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2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D0E1-6A7D-4F66-8A94-F99556E55B23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5E3C-A6FA-4F1A-9B06-31B99AA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3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8762"/>
            <a:ext cx="12192000" cy="6599239"/>
          </a:xfrm>
        </p:spPr>
      </p:pic>
      <p:sp>
        <p:nvSpPr>
          <p:cNvPr id="6" name="Rectangle 5"/>
          <p:cNvSpPr/>
          <p:nvPr/>
        </p:nvSpPr>
        <p:spPr>
          <a:xfrm>
            <a:off x="3916365" y="2032000"/>
            <a:ext cx="4473575" cy="1157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1"/>
          </a:p>
        </p:txBody>
      </p:sp>
      <p:sp>
        <p:nvSpPr>
          <p:cNvPr id="7" name="TextBox 6"/>
          <p:cNvSpPr txBox="1"/>
          <p:nvPr/>
        </p:nvSpPr>
        <p:spPr>
          <a:xfrm>
            <a:off x="3735389" y="809657"/>
            <a:ext cx="5483225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60" b="1" dirty="0">
                <a:solidFill>
                  <a:srgbClr val="0070C0"/>
                </a:solidFill>
              </a:rPr>
              <a:t>PHÒNG GD&amp;ĐT QUẬN LONG BIÊN</a:t>
            </a:r>
          </a:p>
          <a:p>
            <a:pPr algn="ctr">
              <a:defRPr/>
            </a:pPr>
            <a:r>
              <a:rPr lang="en-US" sz="2160" b="1" dirty="0">
                <a:solidFill>
                  <a:srgbClr val="0070C0"/>
                </a:solidFill>
              </a:rPr>
              <a:t>TRƯỜNG TIỂU HỌC ĐOÀN KẾT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916365" y="2292349"/>
            <a:ext cx="691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>
                <a:solidFill>
                  <a:srgbClr val="7030A0"/>
                </a:solidFill>
                <a:cs typeface="Times New Roman" panose="02020603050405020304" pitchFamily="18" charset="0"/>
              </a:rPr>
              <a:t>Bộ môn: Âm nhạc lớp 2</a:t>
            </a:r>
          </a:p>
          <a:p>
            <a:r>
              <a:rPr lang="en-US" altLang="en-US" sz="2000" b="1" i="1">
                <a:solidFill>
                  <a:srgbClr val="7030A0"/>
                </a:solidFill>
                <a:cs typeface="Times New Roman" panose="02020603050405020304" pitchFamily="18" charset="0"/>
              </a:rPr>
              <a:t>Giáo viên thực hiện: Hoàng Ngọc Ánh</a:t>
            </a:r>
          </a:p>
        </p:txBody>
      </p:sp>
    </p:spTree>
    <p:extLst>
      <p:ext uri="{BB962C8B-B14F-4D97-AF65-F5344CB8AC3E}">
        <p14:creationId xmlns:p14="http://schemas.microsoft.com/office/powerpoint/2010/main" val="24572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6501" b="53463"/>
          <a:stretch/>
        </p:blipFill>
        <p:spPr>
          <a:xfrm>
            <a:off x="978794" y="0"/>
            <a:ext cx="9646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007" r="51025"/>
          <a:stretch/>
        </p:blipFill>
        <p:spPr>
          <a:xfrm>
            <a:off x="-529" y="-3692"/>
            <a:ext cx="12192529" cy="68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898" r="1" b="49068"/>
          <a:stretch/>
        </p:blipFill>
        <p:spPr>
          <a:xfrm>
            <a:off x="1931831" y="-6393"/>
            <a:ext cx="9706905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650" t="47072"/>
          <a:stretch/>
        </p:blipFill>
        <p:spPr>
          <a:xfrm>
            <a:off x="0" y="0"/>
            <a:ext cx="12192528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="" xmlns:a16="http://schemas.microsoft.com/office/drawing/2014/main" id="{D9C78554-95D6-43D6-AF2F-F73ABAB6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919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="" xmlns:a16="http://schemas.microsoft.com/office/drawing/2014/main" id="{A3C26858-EC26-419C-8ED5-6B7DE1E2AF85}"/>
              </a:ext>
            </a:extLst>
          </p:cNvPr>
          <p:cNvSpPr/>
          <p:nvPr/>
        </p:nvSpPr>
        <p:spPr>
          <a:xfrm>
            <a:off x="4377032" y="1671188"/>
            <a:ext cx="3211513" cy="3519541"/>
          </a:xfrm>
          <a:prstGeom prst="wedgeEllipseCallout">
            <a:avLst>
              <a:gd name="adj1" fmla="val -7397"/>
              <a:gd name="adj2" fmla="val 4894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Nhạc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cụ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nào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đã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nhắc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đến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câu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chuyện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“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mơ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bạn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Đô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  <a:cs typeface="Times" pitchFamily="18" charset="0"/>
              </a:rPr>
              <a:t>” ?</a:t>
            </a:r>
            <a:endParaRPr lang="vi-VN" sz="2800" b="1" dirty="0">
              <a:solidFill>
                <a:schemeClr val="bg2">
                  <a:lumMod val="1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48692" y="0"/>
            <a:ext cx="1468191" cy="14037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12222640" cy="6916994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651"/>
            <a:ext cx="12192000" cy="4367349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9" y="4528457"/>
            <a:ext cx="6926580" cy="2020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666" y="1702977"/>
            <a:ext cx="7420236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710569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 CÁC CON HỌC GIỎI</a:t>
            </a:r>
          </a:p>
          <a:p>
            <a:pPr algn="ctr"/>
            <a:endParaRPr lang="en-US" sz="1600" b="1" dirty="0" smtClean="0">
              <a:ln w="0"/>
              <a:solidFill>
                <a:srgbClr val="71056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b="1" dirty="0" smtClean="0">
                <a:ln w="0"/>
                <a:solidFill>
                  <a:srgbClr val="710569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CHĂM NGOAN!</a:t>
            </a:r>
            <a:endParaRPr lang="en-US" sz="5400" b="1" cap="none" spc="0" dirty="0">
              <a:ln w="0"/>
              <a:solidFill>
                <a:srgbClr val="71056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5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630" y="964364"/>
            <a:ext cx="8860823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CON HỌC SINH </a:t>
            </a:r>
          </a:p>
          <a:p>
            <a:pPr algn="ctr"/>
            <a:endParaRPr lang="en-US" sz="1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ĐẾN VỚI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GIỜ HỌC </a:t>
            </a:r>
          </a:p>
          <a:p>
            <a:pPr algn="ctr"/>
            <a:endParaRPr lang="en-US" sz="1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ÂM NHẠC 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LỚP 2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7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60" y="494100"/>
            <a:ext cx="788203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 1: SẮC MÀU ÂM THANH</a:t>
            </a:r>
          </a:p>
          <a:p>
            <a:pPr algn="ctr"/>
            <a:endParaRPr lang="en-US" sz="14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 2: ÔN BÀI HÁT DÀN NHẠC TRONG VƯỜN</a:t>
            </a:r>
          </a:p>
          <a:p>
            <a:pPr algn="ctr"/>
            <a:endParaRPr lang="en-US" sz="1400" b="1" cap="none" spc="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Thường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nhạc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Ước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mơ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của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bạn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074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1806" y="624729"/>
            <a:ext cx="55883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31" y="2124891"/>
            <a:ext cx="8128138" cy="20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9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433" y="415724"/>
            <a:ext cx="75765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ÔN TẬP BÀI HÁT</a:t>
            </a:r>
          </a:p>
          <a:p>
            <a:pPr algn="ctr"/>
            <a:endParaRPr lang="en-US" sz="1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DÀN NHẠC TRONG VƯỜN</a:t>
            </a:r>
            <a:endParaRPr lang="en-US" sz="5400" b="1" dirty="0" smtClean="0">
              <a:ln/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1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/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Nhạc</a:t>
            </a:r>
            <a:r>
              <a:rPr lang="en-US" sz="36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và</a:t>
            </a:r>
            <a:r>
              <a:rPr lang="en-US" sz="36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lời</a:t>
            </a:r>
            <a:r>
              <a:rPr lang="en-US" sz="36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: </a:t>
            </a:r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Tô</a:t>
            </a:r>
            <a:r>
              <a:rPr lang="en-US" sz="36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Đông</a:t>
            </a:r>
            <a:r>
              <a:rPr lang="en-US" sz="36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Hải</a:t>
            </a:r>
            <a:endParaRPr lang="en-US" sz="36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6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rrow&#10;&#10;Description automatically generated">
            <a:extLst>
              <a:ext uri="{FF2B5EF4-FFF2-40B4-BE49-F238E27FC236}">
                <a16:creationId xmlns="" xmlns:a16="http://schemas.microsoft.com/office/drawing/2014/main" id="{197DAA99-D8DE-40FC-8CE5-CF01F914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13508" y="78377"/>
              <a:ext cx="9387840" cy="546027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2046" y="0"/>
              <a:ext cx="748435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Hát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kết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hợp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vận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động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cơ</a:t>
              </a:r>
              <a:r>
                <a:rPr lang="en-US" sz="4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8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thể</a:t>
              </a:r>
              <a:endPara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83089" y="695112"/>
              <a:ext cx="8724544" cy="4678204"/>
              <a:chOff x="883598" y="1539351"/>
              <a:chExt cx="8724544" cy="467820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3598" y="1539351"/>
                <a:ext cx="8506902" cy="46782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Kìa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con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chim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gáy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 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cúc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cu      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đố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la.</a:t>
                </a:r>
              </a:p>
              <a:p>
                <a:pPr algn="just"/>
                <a:endParaRPr lang="en-US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just"/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Kìa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chú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vàng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anh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 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líu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lo     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lá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son.</a:t>
                </a:r>
              </a:p>
              <a:p>
                <a:pPr algn="just"/>
                <a:endParaRPr 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just"/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Kìa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chim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chích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chòe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chích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chòe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lá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</a:t>
                </a:r>
                <a:r>
                  <a:rPr lang="en-US" sz="3600" b="1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phà</a:t>
                </a:r>
                <a:r>
                  <a:rPr lang="en-US" sz="36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.</a:t>
                </a:r>
              </a:p>
              <a:p>
                <a:pPr algn="just"/>
                <a:endPara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just"/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Một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dàn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nhạc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chim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 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líu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lo    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trong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vườn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.</a:t>
                </a:r>
                <a:endParaRPr 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ctr"/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6034621" y="2246923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6660727" y="2230047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7265417" y="2221440"/>
                <a:ext cx="585508" cy="51098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7915114" y="2218760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8537566" y="2211968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1050727" y="2273065"/>
                <a:ext cx="521734" cy="45533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1718345" y="2228241"/>
                <a:ext cx="570833" cy="53478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2638511" y="2214564"/>
                <a:ext cx="556346" cy="52121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3437736" y="2236872"/>
                <a:ext cx="606825" cy="52959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4130157" y="2247574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4739360" y="2254890"/>
                <a:ext cx="561888" cy="52640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5389032" y="2263390"/>
                <a:ext cx="585508" cy="510989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050727" y="3270848"/>
                <a:ext cx="7631592" cy="557270"/>
                <a:chOff x="1203126" y="2283661"/>
                <a:chExt cx="7871879" cy="560668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6223757" y="2291581"/>
                  <a:ext cx="553434" cy="518482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6797038" y="2294904"/>
                  <a:ext cx="561888" cy="526402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988" t="15509" r="48306" b="33154"/>
                <a:stretch/>
              </p:blipFill>
              <p:spPr>
                <a:xfrm>
                  <a:off x="7378774" y="2349477"/>
                  <a:ext cx="537869" cy="46941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7936490" y="2284678"/>
                  <a:ext cx="561888" cy="526402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8513117" y="2292488"/>
                  <a:ext cx="561888" cy="52640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988" t="15509" r="48306" b="33154"/>
                <a:stretch/>
              </p:blipFill>
              <p:spPr>
                <a:xfrm>
                  <a:off x="1203126" y="2357265"/>
                  <a:ext cx="521734" cy="45533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1958981" y="2359587"/>
                  <a:ext cx="517419" cy="484742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2741154" y="2307932"/>
                  <a:ext cx="545402" cy="510957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988" t="15509" r="48306" b="33154"/>
                <a:stretch/>
              </p:blipFill>
              <p:spPr>
                <a:xfrm>
                  <a:off x="3757158" y="2301609"/>
                  <a:ext cx="585507" cy="5109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4398246" y="2292488"/>
                  <a:ext cx="561888" cy="526402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012" t="19252" r="29106" b="33154"/>
                <a:stretch/>
              </p:blipFill>
              <p:spPr>
                <a:xfrm>
                  <a:off x="5007899" y="2283661"/>
                  <a:ext cx="561888" cy="52640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988" t="15509" r="48306" b="33154"/>
                <a:stretch/>
              </p:blipFill>
              <p:spPr>
                <a:xfrm>
                  <a:off x="5605741" y="2291494"/>
                  <a:ext cx="585508" cy="510989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6867410" y="4373635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7449305" y="4384035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8042845" y="4364470"/>
                <a:ext cx="567636" cy="50789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8651712" y="4374561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9063405" y="5363936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1054624" y="4470799"/>
                <a:ext cx="505808" cy="45257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1968595" y="5389934"/>
                <a:ext cx="527750" cy="50689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1869252" y="4370904"/>
                <a:ext cx="575196" cy="55246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3984783" y="4364470"/>
                <a:ext cx="567636" cy="50789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4636285" y="4367073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5314332" y="4356810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6272802" y="4374733"/>
                <a:ext cx="567636" cy="50789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1112984" y="5419666"/>
                <a:ext cx="505808" cy="45257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2899327" y="5360327"/>
                <a:ext cx="536186" cy="51499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3950035" y="5367342"/>
                <a:ext cx="543905" cy="48665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4571375" y="5353961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5137049" y="5365595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5805954" y="5377744"/>
                <a:ext cx="567636" cy="507892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6388359" y="5373619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6974235" y="5363936"/>
                <a:ext cx="544737" cy="52321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30988" t="15509" r="48306" b="33154"/>
              <a:stretch/>
            </p:blipFill>
            <p:spPr>
              <a:xfrm>
                <a:off x="7886116" y="5371596"/>
                <a:ext cx="567636" cy="50789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/>
              <a:srcRect l="53012" t="19252" r="29106" b="33154"/>
              <a:stretch/>
            </p:blipFill>
            <p:spPr>
              <a:xfrm>
                <a:off x="8497731" y="5358469"/>
                <a:ext cx="544737" cy="523212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2515206" y="3517791"/>
              <a:ext cx="575196" cy="55246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8739126" y="3526665"/>
              <a:ext cx="544737" cy="52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244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5911" y="616021"/>
            <a:ext cx="839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Hát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kết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hợp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động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cơ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thể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598" y="1539351"/>
            <a:ext cx="10322284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Kìa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con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chim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gáy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cúc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cu    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đố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la.</a:t>
            </a:r>
          </a:p>
          <a:p>
            <a:pPr algn="just"/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Kìa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chú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vàng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anh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líu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lo   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lá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son.</a:t>
            </a:r>
          </a:p>
          <a:p>
            <a:pPr algn="just"/>
            <a:endParaRPr lang="en-US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Kìa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chim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chích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chòe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chích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chòe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lá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phà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Một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dàn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nhạc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chim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líu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lo  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trong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vườn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1036231" y="2273065"/>
            <a:ext cx="521734" cy="45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1901887" y="2243655"/>
            <a:ext cx="585055" cy="54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3064294" y="2207187"/>
            <a:ext cx="593306" cy="55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3956563" y="2280773"/>
            <a:ext cx="585508" cy="510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4680162" y="2280773"/>
            <a:ext cx="561888" cy="526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5531542" y="2280773"/>
            <a:ext cx="561888" cy="526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6310636" y="2280772"/>
            <a:ext cx="585508" cy="510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6896144" y="2273065"/>
            <a:ext cx="561888" cy="526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7538919" y="2291606"/>
            <a:ext cx="561888" cy="526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8179042" y="2273065"/>
            <a:ext cx="585508" cy="510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8758225" y="2263390"/>
            <a:ext cx="561888" cy="526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9401000" y="2281931"/>
            <a:ext cx="561888" cy="5264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1050727" y="2273065"/>
            <a:ext cx="521734" cy="4553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1916383" y="2243655"/>
            <a:ext cx="585055" cy="548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3078790" y="2207187"/>
            <a:ext cx="593306" cy="5558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3971059" y="2280773"/>
            <a:ext cx="585508" cy="510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4694658" y="2280773"/>
            <a:ext cx="561888" cy="5264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5546038" y="2280773"/>
            <a:ext cx="561888" cy="5264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6325132" y="2280772"/>
            <a:ext cx="585508" cy="5109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050728" y="3346316"/>
            <a:ext cx="8640120" cy="607119"/>
            <a:chOff x="1203127" y="2359587"/>
            <a:chExt cx="8912161" cy="61082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7048544" y="2425465"/>
              <a:ext cx="561888" cy="5264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7691319" y="2444006"/>
              <a:ext cx="561888" cy="52640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30988" t="15509" r="48306" b="33154"/>
            <a:stretch/>
          </p:blipFill>
          <p:spPr>
            <a:xfrm>
              <a:off x="8331442" y="2425465"/>
              <a:ext cx="585508" cy="5109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8910625" y="2415790"/>
              <a:ext cx="561888" cy="52640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9553400" y="2434331"/>
              <a:ext cx="561888" cy="52640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0988" t="15509" r="48306" b="33154"/>
            <a:stretch/>
          </p:blipFill>
          <p:spPr>
            <a:xfrm>
              <a:off x="1203127" y="2425465"/>
              <a:ext cx="521734" cy="4553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2068783" y="2396055"/>
              <a:ext cx="585055" cy="54810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3231190" y="2359587"/>
              <a:ext cx="593306" cy="55583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30988" t="15509" r="48306" b="33154"/>
            <a:stretch/>
          </p:blipFill>
          <p:spPr>
            <a:xfrm>
              <a:off x="4123459" y="2433173"/>
              <a:ext cx="585508" cy="51098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4847058" y="2433173"/>
              <a:ext cx="561888" cy="52640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53012" t="19252" r="29106" b="33154"/>
            <a:stretch/>
          </p:blipFill>
          <p:spPr>
            <a:xfrm>
              <a:off x="5698438" y="2433173"/>
              <a:ext cx="561888" cy="52640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30988" t="15509" r="48306" b="33154"/>
            <a:stretch/>
          </p:blipFill>
          <p:spPr>
            <a:xfrm>
              <a:off x="6477532" y="2433172"/>
              <a:ext cx="585508" cy="51098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8218365" y="4487700"/>
            <a:ext cx="544737" cy="5232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8795325" y="4497659"/>
            <a:ext cx="544737" cy="5232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9431159" y="4460806"/>
            <a:ext cx="567636" cy="5078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10037726" y="4453146"/>
            <a:ext cx="544737" cy="5232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10431434" y="5571449"/>
            <a:ext cx="544737" cy="5232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1054624" y="4470799"/>
            <a:ext cx="505808" cy="4525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2169083" y="5589060"/>
            <a:ext cx="567196" cy="5447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3236723" y="4405685"/>
            <a:ext cx="575196" cy="5524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4555644" y="4460222"/>
            <a:ext cx="567636" cy="5078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5233939" y="4478459"/>
            <a:ext cx="544737" cy="5232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6327485" y="4460222"/>
            <a:ext cx="544737" cy="5232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7564639" y="4487700"/>
            <a:ext cx="567636" cy="5078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1161501" y="5606769"/>
            <a:ext cx="505808" cy="4525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3223724" y="5606769"/>
            <a:ext cx="567196" cy="5447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4508769" y="5603024"/>
            <a:ext cx="567636" cy="5078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5083409" y="5587704"/>
            <a:ext cx="544737" cy="5232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6096525" y="5595364"/>
            <a:ext cx="544737" cy="5232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6791079" y="5595364"/>
            <a:ext cx="567636" cy="5078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7340869" y="5592395"/>
            <a:ext cx="544737" cy="5232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8029790" y="5581791"/>
            <a:ext cx="544737" cy="5232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l="30988" t="15509" r="48306" b="33154"/>
          <a:stretch/>
        </p:blipFill>
        <p:spPr>
          <a:xfrm>
            <a:off x="9323386" y="5581791"/>
            <a:ext cx="567636" cy="5078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53012" t="19252" r="29106" b="33154"/>
          <a:stretch/>
        </p:blipFill>
        <p:spPr>
          <a:xfrm>
            <a:off x="9893552" y="5610632"/>
            <a:ext cx="544737" cy="5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87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5530" y="990490"/>
            <a:ext cx="6687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7030A0"/>
                </a:solidFill>
                <a:effectLst/>
              </a:rPr>
              <a:t>THƯỜNG THỨC ÂM NHẠC</a:t>
            </a:r>
          </a:p>
          <a:p>
            <a:pPr algn="ctr"/>
            <a:endParaRPr lang="en-US" sz="1400" b="1" dirty="0" smtClean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ƯỚC MƠ CỦA BẠN ĐÔ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836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60481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211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Microsoft account</cp:lastModifiedBy>
  <cp:revision>22</cp:revision>
  <dcterms:created xsi:type="dcterms:W3CDTF">2021-09-07T09:09:04Z</dcterms:created>
  <dcterms:modified xsi:type="dcterms:W3CDTF">2024-10-12T04:52:34Z</dcterms:modified>
</cp:coreProperties>
</file>