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sldIdLst>
    <p:sldId id="334" r:id="rId2"/>
    <p:sldId id="7312" r:id="rId3"/>
    <p:sldId id="332" r:id="rId4"/>
    <p:sldId id="333" r:id="rId5"/>
    <p:sldId id="259" r:id="rId6"/>
    <p:sldId id="7313" r:id="rId7"/>
    <p:sldId id="321" r:id="rId8"/>
    <p:sldId id="322" r:id="rId9"/>
    <p:sldId id="7308" r:id="rId10"/>
    <p:sldId id="7309" r:id="rId11"/>
    <p:sldId id="7310" r:id="rId12"/>
    <p:sldId id="335" r:id="rId13"/>
    <p:sldId id="7306" r:id="rId14"/>
  </p:sldIdLst>
  <p:sldSz cx="12192000" cy="6858000"/>
  <p:notesSz cx="6858000" cy="9144000"/>
  <p:embeddedFontLst>
    <p:embeddedFont>
      <p:font typeface="#9Slide07 HoneyCream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Vogue-ExtraBold" panose="020B05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338"/>
    <a:srgbClr val="36A42B"/>
    <a:srgbClr val="84C665"/>
    <a:srgbClr val="923722"/>
    <a:srgbClr val="E0C09C"/>
    <a:srgbClr val="AE7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2C5FE-20BC-4836-A07A-F5E03E668C4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44BA3-CA6A-44A6-B501-014A52123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413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576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08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207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17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667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0307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488950"/>
            <a:ext cx="11287125" cy="5867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FD8F2D-9A05-67CF-7F52-905C750B99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50850"/>
            <a:ext cx="1376362" cy="137636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32E3316-6888-6233-3A84-44842C1F7D91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C41101-B6F8-AD99-666E-6CAEC78E104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D8A312-2238-7FE7-F238-7D81BA28B0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24878-4676-9E1C-5AF7-D23B973D54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D1150-B787-66E6-18E9-463BCA27548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60CE52-D442-AED1-4F2D-1940D368B1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FFA6098-E75B-76DE-0D92-86C8BC1494B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C116BC0-9731-D126-863F-DE78648A4F9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434F71-A82B-EA8D-AAB0-7C042F39D19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38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274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94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83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55933-D3E0-D798-19C1-748D6C725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615" y="1419337"/>
            <a:ext cx="10299886" cy="2937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BBE964-685A-C2C0-23C0-860DBBD1E162}"/>
              </a:ext>
            </a:extLst>
          </p:cNvPr>
          <p:cNvSpPr txBox="1"/>
          <p:nvPr/>
        </p:nvSpPr>
        <p:spPr>
          <a:xfrm>
            <a:off x="934255" y="4240775"/>
            <a:ext cx="3219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32 000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4693D-D4BA-98F5-CB9E-1975B77C2038}"/>
              </a:ext>
            </a:extLst>
          </p:cNvPr>
          <p:cNvSpPr txBox="1"/>
          <p:nvPr/>
        </p:nvSpPr>
        <p:spPr>
          <a:xfrm>
            <a:off x="1255527" y="742959"/>
            <a:ext cx="803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giỏ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quà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có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bao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nhiêu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DFF104-BFC2-224F-854B-F3DC7309D90E}"/>
              </a:ext>
            </a:extLst>
          </p:cNvPr>
          <p:cNvSpPr txBox="1"/>
          <p:nvPr/>
        </p:nvSpPr>
        <p:spPr>
          <a:xfrm>
            <a:off x="4418093" y="4298761"/>
            <a:ext cx="3140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704 000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60FDC-A91D-AE98-1149-795B19F558EF}"/>
              </a:ext>
            </a:extLst>
          </p:cNvPr>
          <p:cNvSpPr txBox="1"/>
          <p:nvPr/>
        </p:nvSpPr>
        <p:spPr>
          <a:xfrm>
            <a:off x="7711440" y="4274126"/>
            <a:ext cx="3989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1 000 000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22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67E2FE-E809-4E07-3694-E1159556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0" y="4005443"/>
            <a:ext cx="2576254" cy="2325785"/>
          </a:xfrm>
          <a:prstGeom prst="rect">
            <a:avLst/>
          </a:prstGeom>
        </p:spPr>
      </p:pic>
      <p:sp>
        <p:nvSpPr>
          <p:cNvPr id="2" name="矩形: 圆角 10">
            <a:extLst>
              <a:ext uri="{FF2B5EF4-FFF2-40B4-BE49-F238E27FC236}">
                <a16:creationId xmlns:a16="http://schemas.microsoft.com/office/drawing/2014/main" id="{6F136FD9-6CB6-5632-1125-910370685A81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5: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D2126-B4F5-B388-E521-62DB666F0A92}"/>
              </a:ext>
            </a:extLst>
          </p:cNvPr>
          <p:cNvSpPr txBox="1"/>
          <p:nvPr/>
        </p:nvSpPr>
        <p:spPr>
          <a:xfrm>
            <a:off x="3205248" y="729826"/>
            <a:ext cx="82164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effectLst/>
                <a:latin typeface="Cambria" panose="02040503050406030204" pitchFamily="18" charset="0"/>
              </a:rPr>
              <a:t>Hãy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lập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một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chẵn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sáu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thỏa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mãn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điều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kiện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: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E6090-8479-A949-C84B-E0FF6F3B29CD}"/>
              </a:ext>
            </a:extLst>
          </p:cNvPr>
          <p:cNvSpPr txBox="1"/>
          <p:nvPr/>
        </p:nvSpPr>
        <p:spPr>
          <a:xfrm>
            <a:off x="547947" y="2283590"/>
            <a:ext cx="8216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gồm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0, 0, 3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E10F6-B3F5-9851-02F3-C5FAB0390C36}"/>
              </a:ext>
            </a:extLst>
          </p:cNvPr>
          <p:cNvSpPr txBox="1"/>
          <p:nvPr/>
        </p:nvSpPr>
        <p:spPr>
          <a:xfrm>
            <a:off x="547946" y="3075057"/>
            <a:ext cx="8216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vị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gồm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8, 1, 1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E4CDF791-3D61-DD8A-AB3D-D33524BB36F7}"/>
              </a:ext>
            </a:extLst>
          </p:cNvPr>
          <p:cNvSpPr/>
          <p:nvPr/>
        </p:nvSpPr>
        <p:spPr>
          <a:xfrm>
            <a:off x="1599059" y="4241721"/>
            <a:ext cx="4755775" cy="147018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rgbClr val="36A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300 118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02730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52176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7084" y="3636762"/>
            <a:ext cx="3177970" cy="31779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3163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i="0" dirty="0" err="1">
                <a:effectLst/>
                <a:latin typeface="Cambria" panose="02040503050406030204" pitchFamily="18" charset="0"/>
              </a:rPr>
              <a:t>Nêu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lại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nội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dung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kiến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thức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đã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học</a:t>
            </a:r>
            <a:endParaRPr lang="en-US" sz="4000" b="1" i="0" dirty="0">
              <a:effectLst/>
              <a:latin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b="1" dirty="0" err="1"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bị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học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mới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0">
            <a:extLst>
              <a:ext uri="{FF2B5EF4-FFF2-40B4-BE49-F238E27FC236}">
                <a16:creationId xmlns:a16="http://schemas.microsoft.com/office/drawing/2014/main" id="{D55FDB5A-B3E4-6126-C695-99A1DD102E0D}"/>
              </a:ext>
            </a:extLst>
          </p:cNvPr>
          <p:cNvSpPr/>
          <p:nvPr/>
        </p:nvSpPr>
        <p:spPr>
          <a:xfrm>
            <a:off x="811163" y="1697673"/>
            <a:ext cx="2934927" cy="10602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6 512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5" name="矩形: 圆角 10">
            <a:extLst>
              <a:ext uri="{FF2B5EF4-FFF2-40B4-BE49-F238E27FC236}">
                <a16:creationId xmlns:a16="http://schemas.microsoft.com/office/drawing/2014/main" id="{7FA95323-85F2-8993-E972-E7AC5CFC5ACD}"/>
              </a:ext>
            </a:extLst>
          </p:cNvPr>
          <p:cNvSpPr/>
          <p:nvPr/>
        </p:nvSpPr>
        <p:spPr>
          <a:xfrm>
            <a:off x="811163" y="3747699"/>
            <a:ext cx="2934927" cy="10602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61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9 278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8A77D-E0D2-2B7E-C565-B436433AB6A9}"/>
              </a:ext>
            </a:extLst>
          </p:cNvPr>
          <p:cNvCxnSpPr/>
          <p:nvPr/>
        </p:nvCxnSpPr>
        <p:spPr>
          <a:xfrm>
            <a:off x="4041058" y="2227810"/>
            <a:ext cx="122411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5B407171-35B3-58FF-6B73-20A3B670E5F6}"/>
              </a:ext>
            </a:extLst>
          </p:cNvPr>
          <p:cNvSpPr/>
          <p:nvPr/>
        </p:nvSpPr>
        <p:spPr>
          <a:xfrm>
            <a:off x="5388077" y="1697672"/>
            <a:ext cx="5879690" cy="1060275"/>
          </a:xfrm>
          <a:prstGeom prst="roundRect">
            <a:avLst>
              <a:gd name="adj" fmla="val 20789"/>
            </a:avLst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Đọc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và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nêu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tên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các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lớp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F6409E-F848-4FFB-394F-3438B6C0012C}"/>
              </a:ext>
            </a:extLst>
          </p:cNvPr>
          <p:cNvCxnSpPr/>
          <p:nvPr/>
        </p:nvCxnSpPr>
        <p:spPr>
          <a:xfrm>
            <a:off x="4041058" y="4410574"/>
            <a:ext cx="122411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0">
            <a:extLst>
              <a:ext uri="{FF2B5EF4-FFF2-40B4-BE49-F238E27FC236}">
                <a16:creationId xmlns:a16="http://schemas.microsoft.com/office/drawing/2014/main" id="{E1742173-3AA2-060A-6CE2-4E350749A846}"/>
              </a:ext>
            </a:extLst>
          </p:cNvPr>
          <p:cNvSpPr/>
          <p:nvPr/>
        </p:nvSpPr>
        <p:spPr>
          <a:xfrm>
            <a:off x="5388077" y="3880436"/>
            <a:ext cx="6189407" cy="1060275"/>
          </a:xfrm>
          <a:prstGeom prst="roundRect">
            <a:avLst>
              <a:gd name="adj" fmla="val 20789"/>
            </a:avLst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Chữ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số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9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thuộc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hàng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và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lớp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nào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2728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sp>
        <p:nvSpPr>
          <p:cNvPr id="2" name="矩形: 圆角 26">
            <a:extLst>
              <a:ext uri="{FF2B5EF4-FFF2-40B4-BE49-F238E27FC236}">
                <a16:creationId xmlns:a16="http://schemas.microsoft.com/office/drawing/2014/main" id="{D1F489CB-0B7C-2EDB-1F6A-7FFCCDA9D80F}"/>
              </a:ext>
            </a:extLst>
          </p:cNvPr>
          <p:cNvSpPr/>
          <p:nvPr/>
        </p:nvSpPr>
        <p:spPr>
          <a:xfrm>
            <a:off x="5906225" y="4686300"/>
            <a:ext cx="2527436" cy="562124"/>
          </a:xfrm>
          <a:prstGeom prst="roundRect">
            <a:avLst>
              <a:gd name="adj" fmla="val 5000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39)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3DE7B-AA3F-1FD8-44CF-C358A3F93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231" y="1342590"/>
            <a:ext cx="8967993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C2ABBBE-7F5E-3762-2517-DFA2A02A82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646"/>
          <a:stretch/>
        </p:blipFill>
        <p:spPr>
          <a:xfrm>
            <a:off x="-674209" y="-264948"/>
            <a:ext cx="12192000" cy="6870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84C19EA-D242-0719-0515-6E441315C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109" y="1864943"/>
            <a:ext cx="2834886" cy="4993057"/>
          </a:xfrm>
          <a:prstGeom prst="rect">
            <a:avLst/>
          </a:prstGeom>
        </p:spPr>
      </p:pic>
      <p:grpSp>
        <p:nvGrpSpPr>
          <p:cNvPr id="2" name="组合 23">
            <a:extLst>
              <a:ext uri="{FF2B5EF4-FFF2-40B4-BE49-F238E27FC236}">
                <a16:creationId xmlns:a16="http://schemas.microsoft.com/office/drawing/2014/main" id="{BB063406-9CE5-88A1-F33C-016D72949097}"/>
              </a:ext>
            </a:extLst>
          </p:cNvPr>
          <p:cNvGrpSpPr/>
          <p:nvPr/>
        </p:nvGrpSpPr>
        <p:grpSpPr>
          <a:xfrm>
            <a:off x="3617841" y="769718"/>
            <a:ext cx="5277156" cy="570719"/>
            <a:chOff x="3770312" y="3958134"/>
            <a:chExt cx="1192120" cy="483228"/>
          </a:xfrm>
          <a:noFill/>
        </p:grpSpPr>
        <p:sp>
          <p:nvSpPr>
            <p:cNvPr id="4" name="矩形: 圆角 26">
              <a:extLst>
                <a:ext uri="{FF2B5EF4-FFF2-40B4-BE49-F238E27FC236}">
                  <a16:creationId xmlns:a16="http://schemas.microsoft.com/office/drawing/2014/main" id="{0D1A5A33-3B32-AF16-E266-B8A1ADD54FE8}"/>
                </a:ext>
              </a:extLst>
            </p:cNvPr>
            <p:cNvSpPr/>
            <p:nvPr/>
          </p:nvSpPr>
          <p:spPr>
            <a:xfrm>
              <a:off x="3770312" y="3965411"/>
              <a:ext cx="1192120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 CẦU CẦN ĐẠT</a:t>
              </a:r>
              <a:endParaRPr kumimoji="0" lang="zh-CN" alt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文本框 28">
              <a:extLst>
                <a:ext uri="{FF2B5EF4-FFF2-40B4-BE49-F238E27FC236}">
                  <a16:creationId xmlns:a16="http://schemas.microsoft.com/office/drawing/2014/main" id="{4DBF358B-1373-2BD1-EEC5-7E2AEA3C28D2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0F06CCB-8A6C-F26E-B2EE-C6C6D7D69181}"/>
              </a:ext>
            </a:extLst>
          </p:cNvPr>
          <p:cNvSpPr txBox="1"/>
          <p:nvPr/>
        </p:nvSpPr>
        <p:spPr>
          <a:xfrm>
            <a:off x="940195" y="1633030"/>
            <a:ext cx="85569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000" b="1" i="0" dirty="0" err="1">
                <a:effectLst/>
                <a:latin typeface="Cambria" panose="02040503050406030204" pitchFamily="18" charset="0"/>
              </a:rPr>
              <a:t>Nhận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biết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được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hàng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trong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số</a:t>
            </a:r>
            <a:endParaRPr lang="en-US" sz="4000" b="1" i="0" dirty="0">
              <a:effectLst/>
              <a:latin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tròn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chục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tròn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862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735067"/>
            <a:ext cx="85569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effectLst/>
                <a:latin typeface="Cambria" panose="02040503050406030204" pitchFamily="18" charset="0"/>
              </a:rPr>
              <a:t>Đọc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các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số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sau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rồi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cho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biết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số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8 ở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mỗi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số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thuộc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hàng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nào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effectLst/>
                <a:latin typeface="Cambria" panose="02040503050406030204" pitchFamily="18" charset="0"/>
              </a:rPr>
              <a:t>nào</a:t>
            </a:r>
            <a:r>
              <a:rPr lang="en-US" sz="3200" b="1" i="0" dirty="0">
                <a:effectLst/>
                <a:latin typeface="Cambria" panose="02040503050406030204" pitchFamily="18" charset="0"/>
              </a:rPr>
              <a:t>?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id="{B6F33B25-B022-6228-B074-0F81DFF175B6}"/>
              </a:ext>
            </a:extLst>
          </p:cNvPr>
          <p:cNvSpPr/>
          <p:nvPr/>
        </p:nvSpPr>
        <p:spPr>
          <a:xfrm>
            <a:off x="1887796" y="2693831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16 182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C64EE41A-3C55-07F6-9ADD-416F935896AA}"/>
              </a:ext>
            </a:extLst>
          </p:cNvPr>
          <p:cNvSpPr/>
          <p:nvPr/>
        </p:nvSpPr>
        <p:spPr>
          <a:xfrm>
            <a:off x="7124163" y="2575006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538 772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3B89C0DE-631B-CA61-E450-39E0F07764AA}"/>
              </a:ext>
            </a:extLst>
          </p:cNvPr>
          <p:cNvSpPr/>
          <p:nvPr/>
        </p:nvSpPr>
        <p:spPr>
          <a:xfrm>
            <a:off x="1887796" y="4191507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800 000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2" name="矩形: 圆角 10">
            <a:extLst>
              <a:ext uri="{FF2B5EF4-FFF2-40B4-BE49-F238E27FC236}">
                <a16:creationId xmlns:a16="http://schemas.microsoft.com/office/drawing/2014/main" id="{97429978-19C0-9233-5AFB-15A56EBA18E0}"/>
              </a:ext>
            </a:extLst>
          </p:cNvPr>
          <p:cNvSpPr/>
          <p:nvPr/>
        </p:nvSpPr>
        <p:spPr>
          <a:xfrm>
            <a:off x="7124163" y="4150655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32 238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FAD234-C4E7-FBAE-B481-B66046B51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428410"/>
              </p:ext>
            </p:extLst>
          </p:nvPr>
        </p:nvGraphicFramePr>
        <p:xfrm>
          <a:off x="1790700" y="902545"/>
          <a:ext cx="8610600" cy="484586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38120">
                  <a:extLst>
                    <a:ext uri="{9D8B030D-6E8A-4147-A177-3AD203B41FA5}">
                      <a16:colId xmlns:a16="http://schemas.microsoft.com/office/drawing/2014/main" val="1556763242"/>
                    </a:ext>
                  </a:extLst>
                </a:gridCol>
                <a:gridCol w="3296920">
                  <a:extLst>
                    <a:ext uri="{9D8B030D-6E8A-4147-A177-3AD203B41FA5}">
                      <a16:colId xmlns:a16="http://schemas.microsoft.com/office/drawing/2014/main" val="2791123453"/>
                    </a:ext>
                  </a:extLst>
                </a:gridCol>
                <a:gridCol w="2575560">
                  <a:extLst>
                    <a:ext uri="{9D8B030D-6E8A-4147-A177-3AD203B41FA5}">
                      <a16:colId xmlns:a16="http://schemas.microsoft.com/office/drawing/2014/main" val="1575256519"/>
                    </a:ext>
                  </a:extLst>
                </a:gridCol>
              </a:tblGrid>
              <a:tr h="649792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chitecture" panose="020B0500000000000000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vi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chitecture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chitecture" panose="020B0500000000000000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chitecture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chitecture" panose="020B0500000000000000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chitecture" panose="020B0500000000000000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chitecture" panose="020B0500000000000000" pitchFamily="34" charset="0"/>
                          <a:cs typeface="Arial" panose="020B0604020202020204" pitchFamily="34" charset="0"/>
                        </a:rPr>
                        <a:t>thuộc</a:t>
                      </a:r>
                      <a:endParaRPr lang="vi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chitecture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7695"/>
                  </a:ext>
                </a:extLst>
              </a:tr>
              <a:tr h="645993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endParaRPr lang="vi-VN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endParaRPr lang="vi-VN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502299"/>
                  </a:ext>
                </a:extLst>
              </a:tr>
              <a:tr h="9404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标小智龙珠体" panose="02020500000000000000" pitchFamily="18" charset="-122"/>
                          <a:sym typeface="+mn-ea"/>
                        </a:rPr>
                        <a:t>16 182</a:t>
                      </a:r>
                      <a:endParaRPr kumimoji="0" lang="zh-CN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标小智龙珠体" panose="02020500000000000000" pitchFamily="18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91927"/>
                  </a:ext>
                </a:extLst>
              </a:tr>
              <a:tr h="9636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标小智龙珠体" panose="02020500000000000000" pitchFamily="18" charset="-122"/>
                          <a:sym typeface="+mn-ea"/>
                        </a:rPr>
                        <a:t>538 772</a:t>
                      </a:r>
                      <a:endParaRPr kumimoji="0" lang="zh-CN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标小智龙珠体" panose="02020500000000000000" pitchFamily="18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480763"/>
                  </a:ext>
                </a:extLst>
              </a:tr>
              <a:tr h="7821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标小智龙珠体" panose="02020500000000000000" pitchFamily="18" charset="-122"/>
                          <a:sym typeface="+mn-ea"/>
                        </a:rPr>
                        <a:t>800 000</a:t>
                      </a:r>
                      <a:endParaRPr kumimoji="0" lang="zh-CN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标小智龙珠体" panose="02020500000000000000" pitchFamily="18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290757"/>
                  </a:ext>
                </a:extLst>
              </a:tr>
              <a:tr h="7693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标小智龙珠体" panose="02020500000000000000" pitchFamily="18" charset="-122"/>
                          <a:sym typeface="+mn-ea"/>
                        </a:rPr>
                        <a:t>32 238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53525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A5F1E7-21C4-FA7D-CD61-26EB85E77A0A}"/>
              </a:ext>
            </a:extLst>
          </p:cNvPr>
          <p:cNvSpPr txBox="1"/>
          <p:nvPr/>
        </p:nvSpPr>
        <p:spPr>
          <a:xfrm>
            <a:off x="4731002" y="2346960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E3A7A-4C46-DC5F-39BA-666D864FE6D6}"/>
              </a:ext>
            </a:extLst>
          </p:cNvPr>
          <p:cNvSpPr txBox="1"/>
          <p:nvPr/>
        </p:nvSpPr>
        <p:spPr>
          <a:xfrm>
            <a:off x="4731001" y="3278292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B07AE-A45E-AD20-7971-F2DF753BF78F}"/>
              </a:ext>
            </a:extLst>
          </p:cNvPr>
          <p:cNvSpPr txBox="1"/>
          <p:nvPr/>
        </p:nvSpPr>
        <p:spPr>
          <a:xfrm>
            <a:off x="4731001" y="4216376"/>
            <a:ext cx="2999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4BD743-2A16-8B31-9D3A-8AB20755A3E9}"/>
              </a:ext>
            </a:extLst>
          </p:cNvPr>
          <p:cNvSpPr txBox="1"/>
          <p:nvPr/>
        </p:nvSpPr>
        <p:spPr>
          <a:xfrm>
            <a:off x="4731001" y="4984316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819F5C-1069-7966-506A-53B324E2A615}"/>
              </a:ext>
            </a:extLst>
          </p:cNvPr>
          <p:cNvSpPr txBox="1"/>
          <p:nvPr/>
        </p:nvSpPr>
        <p:spPr>
          <a:xfrm>
            <a:off x="8018180" y="2368952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F57E8E-CC92-29DC-C30F-D64725844018}"/>
              </a:ext>
            </a:extLst>
          </p:cNvPr>
          <p:cNvSpPr txBox="1"/>
          <p:nvPr/>
        </p:nvSpPr>
        <p:spPr>
          <a:xfrm>
            <a:off x="8018180" y="3324012"/>
            <a:ext cx="1835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9CF914-72DB-B275-C339-984EFF74566C}"/>
              </a:ext>
            </a:extLst>
          </p:cNvPr>
          <p:cNvSpPr txBox="1"/>
          <p:nvPr/>
        </p:nvSpPr>
        <p:spPr>
          <a:xfrm>
            <a:off x="8018180" y="4279072"/>
            <a:ext cx="1835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153E38-B2DE-A66D-BE33-FDDD21CC0DA7}"/>
              </a:ext>
            </a:extLst>
          </p:cNvPr>
          <p:cNvSpPr txBox="1"/>
          <p:nvPr/>
        </p:nvSpPr>
        <p:spPr>
          <a:xfrm>
            <a:off x="8018180" y="4984316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508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1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822864" y="634578"/>
            <a:ext cx="85569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Chọn câu trả lời đúng.</a:t>
            </a:r>
          </a:p>
          <a:p>
            <a:r>
              <a:rPr lang="vi-VN" sz="3200" b="1" i="0" dirty="0">
                <a:effectLst/>
                <a:latin typeface="Cambria" panose="02040503050406030204" pitchFamily="18" charset="0"/>
              </a:rPr>
              <a:t>Số nào dưới đây thoả mãn các điều kiện:</a:t>
            </a:r>
          </a:p>
          <a:p>
            <a:r>
              <a:rPr lang="vi-VN" sz="3200" b="1" i="0" dirty="0">
                <a:effectLst/>
                <a:latin typeface="Cambria" panose="02040503050406030204" pitchFamily="18" charset="0"/>
              </a:rPr>
              <a:t>- Gồm các chữ số khác nhau;</a:t>
            </a:r>
          </a:p>
          <a:p>
            <a:r>
              <a:rPr lang="vi-VN" sz="3200" b="1" i="0" dirty="0">
                <a:effectLst/>
                <a:latin typeface="Cambria" panose="02040503050406030204" pitchFamily="18" charset="0"/>
              </a:rPr>
              <a:t>- Không chứa chữ só 0 ở lớp đơn vị;</a:t>
            </a:r>
          </a:p>
          <a:p>
            <a:r>
              <a:rPr lang="vi-VN" sz="3200" b="1" i="0" dirty="0">
                <a:effectLst/>
                <a:latin typeface="Cambria" panose="02040503050406030204" pitchFamily="18" charset="0"/>
              </a:rPr>
              <a:t>- Chứa chữ số 5 ở lớp nghìn.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E380D6-C0EC-7883-8FC1-D5B0DD3AFE00}"/>
              </a:ext>
            </a:extLst>
          </p:cNvPr>
          <p:cNvGrpSpPr/>
          <p:nvPr/>
        </p:nvGrpSpPr>
        <p:grpSpPr>
          <a:xfrm>
            <a:off x="6868855" y="5093536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DF867AC-F995-B768-8FD8-5B26398D8380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291C70-E6AB-0767-7B0E-7DBB91A475C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405 239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94AC5E-8E61-1696-BA23-01E995415480}"/>
              </a:ext>
            </a:extLst>
          </p:cNvPr>
          <p:cNvGrpSpPr/>
          <p:nvPr/>
        </p:nvGrpSpPr>
        <p:grpSpPr>
          <a:xfrm>
            <a:off x="6843427" y="3388196"/>
            <a:ext cx="4537107" cy="1129886"/>
            <a:chOff x="981375" y="2864057"/>
            <a:chExt cx="4537107" cy="112988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F2C3202-99AC-BFF6-ACFB-0DB518E7275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463160-38FA-98F4-1007-D1274E3E8AE4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207 495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4A28DA-8E10-8EE5-8BBB-14066C088678}"/>
              </a:ext>
            </a:extLst>
          </p:cNvPr>
          <p:cNvGrpSpPr/>
          <p:nvPr/>
        </p:nvGrpSpPr>
        <p:grpSpPr>
          <a:xfrm>
            <a:off x="895630" y="5216071"/>
            <a:ext cx="4537107" cy="1129886"/>
            <a:chOff x="981375" y="4872764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AD9E0DB-2914-80B0-A9C3-FB8BDCAF2CB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5CAF9C-4ABA-E9C4-4510-85499DC97E85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371 905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B7B86E-EA0A-B255-269A-D29CD70FDCC3}"/>
              </a:ext>
            </a:extLst>
          </p:cNvPr>
          <p:cNvGrpSpPr/>
          <p:nvPr/>
        </p:nvGrpSpPr>
        <p:grpSpPr>
          <a:xfrm>
            <a:off x="1021850" y="3374483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599043C-CC81-11B8-2B90-1B18F6B7B659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5815DA-B05E-EF01-7FB9-5410EF62CBE1}"/>
                </a:ext>
              </a:extLst>
            </p:cNvPr>
            <p:cNvSpPr txBox="1"/>
            <p:nvPr/>
          </p:nvSpPr>
          <p:spPr>
            <a:xfrm>
              <a:off x="7414170" y="4909556"/>
              <a:ext cx="33162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500 374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9691A7C3-50F4-05F8-3FA2-230843E1C2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65541" y="5297547"/>
            <a:ext cx="953350" cy="8575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2732F2-7F10-D688-2E06-F24DAB41F2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0322" y="3441394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9C87654-7D5C-501E-B9C4-28C4E2F7E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67111" y="5346632"/>
            <a:ext cx="891076" cy="8964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1DA114-6D08-0EC3-279A-479F7CC4A1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30247" y="3491194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91DD7A-0BEA-234A-423A-75B342C7A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25" y="3197454"/>
            <a:ext cx="1475271" cy="14920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89954E-D220-92FD-8D79-CB35B24E4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278714" y="3287745"/>
            <a:ext cx="1385564" cy="14008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91AF003-E5AB-E8C5-DD31-5153AAC16D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0" y="5009471"/>
            <a:ext cx="1487889" cy="15707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BE2F33-08D7-2836-8774-211C6D1F38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9911" y="4924976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3338253" y="752722"/>
            <a:ext cx="1266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?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39F75-3074-D1C7-9EDD-4229E3334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968" y="1706851"/>
            <a:ext cx="10538363" cy="3653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0A168-1609-30A9-7854-3E7AF84FAF74}"/>
              </a:ext>
            </a:extLst>
          </p:cNvPr>
          <p:cNvSpPr txBox="1"/>
          <p:nvPr/>
        </p:nvSpPr>
        <p:spPr>
          <a:xfrm>
            <a:off x="8695700" y="1945857"/>
            <a:ext cx="206608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9 000 000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FAC40-B4BF-AD72-0A29-81D03F817D03}"/>
              </a:ext>
            </a:extLst>
          </p:cNvPr>
          <p:cNvSpPr txBox="1"/>
          <p:nvPr/>
        </p:nvSpPr>
        <p:spPr>
          <a:xfrm>
            <a:off x="3205248" y="3826573"/>
            <a:ext cx="256418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200 000 000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51BAB-DAB3-EAD4-B074-BCC6EA35BF3D}"/>
              </a:ext>
            </a:extLst>
          </p:cNvPr>
          <p:cNvSpPr txBox="1"/>
          <p:nvPr/>
        </p:nvSpPr>
        <p:spPr>
          <a:xfrm>
            <a:off x="8446652" y="3826573"/>
            <a:ext cx="256418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900 000 000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9AFD2146-A94B-D5D5-5989-9D5FF3581C99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4: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E7575-85A4-B44D-F60E-112EECDE1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0442" y="1557645"/>
            <a:ext cx="8661556" cy="2267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6F4D8C-B70B-8F53-200A-C510D5DDA16F}"/>
              </a:ext>
            </a:extLst>
          </p:cNvPr>
          <p:cNvSpPr txBox="1"/>
          <p:nvPr/>
        </p:nvSpPr>
        <p:spPr>
          <a:xfrm>
            <a:off x="3295907" y="569842"/>
            <a:ext cx="80335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món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hàng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được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cho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như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hình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dưới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FC67E0-70D9-D59D-8D1B-51B9F60AD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9221" y="3997079"/>
            <a:ext cx="8033558" cy="229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939EE5-F385-63ED-4D67-12F0F12BE07D}"/>
              </a:ext>
            </a:extLst>
          </p:cNvPr>
          <p:cNvSpPr txBox="1"/>
          <p:nvPr/>
        </p:nvSpPr>
        <p:spPr>
          <a:xfrm>
            <a:off x="354982" y="3607715"/>
            <a:ext cx="803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giỏ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quà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có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bao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nhiêu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21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295</Words>
  <Application>Microsoft Office PowerPoint</Application>
  <PresentationFormat>Widescreen</PresentationFormat>
  <Paragraphs>60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Times New Roman</vt:lpstr>
      <vt:lpstr>#9Slide07 HoneyCream</vt:lpstr>
      <vt:lpstr>SVN-Ready</vt:lpstr>
      <vt:lpstr>SVN-Newton</vt:lpstr>
      <vt:lpstr>Calibri</vt:lpstr>
      <vt:lpstr>Arial</vt:lpstr>
      <vt:lpstr>Cambria</vt:lpstr>
      <vt:lpstr>Architecture</vt:lpstr>
      <vt:lpstr>标小智龙珠体</vt:lpstr>
      <vt:lpstr>阿里巴巴普惠体</vt:lpstr>
      <vt:lpstr>Vogue-ExtraBold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</cp:lastModifiedBy>
  <cp:revision>20</cp:revision>
  <dcterms:created xsi:type="dcterms:W3CDTF">2023-06-19T12:53:35Z</dcterms:created>
  <dcterms:modified xsi:type="dcterms:W3CDTF">2024-10-24T05:21:27Z</dcterms:modified>
</cp:coreProperties>
</file>