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9" r:id="rId3"/>
    <p:sldId id="260" r:id="rId4"/>
    <p:sldId id="261" r:id="rId5"/>
    <p:sldId id="257" r:id="rId6"/>
    <p:sldId id="282" r:id="rId7"/>
    <p:sldId id="276" r:id="rId8"/>
    <p:sldId id="262" r:id="rId9"/>
    <p:sldId id="263" r:id="rId10"/>
    <p:sldId id="264" r:id="rId11"/>
    <p:sldId id="277" r:id="rId12"/>
    <p:sldId id="278" r:id="rId13"/>
    <p:sldId id="279" r:id="rId14"/>
    <p:sldId id="265" r:id="rId15"/>
    <p:sldId id="280" r:id="rId16"/>
    <p:sldId id="281"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42" autoAdjust="0"/>
    <p:restoredTop sz="94656"/>
  </p:normalViewPr>
  <p:slideViewPr>
    <p:cSldViewPr snapToGrid="0">
      <p:cViewPr varScale="1">
        <p:scale>
          <a:sx n="112" d="100"/>
          <a:sy n="112" d="100"/>
        </p:scale>
        <p:origin x="48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2024/8/28</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16.png"/><Relationship Id="rId4" Type="http://schemas.openxmlformats.org/officeDocument/2006/relationships/image" Target="../media/image6.png"/><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microsoft.com/office/2007/relationships/hdphoto" Target="../media/hdphoto3.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nhỏ :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2"/>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27" name="图片 1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0"/>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1"/>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1" name="图片 10"/>
          <p:cNvPicPr>
            <a:picLocks noChangeAspect="1"/>
          </p:cNvPicPr>
          <p:nvPr/>
        </p:nvPicPr>
        <p:blipFill rotWithShape="1">
          <a:blip r:embed="rId3"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08304" y="-32084"/>
            <a:ext cx="1940673" cy="1940673"/>
          </a:xfrm>
          <a:prstGeom prst="rect">
            <a:avLst/>
          </a:prstGeom>
        </p:spPr>
      </p:pic>
      <p:pic>
        <p:nvPicPr>
          <p:cNvPr id="2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57654" y="4561705"/>
            <a:ext cx="1466109" cy="1466109"/>
          </a:xfrm>
          <a:prstGeom prst="rect">
            <a:avLst/>
          </a:prstGeom>
        </p:spPr>
      </p:pic>
      <p:pic>
        <p:nvPicPr>
          <p:cNvPr id="4" name="Picture 3">
            <a:extLst>
              <a:ext uri="{FF2B5EF4-FFF2-40B4-BE49-F238E27FC236}">
                <a16:creationId xmlns:a16="http://schemas.microsoft.com/office/drawing/2014/main" id="{913DC3CC-21B3-8563-201B-F8A0C6EE85CD}"/>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40000" contrast="-40000"/>
                    </a14:imgEffect>
                  </a14:imgLayer>
                </a14:imgProps>
              </a:ext>
            </a:extLst>
          </a:blip>
          <a:stretch>
            <a:fillRect/>
          </a:stretch>
        </p:blipFill>
        <p:spPr>
          <a:xfrm>
            <a:off x="2748490" y="196033"/>
            <a:ext cx="7107144" cy="1268305"/>
          </a:xfrm>
          <a:prstGeom prst="rect">
            <a:avLst/>
          </a:prstGeom>
        </p:spPr>
      </p:pic>
      <p:sp>
        <p:nvSpPr>
          <p:cNvPr id="7" name="TextBox 6">
            <a:extLst>
              <a:ext uri="{FF2B5EF4-FFF2-40B4-BE49-F238E27FC236}">
                <a16:creationId xmlns:a16="http://schemas.microsoft.com/office/drawing/2014/main" id="{F29E3C7A-EF84-5C9D-3F37-C67C5C247833}"/>
              </a:ext>
            </a:extLst>
          </p:cNvPr>
          <p:cNvSpPr txBox="1"/>
          <p:nvPr/>
        </p:nvSpPr>
        <p:spPr>
          <a:xfrm>
            <a:off x="2084923" y="1567956"/>
            <a:ext cx="8793717" cy="3970318"/>
          </a:xfrm>
          <a:prstGeom prst="rect">
            <a:avLst/>
          </a:prstGeom>
          <a:noFill/>
        </p:spPr>
        <p:txBody>
          <a:bodyPr wrap="square" rtlCol="0">
            <a:spAutoFit/>
          </a:bodyPr>
          <a:lstStyle/>
          <a:p>
            <a:r>
              <a:rPr lang="vi-VN" sz="3600" dirty="0">
                <a:solidFill>
                  <a:schemeClr val="accent2">
                    <a:lumMod val="50000"/>
                  </a:schemeClr>
                </a:solidFill>
                <a:latin typeface="UTM American Sans" panose="02040603050506020204" pitchFamily="18"/>
              </a:rPr>
              <a:t>- Củng cố lại kiến thức về  từ đồng nghĩa; biết sử dụng các từ đồng nghĩa trong những tình huống cụ thể.</a:t>
            </a:r>
          </a:p>
          <a:p>
            <a:r>
              <a:rPr lang="vi-VN" sz="3600" dirty="0">
                <a:solidFill>
                  <a:schemeClr val="accent2">
                    <a:lumMod val="50000"/>
                  </a:schemeClr>
                </a:solidFill>
                <a:latin typeface="UTM American Sans" panose="02040603050506020204" pitchFamily="18"/>
              </a:rPr>
              <a:t>- Biết cách viết mở bài và kết bài cho bài văn tả phong cảnh.</a:t>
            </a:r>
          </a:p>
          <a:p>
            <a:r>
              <a:rPr lang="vi-VN" sz="3600" dirty="0">
                <a:solidFill>
                  <a:schemeClr val="accent2">
                    <a:lumMod val="50000"/>
                  </a:schemeClr>
                </a:solidFill>
                <a:latin typeface="UTM American Sans" panose="02040603050506020204" pitchFamily="18"/>
              </a:rPr>
              <a:t>- Vận dụng được: viết mở bài và kết bài cho bài văn tả phong cảnh.</a:t>
            </a:r>
            <a:endParaRPr lang="en-VN" sz="3600" dirty="0">
              <a:solidFill>
                <a:schemeClr val="accent2">
                  <a:lumMod val="50000"/>
                </a:schemeClr>
              </a:solidFill>
              <a:latin typeface="UTM American Sans" panose="02040603050506020204" pitchFamily="18"/>
            </a:endParaRPr>
          </a:p>
        </p:txBody>
      </p:sp>
    </p:spTree>
    <p:extLst>
      <p:ext uri="{BB962C8B-B14F-4D97-AF65-F5344CB8AC3E}">
        <p14:creationId xmlns:p14="http://schemas.microsoft.com/office/powerpoint/2010/main" val="2044549334"/>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3"/>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4"/>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249</TotalTime>
  <Words>602</Words>
  <Application>Microsoft Macintosh PowerPoint</Application>
  <PresentationFormat>Widescreen</PresentationFormat>
  <Paragraphs>38</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Cambria</vt:lpstr>
      <vt:lpstr>UTM American Sans</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Hoang Nam</cp:lastModifiedBy>
  <cp:revision>67</cp:revision>
  <dcterms:created xsi:type="dcterms:W3CDTF">2023-07-22T16:47:00Z</dcterms:created>
  <dcterms:modified xsi:type="dcterms:W3CDTF">2024-08-27T18:32:05Z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