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84" r:id="rId4"/>
    <p:sldId id="276" r:id="rId5"/>
    <p:sldId id="260" r:id="rId6"/>
    <p:sldId id="259" r:id="rId7"/>
    <p:sldId id="258" r:id="rId8"/>
    <p:sldId id="277" r:id="rId9"/>
    <p:sldId id="278" r:id="rId10"/>
    <p:sldId id="279" r:id="rId11"/>
    <p:sldId id="280" r:id="rId12"/>
    <p:sldId id="286" r:id="rId13"/>
    <p:sldId id="287" r:id="rId14"/>
    <p:sldId id="281" r:id="rId15"/>
    <p:sldId id="261" r:id="rId16"/>
    <p:sldId id="262" r:id="rId17"/>
    <p:sldId id="282" r:id="rId18"/>
    <p:sldId id="288" r:id="rId19"/>
    <p:sldId id="269" r:id="rId20"/>
    <p:sldId id="270" r:id="rId21"/>
    <p:sldId id="272" r:id="rId22"/>
    <p:sldId id="28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B7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03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90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7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738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602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287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8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3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12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79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3C27F04-F47F-0680-5D67-905BCCCCF449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svg"/><Relationship Id="rId11" Type="http://schemas.openxmlformats.org/officeDocument/2006/relationships/image" Target="../media/image31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png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33.sv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2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sv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11" Type="http://schemas.openxmlformats.org/officeDocument/2006/relationships/image" Target="../media/image40.sv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38.svg"/><Relationship Id="rId1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sv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in-hoc-4/1/333/21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9.sv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3.svg"/><Relationship Id="rId5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1.sv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n-hoc-4/1/333/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in-hoc-4/1/333/20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10" Type="http://schemas.openxmlformats.org/officeDocument/2006/relationships/image" Target="../media/image29.gif"/><Relationship Id="rId4" Type="http://schemas.openxmlformats.org/officeDocument/2006/relationships/image" Target="../media/image20.png"/><Relationship Id="rId9" Type="http://schemas.openxmlformats.org/officeDocument/2006/relationships/image" Target="../media/image5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5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9.png"/><Relationship Id="rId5" Type="http://schemas.openxmlformats.org/officeDocument/2006/relationships/image" Target="../media/image55.sv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jpe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59.svg"/><Relationship Id="rId10" Type="http://schemas.openxmlformats.org/officeDocument/2006/relationships/image" Target="../media/image64.sv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in-hoc-4/1/333/20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2.sv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195308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Tin học 4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85769" y="1484791"/>
            <a:ext cx="10820462" cy="19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CHỦ ĐỀ C2. Tổ chức cây thư mục</a:t>
            </a:r>
            <a:endParaRPr lang="en-US" b="1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lưu trữ thông tin trong máy tính</a:t>
            </a:r>
            <a:endParaRPr lang="en-US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50121D54-0636-A8A0-7723-842661EDF632}"/>
              </a:ext>
            </a:extLst>
          </p:cNvPr>
          <p:cNvSpPr txBox="1">
            <a:spLocks/>
          </p:cNvSpPr>
          <p:nvPr/>
        </p:nvSpPr>
        <p:spPr>
          <a:xfrm>
            <a:off x="804427" y="4266460"/>
            <a:ext cx="10583146" cy="144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1. Tạo và xoá thư mục, đổi tên và xoá tệp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379" y="195308"/>
            <a:ext cx="2280063" cy="944723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5F68637-4496-5FBE-5AC8-EE2342B0CB8E}"/>
              </a:ext>
            </a:extLst>
          </p:cNvPr>
          <p:cNvSpPr txBox="1"/>
          <p:nvPr/>
        </p:nvSpPr>
        <p:spPr>
          <a:xfrm>
            <a:off x="835108" y="1498601"/>
            <a:ext cx="7584992" cy="522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XÓA THƯ MỤC, TỆP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651862-A254-1F46-FD94-20CDD4A80E24}"/>
              </a:ext>
            </a:extLst>
          </p:cNvPr>
          <p:cNvSpPr/>
          <p:nvPr/>
        </p:nvSpPr>
        <p:spPr>
          <a:xfrm>
            <a:off x="533400" y="2119240"/>
            <a:ext cx="11328400" cy="4624459"/>
          </a:xfrm>
          <a:prstGeom prst="roundRect">
            <a:avLst>
              <a:gd name="adj" fmla="val 7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3978D-832E-F7CA-2BF8-B231F0B026F9}"/>
              </a:ext>
            </a:extLst>
          </p:cNvPr>
          <p:cNvSpPr txBox="1"/>
          <p:nvPr/>
        </p:nvSpPr>
        <p:spPr>
          <a:xfrm>
            <a:off x="628650" y="2119241"/>
            <a:ext cx="11252200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 động 2.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Em hãy xóa tệp </a:t>
            </a:r>
            <a:r>
              <a:rPr lang="en-US" sz="2400" i="1">
                <a:latin typeface="UTM Avo" panose="02040603050506020204" pitchFamily="18" charset="0"/>
                <a:cs typeface="Arial" panose="020B0604020202020204" pitchFamily="34" charset="0"/>
              </a:rPr>
              <a:t>ChuDeA_Bai1 </a:t>
            </a: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bằng các chọn tệp và nháy chuột vào lệnh </a:t>
            </a:r>
            <a:r>
              <a:rPr lang="en-US" sz="2400" b="1">
                <a:latin typeface="UTM Avo" panose="02040603050506020204" pitchFamily="18" charset="0"/>
                <a:cs typeface="Arial" panose="020B0604020202020204" pitchFamily="34" charset="0"/>
              </a:rPr>
              <a:t>Delete</a:t>
            </a: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66D3A8D-F5DA-6A40-8D46-99A7CDCF322D}"/>
              </a:ext>
            </a:extLst>
          </p:cNvPr>
          <p:cNvSpPr/>
          <p:nvPr/>
        </p:nvSpPr>
        <p:spPr>
          <a:xfrm>
            <a:off x="11304053" y="4879089"/>
            <a:ext cx="887947" cy="1854721"/>
          </a:xfrm>
          <a:custGeom>
            <a:avLst/>
            <a:gdLst/>
            <a:ahLst/>
            <a:cxnLst/>
            <a:rect l="l" t="t" r="r" b="b"/>
            <a:pathLst>
              <a:path w="1969960" h="4114800">
                <a:moveTo>
                  <a:pt x="0" y="0"/>
                </a:moveTo>
                <a:lnTo>
                  <a:pt x="1969961" y="0"/>
                </a:lnTo>
                <a:lnTo>
                  <a:pt x="19699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831C7-ACD9-5AC7-3434-3CB6A4BA9B83}"/>
              </a:ext>
            </a:extLst>
          </p:cNvPr>
          <p:cNvSpPr txBox="1"/>
          <p:nvPr/>
        </p:nvSpPr>
        <p:spPr>
          <a:xfrm>
            <a:off x="628650" y="368445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b="1">
                <a:latin typeface="UTM Avo" panose="02040603050506020204" pitchFamily="18" charset="0"/>
                <a:cs typeface="Arial" panose="020B0604020202020204" pitchFamily="34" charset="0"/>
              </a:rPr>
              <a:t>Các bước thực hiện: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D63E4-7AED-D981-9D0E-FA22D5992FE0}"/>
              </a:ext>
            </a:extLst>
          </p:cNvPr>
          <p:cNvGrpSpPr/>
          <p:nvPr/>
        </p:nvGrpSpPr>
        <p:grpSpPr>
          <a:xfrm>
            <a:off x="1219200" y="4328067"/>
            <a:ext cx="8305800" cy="609600"/>
            <a:chOff x="1371600" y="4256072"/>
            <a:chExt cx="12458700" cy="9144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EA14D21-E2DF-E97F-7C3F-D916C210CFBA}"/>
                </a:ext>
              </a:extLst>
            </p:cNvPr>
            <p:cNvSpPr/>
            <p:nvPr/>
          </p:nvSpPr>
          <p:spPr>
            <a:xfrm>
              <a:off x="1371600" y="4256072"/>
              <a:ext cx="914400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FC55B9-DA69-AA01-FE11-B795949074F7}"/>
                </a:ext>
              </a:extLst>
            </p:cNvPr>
            <p:cNvSpPr txBox="1"/>
            <p:nvPr/>
          </p:nvSpPr>
          <p:spPr>
            <a:xfrm>
              <a:off x="3009900" y="4390108"/>
              <a:ext cx="108204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Truy cập vào thư mục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Tinhoc4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 trong máy tính.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16EF5A-1A16-222B-A67F-187148197D1E}"/>
              </a:ext>
            </a:extLst>
          </p:cNvPr>
          <p:cNvGrpSpPr/>
          <p:nvPr/>
        </p:nvGrpSpPr>
        <p:grpSpPr>
          <a:xfrm>
            <a:off x="1219200" y="5156955"/>
            <a:ext cx="8305800" cy="609600"/>
            <a:chOff x="1371600" y="4256072"/>
            <a:chExt cx="12458700" cy="9144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DB20C1C-168C-36BC-A8FE-3C4EF9D64F9F}"/>
                </a:ext>
              </a:extLst>
            </p:cNvPr>
            <p:cNvSpPr/>
            <p:nvPr/>
          </p:nvSpPr>
          <p:spPr>
            <a:xfrm>
              <a:off x="1371600" y="4256072"/>
              <a:ext cx="914400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5399D3-40A2-ED65-B341-51CB8E84BD2F}"/>
                </a:ext>
              </a:extLst>
            </p:cNvPr>
            <p:cNvSpPr txBox="1"/>
            <p:nvPr/>
          </p:nvSpPr>
          <p:spPr>
            <a:xfrm>
              <a:off x="3009900" y="4390108"/>
              <a:ext cx="108204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Click chọn tệp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ChuDeA_Bai1.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78E12C-B0F9-2A47-5CA7-A0937E0300B4}"/>
              </a:ext>
            </a:extLst>
          </p:cNvPr>
          <p:cNvGrpSpPr/>
          <p:nvPr/>
        </p:nvGrpSpPr>
        <p:grpSpPr>
          <a:xfrm>
            <a:off x="1219200" y="5985841"/>
            <a:ext cx="8953500" cy="609600"/>
            <a:chOff x="1371600" y="4256072"/>
            <a:chExt cx="13430250" cy="914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5C8E6B-D51F-B965-33EC-21229FFC852A}"/>
                </a:ext>
              </a:extLst>
            </p:cNvPr>
            <p:cNvSpPr/>
            <p:nvPr/>
          </p:nvSpPr>
          <p:spPr>
            <a:xfrm>
              <a:off x="1371600" y="4256072"/>
              <a:ext cx="914400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BB5314-32B0-A798-D886-A4467BAC2A1E}"/>
                </a:ext>
              </a:extLst>
            </p:cNvPr>
            <p:cNvSpPr txBox="1"/>
            <p:nvPr/>
          </p:nvSpPr>
          <p:spPr>
            <a:xfrm>
              <a:off x="3009900" y="4390107"/>
              <a:ext cx="1179195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Nháy chuột vào lệnh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Delete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 trên dải lệnh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Home.</a:t>
              </a:r>
              <a:endParaRPr lang="en-US" sz="2400" b="1" i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891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9BEC4A-3E74-6039-A53F-C43FA4DAA9F2}"/>
              </a:ext>
            </a:extLst>
          </p:cNvPr>
          <p:cNvGrpSpPr/>
          <p:nvPr/>
        </p:nvGrpSpPr>
        <p:grpSpPr>
          <a:xfrm>
            <a:off x="152400" y="1668862"/>
            <a:ext cx="9899650" cy="1154623"/>
            <a:chOff x="1238250" y="1458842"/>
            <a:chExt cx="14849475" cy="173193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E974879-FABD-F1B9-1160-EA7BFF27FFF2}"/>
                </a:ext>
              </a:extLst>
            </p:cNvPr>
            <p:cNvSpPr/>
            <p:nvPr/>
          </p:nvSpPr>
          <p:spPr>
            <a:xfrm>
              <a:off x="1238250" y="1542189"/>
              <a:ext cx="2022806" cy="1648587"/>
            </a:xfrm>
            <a:custGeom>
              <a:avLst/>
              <a:gdLst/>
              <a:ahLst/>
              <a:cxnLst/>
              <a:rect l="l" t="t" r="r" b="b"/>
              <a:pathLst>
                <a:path w="5048834" h="4114800">
                  <a:moveTo>
                    <a:pt x="0" y="0"/>
                  </a:moveTo>
                  <a:lnTo>
                    <a:pt x="5048834" y="0"/>
                  </a:lnTo>
                  <a:lnTo>
                    <a:pt x="504883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80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916F1D-E1AC-4A88-8FF6-96715BB887F3}"/>
                </a:ext>
              </a:extLst>
            </p:cNvPr>
            <p:cNvSpPr txBox="1"/>
            <p:nvPr/>
          </p:nvSpPr>
          <p:spPr>
            <a:xfrm>
              <a:off x="3733800" y="1458842"/>
              <a:ext cx="12353925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67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Đọc hoạt động 2 và trả lời câu hỏi sau đây: 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9EE85-2B72-83FE-35D4-9067AB9CCD9A}"/>
              </a:ext>
            </a:extLst>
          </p:cNvPr>
          <p:cNvSpPr/>
          <p:nvPr/>
        </p:nvSpPr>
        <p:spPr>
          <a:xfrm>
            <a:off x="1371600" y="2426572"/>
            <a:ext cx="4724400" cy="1099058"/>
          </a:xfrm>
          <a:prstGeom prst="roundRect">
            <a:avLst/>
          </a:prstGeom>
          <a:solidFill>
            <a:srgbClr val="FAB1A0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rgbClr val="85453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 thư mục Tinhoc4 còn có tệp ChuDeA_Bai1 không? </a:t>
            </a:r>
            <a:endParaRPr lang="en-US" sz="240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8317C1-4098-B402-6468-4172CA294152}"/>
              </a:ext>
            </a:extLst>
          </p:cNvPr>
          <p:cNvSpPr/>
          <p:nvPr/>
        </p:nvSpPr>
        <p:spPr>
          <a:xfrm>
            <a:off x="1371600" y="3886427"/>
            <a:ext cx="4724400" cy="1171296"/>
          </a:xfrm>
          <a:prstGeom prst="roundRect">
            <a:avLst/>
          </a:prstGeom>
          <a:solidFill>
            <a:srgbClr val="FAB1A0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rgbClr val="85453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Tệp ChuDeA_Bai1 có thể mở được nữa không?</a:t>
            </a:r>
            <a:endParaRPr lang="en-US" sz="240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7E5371-BD4D-5A54-7A50-06DBEB02524B}"/>
              </a:ext>
            </a:extLst>
          </p:cNvPr>
          <p:cNvSpPr/>
          <p:nvPr/>
        </p:nvSpPr>
        <p:spPr>
          <a:xfrm>
            <a:off x="1371600" y="5418520"/>
            <a:ext cx="4724400" cy="1171296"/>
          </a:xfrm>
          <a:prstGeom prst="roundRect">
            <a:avLst/>
          </a:prstGeom>
          <a:solidFill>
            <a:srgbClr val="FAB1A0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rgbClr val="85453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 xóa thư mục, em có thể dùng lệnh nào?</a:t>
            </a:r>
            <a:endParaRPr lang="en-US" sz="240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D1E893D-93DA-DACF-8EE0-E45FCB7794CB}"/>
              </a:ext>
            </a:extLst>
          </p:cNvPr>
          <p:cNvSpPr/>
          <p:nvPr/>
        </p:nvSpPr>
        <p:spPr>
          <a:xfrm flipH="1">
            <a:off x="6584261" y="3202383"/>
            <a:ext cx="4611478" cy="3710679"/>
          </a:xfrm>
          <a:custGeom>
            <a:avLst/>
            <a:gdLst/>
            <a:ahLst/>
            <a:cxnLst/>
            <a:rect l="l" t="t" r="r" b="b"/>
            <a:pathLst>
              <a:path w="9885405" h="8229600">
                <a:moveTo>
                  <a:pt x="0" y="0"/>
                </a:moveTo>
                <a:lnTo>
                  <a:pt x="9885405" y="0"/>
                </a:lnTo>
                <a:lnTo>
                  <a:pt x="98854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44A4B1B-8BBD-DEAF-6BEA-42D3DE61C280}"/>
              </a:ext>
            </a:extLst>
          </p:cNvPr>
          <p:cNvSpPr/>
          <p:nvPr/>
        </p:nvSpPr>
        <p:spPr>
          <a:xfrm rot="1456381">
            <a:off x="317278" y="6011020"/>
            <a:ext cx="794298" cy="972970"/>
          </a:xfrm>
          <a:custGeom>
            <a:avLst/>
            <a:gdLst/>
            <a:ahLst/>
            <a:cxnLst/>
            <a:rect l="l" t="t" r="r" b="b"/>
            <a:pathLst>
              <a:path w="4013805" h="4916687">
                <a:moveTo>
                  <a:pt x="0" y="0"/>
                </a:moveTo>
                <a:lnTo>
                  <a:pt x="4013805" y="0"/>
                </a:lnTo>
                <a:lnTo>
                  <a:pt x="4013805" y="4916687"/>
                </a:lnTo>
                <a:lnTo>
                  <a:pt x="0" y="49166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3BE1B33F-D7DD-504E-64F2-74D516B2E034}"/>
              </a:ext>
            </a:extLst>
          </p:cNvPr>
          <p:cNvSpPr/>
          <p:nvPr/>
        </p:nvSpPr>
        <p:spPr>
          <a:xfrm>
            <a:off x="10888459" y="6060385"/>
            <a:ext cx="1058368" cy="1023730"/>
          </a:xfrm>
          <a:custGeom>
            <a:avLst/>
            <a:gdLst/>
            <a:ahLst/>
            <a:cxnLst/>
            <a:rect l="l" t="t" r="r" b="b"/>
            <a:pathLst>
              <a:path w="1587552" h="1535595">
                <a:moveTo>
                  <a:pt x="0" y="0"/>
                </a:moveTo>
                <a:lnTo>
                  <a:pt x="1587552" y="0"/>
                </a:lnTo>
                <a:lnTo>
                  <a:pt x="1587552" y="1535596"/>
                </a:lnTo>
                <a:lnTo>
                  <a:pt x="0" y="1535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556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56F8AF-32CB-BD42-8184-583CADE7B238}"/>
              </a:ext>
            </a:extLst>
          </p:cNvPr>
          <p:cNvSpPr/>
          <p:nvPr/>
        </p:nvSpPr>
        <p:spPr>
          <a:xfrm>
            <a:off x="431800" y="1527292"/>
            <a:ext cx="11328400" cy="5003800"/>
          </a:xfrm>
          <a:prstGeom prst="roundRect">
            <a:avLst>
              <a:gd name="adj" fmla="val 7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4ECF3DE-9902-8727-D362-BE786D0B3FDD}"/>
              </a:ext>
            </a:extLst>
          </p:cNvPr>
          <p:cNvSpPr/>
          <p:nvPr/>
        </p:nvSpPr>
        <p:spPr>
          <a:xfrm rot="1456381">
            <a:off x="317278" y="5610970"/>
            <a:ext cx="794298" cy="972970"/>
          </a:xfrm>
          <a:custGeom>
            <a:avLst/>
            <a:gdLst/>
            <a:ahLst/>
            <a:cxnLst/>
            <a:rect l="l" t="t" r="r" b="b"/>
            <a:pathLst>
              <a:path w="4013805" h="4916687">
                <a:moveTo>
                  <a:pt x="0" y="0"/>
                </a:moveTo>
                <a:lnTo>
                  <a:pt x="4013805" y="0"/>
                </a:lnTo>
                <a:lnTo>
                  <a:pt x="4013805" y="4916687"/>
                </a:lnTo>
                <a:lnTo>
                  <a:pt x="0" y="4916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ABFB6EFD-24F2-441E-477C-E0F44C5E06A0}"/>
              </a:ext>
            </a:extLst>
          </p:cNvPr>
          <p:cNvSpPr/>
          <p:nvPr/>
        </p:nvSpPr>
        <p:spPr>
          <a:xfrm>
            <a:off x="10917733" y="5655442"/>
            <a:ext cx="1058368" cy="1023730"/>
          </a:xfrm>
          <a:custGeom>
            <a:avLst/>
            <a:gdLst/>
            <a:ahLst/>
            <a:cxnLst/>
            <a:rect l="l" t="t" r="r" b="b"/>
            <a:pathLst>
              <a:path w="1587552" h="1535595">
                <a:moveTo>
                  <a:pt x="0" y="0"/>
                </a:moveTo>
                <a:lnTo>
                  <a:pt x="1587552" y="0"/>
                </a:lnTo>
                <a:lnTo>
                  <a:pt x="1587552" y="1535596"/>
                </a:lnTo>
                <a:lnTo>
                  <a:pt x="0" y="153559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6714EC7D-A543-7839-041B-48C0D8A8CF18}"/>
              </a:ext>
            </a:extLst>
          </p:cNvPr>
          <p:cNvSpPr/>
          <p:nvPr/>
        </p:nvSpPr>
        <p:spPr>
          <a:xfrm rot="7417745">
            <a:off x="11061203" y="461674"/>
            <a:ext cx="1151480" cy="567365"/>
          </a:xfrm>
          <a:custGeom>
            <a:avLst/>
            <a:gdLst/>
            <a:ahLst/>
            <a:cxnLst/>
            <a:rect l="l" t="t" r="r" b="b"/>
            <a:pathLst>
              <a:path w="5224604" h="2574305">
                <a:moveTo>
                  <a:pt x="0" y="0"/>
                </a:moveTo>
                <a:lnTo>
                  <a:pt x="5224604" y="0"/>
                </a:lnTo>
                <a:lnTo>
                  <a:pt x="5224604" y="2574305"/>
                </a:lnTo>
                <a:lnTo>
                  <a:pt x="0" y="25743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1A4CCA-E656-CD43-A298-544253914833}"/>
              </a:ext>
            </a:extLst>
          </p:cNvPr>
          <p:cNvGrpSpPr/>
          <p:nvPr/>
        </p:nvGrpSpPr>
        <p:grpSpPr>
          <a:xfrm>
            <a:off x="1064716" y="2873546"/>
            <a:ext cx="2751185" cy="1937923"/>
            <a:chOff x="2084242" y="3619500"/>
            <a:chExt cx="3166146" cy="2906885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0DF086DA-1730-C987-AC2D-120757088E9B}"/>
                </a:ext>
              </a:extLst>
            </p:cNvPr>
            <p:cNvSpPr/>
            <p:nvPr/>
          </p:nvSpPr>
          <p:spPr>
            <a:xfrm>
              <a:off x="2438400" y="3619500"/>
              <a:ext cx="2811988" cy="2045083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400">
                <a:latin typeface="UTM Avo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F234F7-F122-4397-9558-AC74E729D00F}"/>
                </a:ext>
              </a:extLst>
            </p:cNvPr>
            <p:cNvSpPr txBox="1"/>
            <p:nvPr/>
          </p:nvSpPr>
          <p:spPr>
            <a:xfrm>
              <a:off x="2084242" y="5833887"/>
              <a:ext cx="3142334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UTM Avo" panose="02040603050506020204" pitchFamily="18" charset="0"/>
                  <a:cs typeface="Courier New" panose="02070309020205020404" pitchFamily="49" charset="0"/>
                </a:rPr>
                <a:t>ChuDeA_Bai1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CDE131-0C4C-F07E-37D0-E0C1B47974DA}"/>
              </a:ext>
            </a:extLst>
          </p:cNvPr>
          <p:cNvSpPr txBox="1"/>
          <p:nvPr/>
        </p:nvSpPr>
        <p:spPr>
          <a:xfrm>
            <a:off x="2594179" y="952757"/>
            <a:ext cx="741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UTM Avo" panose="02040603050506020204" pitchFamily="18" charset="0"/>
                <a:cs typeface="Arial" panose="020B0604020202020204" pitchFamily="34" charset="0"/>
              </a:rPr>
              <a:t>Sau khi đổi tên của tệp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A5EB4A-495B-9881-6CA3-76F7EC5712FE}"/>
              </a:ext>
            </a:extLst>
          </p:cNvPr>
          <p:cNvSpPr/>
          <p:nvPr/>
        </p:nvSpPr>
        <p:spPr>
          <a:xfrm>
            <a:off x="4031803" y="1854200"/>
            <a:ext cx="7112000" cy="1272984"/>
          </a:xfrm>
          <a:prstGeom prst="wedgeRoundRectCallout">
            <a:avLst>
              <a:gd name="adj1" fmla="val -54182"/>
              <a:gd name="adj2" fmla="val 4290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 còn trong thư mục </a:t>
            </a:r>
            <a:r>
              <a:rPr lang="en-US" sz="2400" i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Tinhoc4.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5D4104-C3A5-B41E-B23A-8F996C7C6DA9}"/>
              </a:ext>
            </a:extLst>
          </p:cNvPr>
          <p:cNvSpPr/>
          <p:nvPr/>
        </p:nvSpPr>
        <p:spPr>
          <a:xfrm>
            <a:off x="4031803" y="4237015"/>
            <a:ext cx="7112000" cy="1272984"/>
          </a:xfrm>
          <a:prstGeom prst="wedgeRoundRectCallout">
            <a:avLst>
              <a:gd name="adj1" fmla="val -54181"/>
              <a:gd name="adj2" fmla="val -3640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Tệp </a:t>
            </a:r>
            <a:r>
              <a:rPr lang="vi-VN" sz="2400" i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ChuDeA_Bai1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không thể mở được nữa.</a:t>
            </a:r>
            <a:endParaRPr lang="en-US" sz="240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451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927B5D-B419-CDAB-7F97-A418EEB6BB9E}"/>
              </a:ext>
            </a:extLst>
          </p:cNvPr>
          <p:cNvSpPr/>
          <p:nvPr/>
        </p:nvSpPr>
        <p:spPr>
          <a:xfrm>
            <a:off x="628944" y="1486149"/>
            <a:ext cx="3756141" cy="4318315"/>
          </a:xfrm>
          <a:custGeom>
            <a:avLst/>
            <a:gdLst/>
            <a:ahLst/>
            <a:cxnLst/>
            <a:rect l="l" t="t" r="r" b="b"/>
            <a:pathLst>
              <a:path w="7338060" h="8229600">
                <a:moveTo>
                  <a:pt x="0" y="0"/>
                </a:moveTo>
                <a:lnTo>
                  <a:pt x="7338060" y="0"/>
                </a:lnTo>
                <a:lnTo>
                  <a:pt x="73380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51B3D0-6A0B-251A-51F8-E56952A69BF6}"/>
              </a:ext>
            </a:extLst>
          </p:cNvPr>
          <p:cNvSpPr/>
          <p:nvPr/>
        </p:nvSpPr>
        <p:spPr>
          <a:xfrm>
            <a:off x="3898391" y="4453775"/>
            <a:ext cx="2413542" cy="1718425"/>
          </a:xfrm>
          <a:custGeom>
            <a:avLst/>
            <a:gdLst/>
            <a:ahLst/>
            <a:cxnLst/>
            <a:rect l="l" t="t" r="r" b="b"/>
            <a:pathLst>
              <a:path w="4715136" h="3274876">
                <a:moveTo>
                  <a:pt x="0" y="0"/>
                </a:moveTo>
                <a:lnTo>
                  <a:pt x="4715136" y="0"/>
                </a:lnTo>
                <a:lnTo>
                  <a:pt x="4715136" y="3274876"/>
                </a:lnTo>
                <a:lnTo>
                  <a:pt x="0" y="327487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AED99D8-4DC2-723B-3322-33F6A46587B9}"/>
              </a:ext>
            </a:extLst>
          </p:cNvPr>
          <p:cNvSpPr/>
          <p:nvPr/>
        </p:nvSpPr>
        <p:spPr>
          <a:xfrm>
            <a:off x="5495704" y="3469345"/>
            <a:ext cx="353306" cy="893273"/>
          </a:xfrm>
          <a:custGeom>
            <a:avLst/>
            <a:gdLst/>
            <a:ahLst/>
            <a:cxnLst/>
            <a:rect l="l" t="t" r="r" b="b"/>
            <a:pathLst>
              <a:path w="690225" h="1702350">
                <a:moveTo>
                  <a:pt x="0" y="0"/>
                </a:moveTo>
                <a:lnTo>
                  <a:pt x="690225" y="0"/>
                </a:lnTo>
                <a:lnTo>
                  <a:pt x="690225" y="1702349"/>
                </a:lnTo>
                <a:lnTo>
                  <a:pt x="0" y="170234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A4AD7A6-4595-AC7E-8866-AFC23C48C071}"/>
              </a:ext>
            </a:extLst>
          </p:cNvPr>
          <p:cNvSpPr/>
          <p:nvPr/>
        </p:nvSpPr>
        <p:spPr>
          <a:xfrm>
            <a:off x="4151534" y="3569107"/>
            <a:ext cx="864890" cy="859212"/>
          </a:xfrm>
          <a:custGeom>
            <a:avLst/>
            <a:gdLst/>
            <a:ahLst/>
            <a:cxnLst/>
            <a:rect l="l" t="t" r="r" b="b"/>
            <a:pathLst>
              <a:path w="1689664" h="1637438">
                <a:moveTo>
                  <a:pt x="0" y="0"/>
                </a:moveTo>
                <a:lnTo>
                  <a:pt x="1689664" y="0"/>
                </a:lnTo>
                <a:lnTo>
                  <a:pt x="1689664" y="1637438"/>
                </a:lnTo>
                <a:lnTo>
                  <a:pt x="0" y="1637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6EDB13-F69B-8226-477E-A662878E6CB3}"/>
              </a:ext>
            </a:extLst>
          </p:cNvPr>
          <p:cNvSpPr/>
          <p:nvPr/>
        </p:nvSpPr>
        <p:spPr>
          <a:xfrm>
            <a:off x="1409209" y="2089465"/>
            <a:ext cx="2392135" cy="4336735"/>
          </a:xfrm>
          <a:custGeom>
            <a:avLst/>
            <a:gdLst/>
            <a:ahLst/>
            <a:cxnLst/>
            <a:rect l="l" t="t" r="r" b="b"/>
            <a:pathLst>
              <a:path w="4673315" h="8264704">
                <a:moveTo>
                  <a:pt x="0" y="0"/>
                </a:moveTo>
                <a:lnTo>
                  <a:pt x="4673315" y="0"/>
                </a:lnTo>
                <a:lnTo>
                  <a:pt x="4673315" y="8264704"/>
                </a:lnTo>
                <a:lnTo>
                  <a:pt x="0" y="8264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CD16A10-22C2-055E-A4F8-F8F54790DB5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396525" y="5098149"/>
            <a:ext cx="1109675" cy="1074051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9788E60-08A2-0143-F7D2-FB305289E44B}"/>
              </a:ext>
            </a:extLst>
          </p:cNvPr>
          <p:cNvSpPr/>
          <p:nvPr/>
        </p:nvSpPr>
        <p:spPr>
          <a:xfrm>
            <a:off x="7534746" y="1755942"/>
            <a:ext cx="4156739" cy="3578058"/>
          </a:xfrm>
          <a:prstGeom prst="wedgeEllipseCallout">
            <a:avLst>
              <a:gd name="adj1" fmla="val -64686"/>
              <a:gd name="adj2" fmla="val 4079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 xóa thư mục, có thể dùng lệnh </a:t>
            </a:r>
            <a:r>
              <a:rPr lang="vi-VN" sz="28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Delete</a:t>
            </a:r>
            <a:endParaRPr lang="en-US" sz="2667" b="1" i="1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778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F84A0535-4D04-289C-6718-C8694098D62B}"/>
              </a:ext>
            </a:extLst>
          </p:cNvPr>
          <p:cNvSpPr/>
          <p:nvPr/>
        </p:nvSpPr>
        <p:spPr>
          <a:xfrm rot="1456381">
            <a:off x="-119156" y="4694223"/>
            <a:ext cx="794298" cy="972970"/>
          </a:xfrm>
          <a:custGeom>
            <a:avLst/>
            <a:gdLst/>
            <a:ahLst/>
            <a:cxnLst/>
            <a:rect l="l" t="t" r="r" b="b"/>
            <a:pathLst>
              <a:path w="4013805" h="4916687">
                <a:moveTo>
                  <a:pt x="0" y="0"/>
                </a:moveTo>
                <a:lnTo>
                  <a:pt x="4013805" y="0"/>
                </a:lnTo>
                <a:lnTo>
                  <a:pt x="4013805" y="4916687"/>
                </a:lnTo>
                <a:lnTo>
                  <a:pt x="0" y="4916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8A6C3D11-AB3F-D619-4353-7863B8303765}"/>
              </a:ext>
            </a:extLst>
          </p:cNvPr>
          <p:cNvSpPr/>
          <p:nvPr/>
        </p:nvSpPr>
        <p:spPr>
          <a:xfrm>
            <a:off x="10784383" y="5834270"/>
            <a:ext cx="1058368" cy="1023730"/>
          </a:xfrm>
          <a:custGeom>
            <a:avLst/>
            <a:gdLst/>
            <a:ahLst/>
            <a:cxnLst/>
            <a:rect l="l" t="t" r="r" b="b"/>
            <a:pathLst>
              <a:path w="1587552" h="1535595">
                <a:moveTo>
                  <a:pt x="0" y="0"/>
                </a:moveTo>
                <a:lnTo>
                  <a:pt x="1587552" y="0"/>
                </a:lnTo>
                <a:lnTo>
                  <a:pt x="1587552" y="1535596"/>
                </a:lnTo>
                <a:lnTo>
                  <a:pt x="0" y="153559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4B28B-21AB-B563-24F2-8CC036581738}"/>
              </a:ext>
            </a:extLst>
          </p:cNvPr>
          <p:cNvSpPr txBox="1"/>
          <p:nvPr/>
        </p:nvSpPr>
        <p:spPr>
          <a:xfrm>
            <a:off x="3543300" y="104388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37795-CC66-A3DA-0AC6-132D6059E8D3}"/>
              </a:ext>
            </a:extLst>
          </p:cNvPr>
          <p:cNvSpPr txBox="1"/>
          <p:nvPr/>
        </p:nvSpPr>
        <p:spPr>
          <a:xfrm>
            <a:off x="8401050" y="3083094"/>
            <a:ext cx="3340101" cy="223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Cần kiểm tra cẩn thận các tệp, thư mục trước khi xóa để tránh xóa nhầm.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2F2B22E-75B9-0C3C-E157-706E18C54F3C}"/>
              </a:ext>
            </a:extLst>
          </p:cNvPr>
          <p:cNvSpPr/>
          <p:nvPr/>
        </p:nvSpPr>
        <p:spPr>
          <a:xfrm>
            <a:off x="860478" y="1779028"/>
            <a:ext cx="6422973" cy="1558460"/>
          </a:xfrm>
          <a:prstGeom prst="wedgeRoundRectCallout">
            <a:avLst>
              <a:gd name="adj1" fmla="val -53502"/>
              <a:gd name="adj2" fmla="val 360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 phần mềm quản lí tệp, ở dải lệnh </a:t>
            </a:r>
            <a:r>
              <a:rPr lang="vi-VN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Home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có thể xóa thư mục hoặc tệp bằng lệnh </a:t>
            </a:r>
            <a:r>
              <a:rPr lang="vi-VN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Delete.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sz="240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4A58D7-FE9B-17FE-314F-9F8DCE41D515}"/>
              </a:ext>
            </a:extLst>
          </p:cNvPr>
          <p:cNvSpPr/>
          <p:nvPr/>
        </p:nvSpPr>
        <p:spPr>
          <a:xfrm>
            <a:off x="860476" y="3555840"/>
            <a:ext cx="6422974" cy="1423589"/>
          </a:xfrm>
          <a:prstGeom prst="wedgeRoundRectCallout">
            <a:avLst>
              <a:gd name="adj1" fmla="val 52442"/>
              <a:gd name="adj2" fmla="val 366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 thông tin trong thư mục, tệp sẽ bị mất, ta không thể nhìn thấy tệp, thư mục đã bị xóa. </a:t>
            </a:r>
            <a:endParaRPr lang="vi-VN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673D8FB-CB13-7474-DAA5-EE75BF82E028}"/>
              </a:ext>
            </a:extLst>
          </p:cNvPr>
          <p:cNvSpPr/>
          <p:nvPr/>
        </p:nvSpPr>
        <p:spPr>
          <a:xfrm>
            <a:off x="872136" y="5180707"/>
            <a:ext cx="6422973" cy="1558460"/>
          </a:xfrm>
          <a:prstGeom prst="wedgeRoundRectCallout">
            <a:avLst>
              <a:gd name="adj1" fmla="val -53502"/>
              <a:gd name="adj2" fmla="val 360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Xóa nhầm có thể dẫn đến mất thông tin quan trọng, máy tính không hoạt động được. </a:t>
            </a:r>
            <a:endParaRPr lang="vi-VN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0E13A-3A24-3AAB-9545-B05F9E4BE5DC}"/>
              </a:ext>
            </a:extLst>
          </p:cNvPr>
          <p:cNvCxnSpPr/>
          <p:nvPr/>
        </p:nvCxnSpPr>
        <p:spPr>
          <a:xfrm>
            <a:off x="7639050" y="2185428"/>
            <a:ext cx="0" cy="40044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33AAE-BADF-710D-D279-91B10956C85B}"/>
              </a:ext>
            </a:extLst>
          </p:cNvPr>
          <p:cNvCxnSpPr>
            <a:cxnSpLocks/>
          </p:cNvCxnSpPr>
          <p:nvPr/>
        </p:nvCxnSpPr>
        <p:spPr>
          <a:xfrm>
            <a:off x="7639050" y="4165423"/>
            <a:ext cx="5588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675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A219EF51-F206-9C57-03E6-697EC1D73D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0">
            <a:extLst>
              <a:ext uri="{FF2B5EF4-FFF2-40B4-BE49-F238E27FC236}">
                <a16:creationId xmlns:a16="http://schemas.microsoft.com/office/drawing/2014/main" id="{E01ACD02-EC7C-A278-3E6E-75E20915C873}"/>
              </a:ext>
            </a:extLst>
          </p:cNvPr>
          <p:cNvSpPr/>
          <p:nvPr/>
        </p:nvSpPr>
        <p:spPr>
          <a:xfrm rot="1456381">
            <a:off x="317279" y="6090679"/>
            <a:ext cx="794298" cy="972970"/>
          </a:xfrm>
          <a:custGeom>
            <a:avLst/>
            <a:gdLst/>
            <a:ahLst/>
            <a:cxnLst/>
            <a:rect l="l" t="t" r="r" b="b"/>
            <a:pathLst>
              <a:path w="4013805" h="4916687">
                <a:moveTo>
                  <a:pt x="0" y="0"/>
                </a:moveTo>
                <a:lnTo>
                  <a:pt x="4013805" y="0"/>
                </a:lnTo>
                <a:lnTo>
                  <a:pt x="4013805" y="4916687"/>
                </a:lnTo>
                <a:lnTo>
                  <a:pt x="0" y="4916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FA212CD9-9890-2C43-9386-48D2264297C5}"/>
              </a:ext>
            </a:extLst>
          </p:cNvPr>
          <p:cNvSpPr/>
          <p:nvPr/>
        </p:nvSpPr>
        <p:spPr>
          <a:xfrm>
            <a:off x="11510415" y="6160175"/>
            <a:ext cx="1058368" cy="1023730"/>
          </a:xfrm>
          <a:custGeom>
            <a:avLst/>
            <a:gdLst/>
            <a:ahLst/>
            <a:cxnLst/>
            <a:rect l="l" t="t" r="r" b="b"/>
            <a:pathLst>
              <a:path w="1587552" h="1535595">
                <a:moveTo>
                  <a:pt x="0" y="0"/>
                </a:moveTo>
                <a:lnTo>
                  <a:pt x="1587552" y="0"/>
                </a:lnTo>
                <a:lnTo>
                  <a:pt x="1587552" y="1535596"/>
                </a:lnTo>
                <a:lnTo>
                  <a:pt x="0" y="153559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A48AA-D13D-D314-6595-6170EA9C7465}"/>
              </a:ext>
            </a:extLst>
          </p:cNvPr>
          <p:cNvSpPr txBox="1"/>
          <p:nvPr/>
        </p:nvSpPr>
        <p:spPr>
          <a:xfrm>
            <a:off x="1139258" y="2808124"/>
            <a:ext cx="9913484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 đổi tên một thư mục, em dùng lệnh nào sau đây?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1A6F0F-E663-8D92-95B4-0EE176B39BB5}"/>
              </a:ext>
            </a:extLst>
          </p:cNvPr>
          <p:cNvGrpSpPr/>
          <p:nvPr/>
        </p:nvGrpSpPr>
        <p:grpSpPr>
          <a:xfrm>
            <a:off x="288976" y="1833472"/>
            <a:ext cx="4524324" cy="753484"/>
            <a:chOff x="433463" y="2030644"/>
            <a:chExt cx="6043537" cy="1130226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B7FC565-4850-A4CA-6BBF-E282D1818CC8}"/>
                </a:ext>
              </a:extLst>
            </p:cNvPr>
            <p:cNvSpPr/>
            <p:nvPr/>
          </p:nvSpPr>
          <p:spPr>
            <a:xfrm>
              <a:off x="433463" y="2030644"/>
              <a:ext cx="5905500" cy="1130226"/>
            </a:xfrm>
            <a:prstGeom prst="homePlate">
              <a:avLst/>
            </a:prstGeom>
            <a:solidFill>
              <a:srgbClr val="EAE8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UTM Avo" panose="02040603050506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200CAD-BEB7-56BF-6E67-A00F61D848C2}"/>
                </a:ext>
              </a:extLst>
            </p:cNvPr>
            <p:cNvSpPr txBox="1"/>
            <p:nvPr/>
          </p:nvSpPr>
          <p:spPr>
            <a:xfrm>
              <a:off x="793773" y="2269720"/>
              <a:ext cx="5683227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Bài tập 1. SGK tr. 21</a:t>
              </a:r>
            </a:p>
          </p:txBody>
        </p:sp>
      </p:grpSp>
      <p:sp>
        <p:nvSpPr>
          <p:cNvPr id="19" name="Plaque 18">
            <a:extLst>
              <a:ext uri="{FF2B5EF4-FFF2-40B4-BE49-F238E27FC236}">
                <a16:creationId xmlns:a16="http://schemas.microsoft.com/office/drawing/2014/main" id="{A788E434-64D8-70A0-3752-769AE0FB5E0D}"/>
              </a:ext>
            </a:extLst>
          </p:cNvPr>
          <p:cNvSpPr/>
          <p:nvPr/>
        </p:nvSpPr>
        <p:spPr>
          <a:xfrm>
            <a:off x="1444626" y="3835071"/>
            <a:ext cx="3505200" cy="1039537"/>
          </a:xfrm>
          <a:prstGeom prst="plaqu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Rename</a:t>
            </a:r>
          </a:p>
        </p:txBody>
      </p:sp>
      <p:sp>
        <p:nvSpPr>
          <p:cNvPr id="20" name="Plaque 19">
            <a:extLst>
              <a:ext uri="{FF2B5EF4-FFF2-40B4-BE49-F238E27FC236}">
                <a16:creationId xmlns:a16="http://schemas.microsoft.com/office/drawing/2014/main" id="{A251C389-ACB2-4552-3A91-DFDD4ABDF54E}"/>
              </a:ext>
            </a:extLst>
          </p:cNvPr>
          <p:cNvSpPr/>
          <p:nvPr/>
        </p:nvSpPr>
        <p:spPr>
          <a:xfrm>
            <a:off x="1441504" y="5257855"/>
            <a:ext cx="3505200" cy="1039537"/>
          </a:xfrm>
          <a:prstGeom prst="plaqu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Delete</a:t>
            </a:r>
          </a:p>
        </p:txBody>
      </p:sp>
      <p:sp>
        <p:nvSpPr>
          <p:cNvPr id="21" name="Plaque 20">
            <a:extLst>
              <a:ext uri="{FF2B5EF4-FFF2-40B4-BE49-F238E27FC236}">
                <a16:creationId xmlns:a16="http://schemas.microsoft.com/office/drawing/2014/main" id="{DA0804DD-B0FA-3BAD-9B1E-1AF7B2817409}"/>
              </a:ext>
            </a:extLst>
          </p:cNvPr>
          <p:cNvSpPr/>
          <p:nvPr/>
        </p:nvSpPr>
        <p:spPr>
          <a:xfrm>
            <a:off x="6738966" y="3835071"/>
            <a:ext cx="3505200" cy="1039537"/>
          </a:xfrm>
          <a:prstGeom prst="plaqu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Copy to </a:t>
            </a:r>
          </a:p>
        </p:txBody>
      </p:sp>
      <p:sp>
        <p:nvSpPr>
          <p:cNvPr id="22" name="Plaque 21">
            <a:extLst>
              <a:ext uri="{FF2B5EF4-FFF2-40B4-BE49-F238E27FC236}">
                <a16:creationId xmlns:a16="http://schemas.microsoft.com/office/drawing/2014/main" id="{3565B398-91EA-65E9-AE07-EBC26C0C8279}"/>
              </a:ext>
            </a:extLst>
          </p:cNvPr>
          <p:cNvSpPr/>
          <p:nvPr/>
        </p:nvSpPr>
        <p:spPr>
          <a:xfrm>
            <a:off x="6735844" y="5257855"/>
            <a:ext cx="3505200" cy="1039537"/>
          </a:xfrm>
          <a:prstGeom prst="plaqu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Move to </a:t>
            </a:r>
          </a:p>
        </p:txBody>
      </p:sp>
      <p:sp>
        <p:nvSpPr>
          <p:cNvPr id="23" name="Plaque 22">
            <a:extLst>
              <a:ext uri="{FF2B5EF4-FFF2-40B4-BE49-F238E27FC236}">
                <a16:creationId xmlns:a16="http://schemas.microsoft.com/office/drawing/2014/main" id="{44F0AC76-6830-8DF6-0484-A249FBC56C54}"/>
              </a:ext>
            </a:extLst>
          </p:cNvPr>
          <p:cNvSpPr/>
          <p:nvPr/>
        </p:nvSpPr>
        <p:spPr>
          <a:xfrm>
            <a:off x="1455090" y="3835191"/>
            <a:ext cx="3505200" cy="1039537"/>
          </a:xfrm>
          <a:prstGeom prst="plaqu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Rename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AA16B73F-42F0-F80E-8E17-53AC3592BF2B}"/>
              </a:ext>
            </a:extLst>
          </p:cNvPr>
          <p:cNvSpPr/>
          <p:nvPr/>
        </p:nvSpPr>
        <p:spPr>
          <a:xfrm rot="7417745">
            <a:off x="11061203" y="461674"/>
            <a:ext cx="1151480" cy="567365"/>
          </a:xfrm>
          <a:custGeom>
            <a:avLst/>
            <a:gdLst/>
            <a:ahLst/>
            <a:cxnLst/>
            <a:rect l="l" t="t" r="r" b="b"/>
            <a:pathLst>
              <a:path w="5224604" h="2574305">
                <a:moveTo>
                  <a:pt x="0" y="0"/>
                </a:moveTo>
                <a:lnTo>
                  <a:pt x="5224604" y="0"/>
                </a:lnTo>
                <a:lnTo>
                  <a:pt x="5224604" y="2574305"/>
                </a:lnTo>
                <a:lnTo>
                  <a:pt x="0" y="2574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7DE27-B588-7D8A-E758-D6AC244D6153}"/>
              </a:ext>
            </a:extLst>
          </p:cNvPr>
          <p:cNvSpPr txBox="1"/>
          <p:nvPr/>
        </p:nvSpPr>
        <p:spPr>
          <a:xfrm>
            <a:off x="4246067" y="1751935"/>
            <a:ext cx="730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xóa thư mục </a:t>
            </a:r>
            <a:r>
              <a:rPr lang="en-US" sz="2400" i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Lop4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i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 2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 các thư mục, tệp nào bị xóa?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4BFD94-DA63-F8BF-151F-9C841BC3FEFF}"/>
              </a:ext>
            </a:extLst>
          </p:cNvPr>
          <p:cNvGrpSpPr/>
          <p:nvPr/>
        </p:nvGrpSpPr>
        <p:grpSpPr>
          <a:xfrm>
            <a:off x="309067" y="1762861"/>
            <a:ext cx="3937000" cy="753484"/>
            <a:chOff x="433463" y="2030644"/>
            <a:chExt cx="5905500" cy="1130226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5D255C10-C4FE-0331-F176-296B7C273918}"/>
                </a:ext>
              </a:extLst>
            </p:cNvPr>
            <p:cNvSpPr/>
            <p:nvPr/>
          </p:nvSpPr>
          <p:spPr>
            <a:xfrm>
              <a:off x="433463" y="2030644"/>
              <a:ext cx="5905500" cy="1130226"/>
            </a:xfrm>
            <a:prstGeom prst="homePlate">
              <a:avLst/>
            </a:prstGeom>
            <a:solidFill>
              <a:srgbClr val="EAE8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UTM Av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2CFEAC-8A53-5F21-E51E-A4B260ECE969}"/>
                </a:ext>
              </a:extLst>
            </p:cNvPr>
            <p:cNvSpPr txBox="1"/>
            <p:nvPr/>
          </p:nvSpPr>
          <p:spPr>
            <a:xfrm>
              <a:off x="793774" y="2269720"/>
              <a:ext cx="5267324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Bài tập 2. SGK tr. 21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F10B88-6395-A664-B68E-308F9A13EE3D}"/>
              </a:ext>
            </a:extLst>
          </p:cNvPr>
          <p:cNvSpPr txBox="1"/>
          <p:nvPr/>
        </p:nvSpPr>
        <p:spPr>
          <a:xfrm>
            <a:off x="711199" y="2861765"/>
            <a:ext cx="6045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A. Chỉ xóa thư mục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Lop4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, các thư mục tệp nằm trong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Lop4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 không bị xóa.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3B26E-5815-DC81-55A0-D36B3462D834}"/>
              </a:ext>
            </a:extLst>
          </p:cNvPr>
          <p:cNvSpPr txBox="1"/>
          <p:nvPr/>
        </p:nvSpPr>
        <p:spPr>
          <a:xfrm>
            <a:off x="711200" y="4025029"/>
            <a:ext cx="6045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B. Chỉ xóa các thư mục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To1, To2, To3, To4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 và tệp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GioiThieuTo1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BB523-4801-08C6-7FE2-52331AB1E2CD}"/>
              </a:ext>
            </a:extLst>
          </p:cNvPr>
          <p:cNvSpPr txBox="1"/>
          <p:nvPr/>
        </p:nvSpPr>
        <p:spPr>
          <a:xfrm>
            <a:off x="711200" y="5246768"/>
            <a:ext cx="622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C. Xóa cả thư mục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Lop4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 và các thư mục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To1, To2, To3, To4 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và tệp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GioiThieuTo1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2014C-01E9-076A-95A2-D7F513B2CFB2}"/>
              </a:ext>
            </a:extLst>
          </p:cNvPr>
          <p:cNvSpPr txBox="1"/>
          <p:nvPr/>
        </p:nvSpPr>
        <p:spPr>
          <a:xfrm>
            <a:off x="711199" y="6248285"/>
            <a:ext cx="604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D. Xóa thư mục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Lop4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 và tệp </a:t>
            </a:r>
            <a:r>
              <a:rPr lang="en-US" sz="2200" i="1">
                <a:latin typeface="UTM Avo" panose="02040603050506020204" pitchFamily="18" charset="0"/>
                <a:cs typeface="Arial" panose="020B0604020202020204" pitchFamily="34" charset="0"/>
              </a:rPr>
              <a:t>GioiThieuTo1</a:t>
            </a:r>
            <a:r>
              <a:rPr lang="en-US" sz="220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603B2E-0825-8699-CB58-8C297B7A81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163" y="2698970"/>
            <a:ext cx="3911970" cy="4191000"/>
          </a:xfrm>
          <a:prstGeom prst="rect">
            <a:avLst/>
          </a:prstGeom>
        </p:spPr>
      </p:pic>
      <p:sp>
        <p:nvSpPr>
          <p:cNvPr id="12" name="Freeform 16">
            <a:extLst>
              <a:ext uri="{FF2B5EF4-FFF2-40B4-BE49-F238E27FC236}">
                <a16:creationId xmlns:a16="http://schemas.microsoft.com/office/drawing/2014/main" id="{E650E1B4-452A-6079-4E19-FCA0A19197CF}"/>
              </a:ext>
            </a:extLst>
          </p:cNvPr>
          <p:cNvSpPr/>
          <p:nvPr/>
        </p:nvSpPr>
        <p:spPr>
          <a:xfrm>
            <a:off x="10917733" y="5655442"/>
            <a:ext cx="1058368" cy="1023730"/>
          </a:xfrm>
          <a:custGeom>
            <a:avLst/>
            <a:gdLst/>
            <a:ahLst/>
            <a:cxnLst/>
            <a:rect l="l" t="t" r="r" b="b"/>
            <a:pathLst>
              <a:path w="1587552" h="1535595">
                <a:moveTo>
                  <a:pt x="0" y="0"/>
                </a:moveTo>
                <a:lnTo>
                  <a:pt x="1587552" y="0"/>
                </a:lnTo>
                <a:lnTo>
                  <a:pt x="1587552" y="1535596"/>
                </a:lnTo>
                <a:lnTo>
                  <a:pt x="0" y="153559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BE5A681-C74C-371B-C83E-C5B517F4A7CF}"/>
              </a:ext>
            </a:extLst>
          </p:cNvPr>
          <p:cNvSpPr/>
          <p:nvPr/>
        </p:nvSpPr>
        <p:spPr>
          <a:xfrm>
            <a:off x="711199" y="5246768"/>
            <a:ext cx="470664" cy="439833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946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266304-6386-8037-E2AF-EECA3F66A576}"/>
              </a:ext>
            </a:extLst>
          </p:cNvPr>
          <p:cNvSpPr txBox="1"/>
          <p:nvPr/>
        </p:nvSpPr>
        <p:spPr>
          <a:xfrm>
            <a:off x="241322" y="2369439"/>
            <a:ext cx="1091117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hãy cho biết điểm khác nhau giữa lệnh </a:t>
            </a:r>
            <a:r>
              <a:rPr lang="en-US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Move to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 lệnh </a:t>
            </a:r>
            <a:r>
              <a:rPr lang="en-US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Copy to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9C7ED1-C609-2852-29F7-B77C53D00876}"/>
              </a:ext>
            </a:extLst>
          </p:cNvPr>
          <p:cNvGrpSpPr/>
          <p:nvPr/>
        </p:nvGrpSpPr>
        <p:grpSpPr>
          <a:xfrm>
            <a:off x="457222" y="1615955"/>
            <a:ext cx="3937000" cy="753484"/>
            <a:chOff x="433463" y="2030644"/>
            <a:chExt cx="5905500" cy="1130226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025E061-F689-FEDE-200F-9FCBC5D20F61}"/>
                </a:ext>
              </a:extLst>
            </p:cNvPr>
            <p:cNvSpPr/>
            <p:nvPr/>
          </p:nvSpPr>
          <p:spPr>
            <a:xfrm>
              <a:off x="433463" y="2030644"/>
              <a:ext cx="5905500" cy="1130226"/>
            </a:xfrm>
            <a:prstGeom prst="homePlate">
              <a:avLst/>
            </a:prstGeom>
            <a:solidFill>
              <a:srgbClr val="EAE8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UTM Avo" panose="02040603050506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53E22D-3828-676D-D43E-12DA59FB7288}"/>
                </a:ext>
              </a:extLst>
            </p:cNvPr>
            <p:cNvSpPr txBox="1"/>
            <p:nvPr/>
          </p:nvSpPr>
          <p:spPr>
            <a:xfrm>
              <a:off x="793774" y="2269720"/>
              <a:ext cx="5267324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Bài tập 3. SGK tr. 21</a:t>
              </a:r>
            </a:p>
          </p:txBody>
        </p:sp>
      </p:grpSp>
      <p:sp>
        <p:nvSpPr>
          <p:cNvPr id="19" name="Freeform 16">
            <a:extLst>
              <a:ext uri="{FF2B5EF4-FFF2-40B4-BE49-F238E27FC236}">
                <a16:creationId xmlns:a16="http://schemas.microsoft.com/office/drawing/2014/main" id="{9F94D372-6539-8E3F-0EF3-350170D90BC9}"/>
              </a:ext>
            </a:extLst>
          </p:cNvPr>
          <p:cNvSpPr/>
          <p:nvPr/>
        </p:nvSpPr>
        <p:spPr>
          <a:xfrm>
            <a:off x="10917733" y="5655442"/>
            <a:ext cx="1058368" cy="1023730"/>
          </a:xfrm>
          <a:custGeom>
            <a:avLst/>
            <a:gdLst/>
            <a:ahLst/>
            <a:cxnLst/>
            <a:rect l="l" t="t" r="r" b="b"/>
            <a:pathLst>
              <a:path w="1587552" h="1535595">
                <a:moveTo>
                  <a:pt x="0" y="0"/>
                </a:moveTo>
                <a:lnTo>
                  <a:pt x="1587552" y="0"/>
                </a:lnTo>
                <a:lnTo>
                  <a:pt x="1587552" y="1535596"/>
                </a:lnTo>
                <a:lnTo>
                  <a:pt x="0" y="15355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968C682C-2AFE-0E57-0515-DEA161405C94}"/>
              </a:ext>
            </a:extLst>
          </p:cNvPr>
          <p:cNvSpPr/>
          <p:nvPr/>
        </p:nvSpPr>
        <p:spPr>
          <a:xfrm>
            <a:off x="800100" y="3302000"/>
            <a:ext cx="3040605" cy="3557734"/>
          </a:xfrm>
          <a:custGeom>
            <a:avLst/>
            <a:gdLst/>
            <a:ahLst/>
            <a:cxnLst/>
            <a:rect l="l" t="t" r="r" b="b"/>
            <a:pathLst>
              <a:path w="6312697" h="6129055">
                <a:moveTo>
                  <a:pt x="0" y="0"/>
                </a:moveTo>
                <a:lnTo>
                  <a:pt x="6312698" y="0"/>
                </a:lnTo>
                <a:lnTo>
                  <a:pt x="6312698" y="6129055"/>
                </a:lnTo>
                <a:lnTo>
                  <a:pt x="0" y="612905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FAB04E5-9E5D-50DE-EAA0-578434E0752C}"/>
              </a:ext>
            </a:extLst>
          </p:cNvPr>
          <p:cNvSpPr/>
          <p:nvPr/>
        </p:nvSpPr>
        <p:spPr>
          <a:xfrm>
            <a:off x="4759903" y="3114575"/>
            <a:ext cx="6776386" cy="1301731"/>
          </a:xfrm>
          <a:prstGeom prst="wedgeRoundRectCallout">
            <a:avLst>
              <a:gd name="adj1" fmla="val -56575"/>
              <a:gd name="adj2" fmla="val 37500"/>
              <a:gd name="adj3" fmla="val 16667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 khi thực hiện lệnh Move to: không còn tệp/thư mục được di chuyển ở vị trí cũ.</a:t>
            </a:r>
            <a:endParaRPr lang="en-US" sz="24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F7BFAB2-286E-506A-0564-E04C949818E4}"/>
              </a:ext>
            </a:extLst>
          </p:cNvPr>
          <p:cNvSpPr/>
          <p:nvPr/>
        </p:nvSpPr>
        <p:spPr>
          <a:xfrm>
            <a:off x="4775200" y="4760111"/>
            <a:ext cx="6502400" cy="1301731"/>
          </a:xfrm>
          <a:prstGeom prst="wedgeRoundRectCallout">
            <a:avLst>
              <a:gd name="adj1" fmla="val -56575"/>
              <a:gd name="adj2" fmla="val 37500"/>
              <a:gd name="adj3" fmla="val 16667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 khi thực hiện lệnh Copy to: vẫn còn tệp/thư mục được sao chép ở vị trí cũ.</a:t>
            </a:r>
            <a:endParaRPr lang="en-US" sz="24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527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B167CD7-34B8-D0FE-E00C-F990B7B7D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612FEE49-E206-B5C9-4A75-67A346C049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0D3EA40F-EF7B-55D8-DA72-B655A1E79450}"/>
              </a:ext>
            </a:extLst>
          </p:cNvPr>
          <p:cNvSpPr/>
          <p:nvPr/>
        </p:nvSpPr>
        <p:spPr>
          <a:xfrm rot="1456381">
            <a:off x="317278" y="5610970"/>
            <a:ext cx="794298" cy="972970"/>
          </a:xfrm>
          <a:custGeom>
            <a:avLst/>
            <a:gdLst/>
            <a:ahLst/>
            <a:cxnLst/>
            <a:rect l="l" t="t" r="r" b="b"/>
            <a:pathLst>
              <a:path w="4013805" h="4916687">
                <a:moveTo>
                  <a:pt x="0" y="0"/>
                </a:moveTo>
                <a:lnTo>
                  <a:pt x="4013805" y="0"/>
                </a:lnTo>
                <a:lnTo>
                  <a:pt x="4013805" y="4916687"/>
                </a:lnTo>
                <a:lnTo>
                  <a:pt x="0" y="491668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0086A76C-3E7F-413D-2480-9B62705A1C0B}"/>
              </a:ext>
            </a:extLst>
          </p:cNvPr>
          <p:cNvSpPr/>
          <p:nvPr/>
        </p:nvSpPr>
        <p:spPr>
          <a:xfrm>
            <a:off x="10917733" y="5655442"/>
            <a:ext cx="1058368" cy="1023730"/>
          </a:xfrm>
          <a:custGeom>
            <a:avLst/>
            <a:gdLst/>
            <a:ahLst/>
            <a:cxnLst/>
            <a:rect l="l" t="t" r="r" b="b"/>
            <a:pathLst>
              <a:path w="1587552" h="1535595">
                <a:moveTo>
                  <a:pt x="0" y="0"/>
                </a:moveTo>
                <a:lnTo>
                  <a:pt x="1587552" y="0"/>
                </a:lnTo>
                <a:lnTo>
                  <a:pt x="1587552" y="1535596"/>
                </a:lnTo>
                <a:lnTo>
                  <a:pt x="0" y="153559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BB032-3A88-6351-1E3C-5B2C0E4EB8B9}"/>
              </a:ext>
            </a:extLst>
          </p:cNvPr>
          <p:cNvSpPr txBox="1"/>
          <p:nvPr/>
        </p:nvSpPr>
        <p:spPr>
          <a:xfrm>
            <a:off x="825229" y="1552404"/>
            <a:ext cx="9913484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hãy tạo thư mục ThuNghiem, rồi thực hiện xóa thư mục này. 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BAA3342-DEF6-929B-505A-5DD63D811F80}"/>
              </a:ext>
            </a:extLst>
          </p:cNvPr>
          <p:cNvSpPr/>
          <p:nvPr/>
        </p:nvSpPr>
        <p:spPr>
          <a:xfrm>
            <a:off x="6933692" y="2720865"/>
            <a:ext cx="4563600" cy="4148727"/>
          </a:xfrm>
          <a:custGeom>
            <a:avLst/>
            <a:gdLst/>
            <a:ahLst/>
            <a:cxnLst/>
            <a:rect l="l" t="t" r="r" b="b"/>
            <a:pathLst>
              <a:path w="7412269" h="6738426">
                <a:moveTo>
                  <a:pt x="0" y="0"/>
                </a:moveTo>
                <a:lnTo>
                  <a:pt x="7412268" y="0"/>
                </a:lnTo>
                <a:lnTo>
                  <a:pt x="7412268" y="6738426"/>
                </a:lnTo>
                <a:lnTo>
                  <a:pt x="0" y="673842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92B544B-7D81-22B2-2355-A1DAE362888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0575" y="2524130"/>
            <a:ext cx="1101207" cy="106585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29064B-D51E-52A0-1B3E-281D5E5C1745}"/>
              </a:ext>
            </a:extLst>
          </p:cNvPr>
          <p:cNvSpPr/>
          <p:nvPr/>
        </p:nvSpPr>
        <p:spPr>
          <a:xfrm>
            <a:off x="825229" y="2508158"/>
            <a:ext cx="5537200" cy="1213481"/>
          </a:xfrm>
          <a:prstGeom prst="wedgeRoundRectCallout">
            <a:avLst>
              <a:gd name="adj1" fmla="val 56310"/>
              <a:gd name="adj2" fmla="val 40972"/>
              <a:gd name="adj3" fmla="val 16667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 thư mục bằng lệnh </a:t>
            </a:r>
            <a:endParaRPr lang="en-US" sz="240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vi-VN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New folder.</a:t>
            </a:r>
            <a:endParaRPr lang="en-US" sz="24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BFD87D2-1491-3A4B-FFC3-570EA43AC97C}"/>
              </a:ext>
            </a:extLst>
          </p:cNvPr>
          <p:cNvSpPr/>
          <p:nvPr/>
        </p:nvSpPr>
        <p:spPr>
          <a:xfrm>
            <a:off x="825229" y="4128466"/>
            <a:ext cx="5537200" cy="1213481"/>
          </a:xfrm>
          <a:prstGeom prst="wedgeRoundRectCallout">
            <a:avLst>
              <a:gd name="adj1" fmla="val 56310"/>
              <a:gd name="adj2" fmla="val 40972"/>
              <a:gd name="adj3" fmla="val 16667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Xoá thư mục bằng lệnh Delete.</a:t>
            </a:r>
            <a:endParaRPr lang="en-US" sz="240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588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89368EF-0603-2505-88A8-C2C393D47502}"/>
              </a:ext>
            </a:extLst>
          </p:cNvPr>
          <p:cNvGrpSpPr/>
          <p:nvPr/>
        </p:nvGrpSpPr>
        <p:grpSpPr>
          <a:xfrm>
            <a:off x="9327983" y="4306003"/>
            <a:ext cx="4346483" cy="4176867"/>
            <a:chOff x="0" y="0"/>
            <a:chExt cx="6350000" cy="63500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5F2D5032-9995-2DDD-DC9C-076111B8580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EAE8DD"/>
            </a:solidFill>
          </p:spPr>
          <p:txBody>
            <a:bodyPr/>
            <a:lstStyle/>
            <a:p>
              <a:endParaRPr lang="en-US" sz="800"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id="{BFDD5E08-F792-4305-AD8B-BCD9797157F5}"/>
              </a:ext>
            </a:extLst>
          </p:cNvPr>
          <p:cNvGrpSpPr/>
          <p:nvPr/>
        </p:nvGrpSpPr>
        <p:grpSpPr>
          <a:xfrm>
            <a:off x="-685800" y="6295975"/>
            <a:ext cx="2894182" cy="911886"/>
            <a:chOff x="0" y="0"/>
            <a:chExt cx="6350000" cy="635000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FA27BE6-1104-9559-BEE6-C3299DA12BC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EAE8DD"/>
            </a:solidFill>
          </p:spPr>
          <p:txBody>
            <a:bodyPr/>
            <a:lstStyle/>
            <a:p>
              <a:endParaRPr lang="en-US" sz="800">
                <a:latin typeface="UTM Avo" panose="02040603050506020204" pitchFamily="18" charset="0"/>
              </a:endParaRPr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AC9AF8AD-1C39-D6C1-FB50-09F0639C8DA2}"/>
              </a:ext>
            </a:extLst>
          </p:cNvPr>
          <p:cNvSpPr/>
          <p:nvPr/>
        </p:nvSpPr>
        <p:spPr>
          <a:xfrm>
            <a:off x="0" y="3133049"/>
            <a:ext cx="2702033" cy="3724951"/>
          </a:xfrm>
          <a:custGeom>
            <a:avLst/>
            <a:gdLst/>
            <a:ahLst/>
            <a:cxnLst/>
            <a:rect l="l" t="t" r="r" b="b"/>
            <a:pathLst>
              <a:path w="5754040" h="7325746">
                <a:moveTo>
                  <a:pt x="0" y="0"/>
                </a:moveTo>
                <a:lnTo>
                  <a:pt x="5754040" y="0"/>
                </a:lnTo>
                <a:lnTo>
                  <a:pt x="5754040" y="7325746"/>
                </a:lnTo>
                <a:lnTo>
                  <a:pt x="0" y="732574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707883E-E225-FA25-7685-D680C2C86985}"/>
              </a:ext>
            </a:extLst>
          </p:cNvPr>
          <p:cNvSpPr txBox="1"/>
          <p:nvPr/>
        </p:nvSpPr>
        <p:spPr>
          <a:xfrm>
            <a:off x="2956678" y="1878690"/>
            <a:ext cx="7770729" cy="3245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 phần mềm quản lí tệp, ở dải lệnh </a:t>
            </a:r>
            <a:r>
              <a:rPr lang="en-US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Home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em có thể đổi tên tệp bằng lệnh </a:t>
            </a:r>
            <a:r>
              <a:rPr lang="en-US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Rename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xóa thư muc bằng lệnh </a:t>
            </a:r>
            <a:r>
              <a:rPr lang="en-US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Delete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cần kiểm tra lại tên thư mục, tên tệp trước khi xóa. Xóa nhầm làm mất thông tin hoặc máy tính không hoạt động được.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5F70B48-AF95-2D59-E975-7FCCBE110D7B}"/>
              </a:ext>
            </a:extLst>
          </p:cNvPr>
          <p:cNvSpPr txBox="1"/>
          <p:nvPr/>
        </p:nvSpPr>
        <p:spPr>
          <a:xfrm>
            <a:off x="4686299" y="1072317"/>
            <a:ext cx="4311484" cy="536429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734" b="1">
                <a:solidFill>
                  <a:srgbClr val="D46D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GHI NHỚ 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E216BE4-5D1F-DDB6-4589-B72BE45B953D}"/>
              </a:ext>
            </a:extLst>
          </p:cNvPr>
          <p:cNvSpPr/>
          <p:nvPr/>
        </p:nvSpPr>
        <p:spPr>
          <a:xfrm>
            <a:off x="10473589" y="4809800"/>
            <a:ext cx="1718411" cy="1803675"/>
          </a:xfrm>
          <a:custGeom>
            <a:avLst/>
            <a:gdLst/>
            <a:ahLst/>
            <a:cxnLst/>
            <a:rect l="l" t="t" r="r" b="b"/>
            <a:pathLst>
              <a:path w="3920282" h="4114800">
                <a:moveTo>
                  <a:pt x="0" y="0"/>
                </a:moveTo>
                <a:lnTo>
                  <a:pt x="3920282" y="0"/>
                </a:lnTo>
                <a:lnTo>
                  <a:pt x="39202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0541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>
            <a:extLst>
              <a:ext uri="{FF2B5EF4-FFF2-40B4-BE49-F238E27FC236}">
                <a16:creationId xmlns:a16="http://schemas.microsoft.com/office/drawing/2014/main" id="{569492AE-444B-5C47-21C1-A64F5933596D}"/>
              </a:ext>
            </a:extLst>
          </p:cNvPr>
          <p:cNvSpPr/>
          <p:nvPr/>
        </p:nvSpPr>
        <p:spPr>
          <a:xfrm>
            <a:off x="1822108" y="5142089"/>
            <a:ext cx="2193397" cy="1589134"/>
          </a:xfrm>
          <a:custGeom>
            <a:avLst/>
            <a:gdLst/>
            <a:ahLst/>
            <a:cxnLst/>
            <a:rect l="l" t="t" r="r" b="b"/>
            <a:pathLst>
              <a:path w="3290096" h="2383701">
                <a:moveTo>
                  <a:pt x="0" y="0"/>
                </a:moveTo>
                <a:lnTo>
                  <a:pt x="3290096" y="0"/>
                </a:lnTo>
                <a:lnTo>
                  <a:pt x="3290096" y="2383701"/>
                </a:lnTo>
                <a:lnTo>
                  <a:pt x="0" y="238370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9282515-AC3B-881F-5ABC-A89D79FE11CA}"/>
              </a:ext>
            </a:extLst>
          </p:cNvPr>
          <p:cNvSpPr/>
          <p:nvPr/>
        </p:nvSpPr>
        <p:spPr>
          <a:xfrm>
            <a:off x="2519436" y="5008077"/>
            <a:ext cx="798741" cy="373230"/>
          </a:xfrm>
          <a:custGeom>
            <a:avLst/>
            <a:gdLst/>
            <a:ahLst/>
            <a:cxnLst/>
            <a:rect l="l" t="t" r="r" b="b"/>
            <a:pathLst>
              <a:path w="1198112" h="559845">
                <a:moveTo>
                  <a:pt x="0" y="0"/>
                </a:moveTo>
                <a:lnTo>
                  <a:pt x="1198112" y="0"/>
                </a:lnTo>
                <a:lnTo>
                  <a:pt x="1198112" y="559845"/>
                </a:lnTo>
                <a:lnTo>
                  <a:pt x="0" y="55984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D885D23-D53C-AA38-ADDC-82FABDAF2F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433454" y="1344617"/>
            <a:ext cx="729349" cy="642732"/>
          </a:xfrm>
          <a:prstGeom prst="rect">
            <a:avLst/>
          </a:prstGeom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7E5256D1-B22B-7CB3-929D-5BE607A3955D}"/>
              </a:ext>
            </a:extLst>
          </p:cNvPr>
          <p:cNvSpPr/>
          <p:nvPr/>
        </p:nvSpPr>
        <p:spPr>
          <a:xfrm>
            <a:off x="685800" y="2307889"/>
            <a:ext cx="932791" cy="751320"/>
          </a:xfrm>
          <a:custGeom>
            <a:avLst/>
            <a:gdLst/>
            <a:ahLst/>
            <a:cxnLst/>
            <a:rect l="l" t="t" r="r" b="b"/>
            <a:pathLst>
              <a:path w="1399186" h="1126980">
                <a:moveTo>
                  <a:pt x="0" y="0"/>
                </a:moveTo>
                <a:lnTo>
                  <a:pt x="1399186" y="0"/>
                </a:lnTo>
                <a:lnTo>
                  <a:pt x="1399186" y="1126980"/>
                </a:lnTo>
                <a:lnTo>
                  <a:pt x="0" y="112698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19C564D3-AEB0-AF10-8F12-E8AD51FEC4DA}"/>
              </a:ext>
            </a:extLst>
          </p:cNvPr>
          <p:cNvSpPr/>
          <p:nvPr/>
        </p:nvSpPr>
        <p:spPr>
          <a:xfrm flipH="1">
            <a:off x="685800" y="4825118"/>
            <a:ext cx="1214473" cy="1830028"/>
          </a:xfrm>
          <a:custGeom>
            <a:avLst/>
            <a:gdLst/>
            <a:ahLst/>
            <a:cxnLst/>
            <a:rect l="l" t="t" r="r" b="b"/>
            <a:pathLst>
              <a:path w="1821709" h="2745042">
                <a:moveTo>
                  <a:pt x="1821709" y="0"/>
                </a:moveTo>
                <a:lnTo>
                  <a:pt x="0" y="0"/>
                </a:lnTo>
                <a:lnTo>
                  <a:pt x="0" y="2745042"/>
                </a:lnTo>
                <a:lnTo>
                  <a:pt x="1821709" y="2745042"/>
                </a:lnTo>
                <a:lnTo>
                  <a:pt x="1821709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706D700F-47E5-1149-727C-7AD6117C8E18}"/>
              </a:ext>
            </a:extLst>
          </p:cNvPr>
          <p:cNvSpPr txBox="1"/>
          <p:nvPr/>
        </p:nvSpPr>
        <p:spPr>
          <a:xfrm>
            <a:off x="4826001" y="1141503"/>
            <a:ext cx="6562735" cy="504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600" b="1">
                <a:solidFill>
                  <a:srgbClr val="D46D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3838AD5-0912-6582-0EB0-553258E5BFE0}"/>
              </a:ext>
            </a:extLst>
          </p:cNvPr>
          <p:cNvSpPr txBox="1"/>
          <p:nvPr/>
        </p:nvSpPr>
        <p:spPr>
          <a:xfrm>
            <a:off x="3556000" y="2084001"/>
            <a:ext cx="8086735" cy="2698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 tập lại nội dung kiến thức đã học trong bài ngày hôm nay. 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 thành các nhiệm vụ được giao về nhà. 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 bị, đọc trước bài mới, </a:t>
            </a:r>
            <a:r>
              <a:rPr lang="en-US" sz="2400" b="1" i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2. Di chuyển, sao chép thư mục và tệp.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602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292521B-0EFA-CD89-F98C-BFAFB8C47EC3}"/>
              </a:ext>
            </a:extLst>
          </p:cNvPr>
          <p:cNvGrpSpPr/>
          <p:nvPr/>
        </p:nvGrpSpPr>
        <p:grpSpPr>
          <a:xfrm>
            <a:off x="592136" y="1675273"/>
            <a:ext cx="11007726" cy="1424521"/>
            <a:chOff x="685799" y="1998220"/>
            <a:chExt cx="16511588" cy="21367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C5674C-9655-B371-95D8-3E705A0B91E3}"/>
                </a:ext>
              </a:extLst>
            </p:cNvPr>
            <p:cNvGrpSpPr/>
            <p:nvPr/>
          </p:nvGrpSpPr>
          <p:grpSpPr>
            <a:xfrm>
              <a:off x="685799" y="1998220"/>
              <a:ext cx="3206651" cy="2136782"/>
              <a:chOff x="1066799" y="1549483"/>
              <a:chExt cx="3206651" cy="2136782"/>
            </a:xfrm>
          </p:grpSpPr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E228AF94-AB34-2EA9-A762-0C6FDD57959A}"/>
                  </a:ext>
                </a:extLst>
              </p:cNvPr>
              <p:cNvSpPr/>
              <p:nvPr/>
            </p:nvSpPr>
            <p:spPr>
              <a:xfrm>
                <a:off x="1447801" y="1549483"/>
                <a:ext cx="1808832" cy="1374186"/>
              </a:xfrm>
              <a:custGeom>
                <a:avLst/>
                <a:gdLst/>
                <a:ahLst/>
                <a:cxnLst/>
                <a:rect l="l" t="t" r="r" b="b"/>
                <a:pathLst>
                  <a:path w="1243507" h="904369">
                    <a:moveTo>
                      <a:pt x="0" y="0"/>
                    </a:moveTo>
                    <a:lnTo>
                      <a:pt x="1243506" y="0"/>
                    </a:lnTo>
                    <a:lnTo>
                      <a:pt x="1243506" y="904369"/>
                    </a:lnTo>
                    <a:lnTo>
                      <a:pt x="0" y="9043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sz="800">
                  <a:latin typeface="UTM Avo" panose="020406030505060202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8E2993-CDAD-CC96-9931-476022892776}"/>
                  </a:ext>
                </a:extLst>
              </p:cNvPr>
              <p:cNvSpPr txBox="1"/>
              <p:nvPr/>
            </p:nvSpPr>
            <p:spPr>
              <a:xfrm>
                <a:off x="1066799" y="3086100"/>
                <a:ext cx="3206651" cy="600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UTM Avo" panose="02040603050506020204" pitchFamily="18" charset="0"/>
                    <a:cs typeface="Courier New" panose="02070309020205020404" pitchFamily="49" charset="0"/>
                  </a:rPr>
                  <a:t>New</a:t>
                </a:r>
                <a:r>
                  <a:rPr lang="en-US" sz="2000" b="1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>
                    <a:latin typeface="UTM Avo" panose="02040603050506020204" pitchFamily="18" charset="0"/>
                    <a:cs typeface="Courier New" panose="02070309020205020404" pitchFamily="49" charset="0"/>
                  </a:rPr>
                  <a:t>Folder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1B828A-BC73-1281-7816-23D6A7657CEC}"/>
                </a:ext>
              </a:extLst>
            </p:cNvPr>
            <p:cNvSpPr/>
            <p:nvPr/>
          </p:nvSpPr>
          <p:spPr>
            <a:xfrm>
              <a:off x="3481387" y="2437649"/>
              <a:ext cx="13716000" cy="1374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Lệnh </a:t>
              </a:r>
              <a:r>
                <a:rPr lang="en-US" sz="2667" b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New folder </a:t>
              </a:r>
              <a:r>
                <a:rPr lang="en-US" sz="2667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trên dải lệnh </a:t>
              </a:r>
              <a:r>
                <a:rPr lang="en-US" sz="2667" b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Home</a:t>
              </a:r>
              <a:r>
                <a:rPr lang="en-US" sz="2667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dùng để làm gì?</a:t>
              </a:r>
            </a:p>
          </p:txBody>
        </p:sp>
      </p:grpSp>
      <p:sp>
        <p:nvSpPr>
          <p:cNvPr id="16" name="Freeform 3">
            <a:extLst>
              <a:ext uri="{FF2B5EF4-FFF2-40B4-BE49-F238E27FC236}">
                <a16:creationId xmlns:a16="http://schemas.microsoft.com/office/drawing/2014/main" id="{7F20E825-AA73-8743-F6EC-0B3E3B4C9626}"/>
              </a:ext>
            </a:extLst>
          </p:cNvPr>
          <p:cNvSpPr/>
          <p:nvPr/>
        </p:nvSpPr>
        <p:spPr>
          <a:xfrm>
            <a:off x="3606800" y="3450430"/>
            <a:ext cx="3647579" cy="2938459"/>
          </a:xfrm>
          <a:custGeom>
            <a:avLst/>
            <a:gdLst/>
            <a:ahLst/>
            <a:cxnLst/>
            <a:rect l="l" t="t" r="r" b="b"/>
            <a:pathLst>
              <a:path w="6736690" h="6038524">
                <a:moveTo>
                  <a:pt x="0" y="0"/>
                </a:moveTo>
                <a:lnTo>
                  <a:pt x="6736691" y="0"/>
                </a:lnTo>
                <a:lnTo>
                  <a:pt x="6736691" y="6038524"/>
                </a:lnTo>
                <a:lnTo>
                  <a:pt x="0" y="603852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4DD6898F-0CB0-07C0-1735-CDEA7CF6B74A}"/>
              </a:ext>
            </a:extLst>
          </p:cNvPr>
          <p:cNvSpPr/>
          <p:nvPr/>
        </p:nvSpPr>
        <p:spPr>
          <a:xfrm>
            <a:off x="5824041" y="2761837"/>
            <a:ext cx="2137768" cy="1488664"/>
          </a:xfrm>
          <a:custGeom>
            <a:avLst/>
            <a:gdLst/>
            <a:ahLst/>
            <a:cxnLst/>
            <a:rect l="l" t="t" r="r" b="b"/>
            <a:pathLst>
              <a:path w="3906083" h="2720054">
                <a:moveTo>
                  <a:pt x="0" y="0"/>
                </a:moveTo>
                <a:lnTo>
                  <a:pt x="3906082" y="0"/>
                </a:lnTo>
                <a:lnTo>
                  <a:pt x="3906082" y="2720054"/>
                </a:lnTo>
                <a:lnTo>
                  <a:pt x="0" y="272005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086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F44F4F-AEBD-9F11-C976-2798D10A74C5}"/>
              </a:ext>
            </a:extLst>
          </p:cNvPr>
          <p:cNvGrpSpPr/>
          <p:nvPr/>
        </p:nvGrpSpPr>
        <p:grpSpPr>
          <a:xfrm>
            <a:off x="851511" y="2235200"/>
            <a:ext cx="7010400" cy="2362200"/>
            <a:chOff x="990600" y="3200400"/>
            <a:chExt cx="10515600" cy="354330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8431948-6B8D-39B3-6C69-FAF13D65E0A6}"/>
                </a:ext>
              </a:extLst>
            </p:cNvPr>
            <p:cNvSpPr/>
            <p:nvPr/>
          </p:nvSpPr>
          <p:spPr>
            <a:xfrm>
              <a:off x="990600" y="3200400"/>
              <a:ext cx="10515600" cy="3543300"/>
            </a:xfrm>
            <a:prstGeom prst="wedgeRoundRectCallout">
              <a:avLst>
                <a:gd name="adj1" fmla="val 56952"/>
                <a:gd name="adj2" fmla="val 3059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UTM Avo" panose="020406030505060202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F0737D-E87E-EA39-55C5-3DA062599A35}"/>
                </a:ext>
              </a:extLst>
            </p:cNvPr>
            <p:cNvGrpSpPr/>
            <p:nvPr/>
          </p:nvGrpSpPr>
          <p:grpSpPr>
            <a:xfrm>
              <a:off x="1447799" y="3860828"/>
              <a:ext cx="2884427" cy="2724442"/>
              <a:chOff x="1066799" y="1608154"/>
              <a:chExt cx="2884427" cy="2724442"/>
            </a:xfrm>
          </p:grpSpPr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13941041-249F-007F-3691-848C7F0999B4}"/>
                  </a:ext>
                </a:extLst>
              </p:cNvPr>
              <p:cNvSpPr/>
              <p:nvPr/>
            </p:nvSpPr>
            <p:spPr>
              <a:xfrm>
                <a:off x="1447800" y="1608154"/>
                <a:ext cx="1808833" cy="1315515"/>
              </a:xfrm>
              <a:custGeom>
                <a:avLst/>
                <a:gdLst/>
                <a:ahLst/>
                <a:cxnLst/>
                <a:rect l="l" t="t" r="r" b="b"/>
                <a:pathLst>
                  <a:path w="1243507" h="904369">
                    <a:moveTo>
                      <a:pt x="0" y="0"/>
                    </a:moveTo>
                    <a:lnTo>
                      <a:pt x="1243506" y="0"/>
                    </a:lnTo>
                    <a:lnTo>
                      <a:pt x="1243506" y="904369"/>
                    </a:lnTo>
                    <a:lnTo>
                      <a:pt x="0" y="9043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F958B9-7AA8-0999-7E9B-AB4570F48A29}"/>
                  </a:ext>
                </a:extLst>
              </p:cNvPr>
              <p:cNvSpPr txBox="1"/>
              <p:nvPr/>
            </p:nvSpPr>
            <p:spPr>
              <a:xfrm>
                <a:off x="1066799" y="3086100"/>
                <a:ext cx="2884427" cy="124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latin typeface="UTM Avo" panose="02040603050506020204" pitchFamily="18" charset="0"/>
                    <a:cs typeface="Courier New" panose="02070309020205020404" pitchFamily="49" charset="0"/>
                  </a:rPr>
                  <a:t>New</a:t>
                </a:r>
                <a:r>
                  <a:rPr lang="en-US" sz="2400" b="1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>
                    <a:latin typeface="UTM Avo" panose="02040603050506020204" pitchFamily="18" charset="0"/>
                    <a:cs typeface="Courier New" panose="02070309020205020404" pitchFamily="49" charset="0"/>
                  </a:rPr>
                  <a:t>Folder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90C82-8369-74F2-9ED0-387C50D0C941}"/>
                </a:ext>
              </a:extLst>
            </p:cNvPr>
            <p:cNvSpPr txBox="1"/>
            <p:nvPr/>
          </p:nvSpPr>
          <p:spPr>
            <a:xfrm>
              <a:off x="4332227" y="3495332"/>
              <a:ext cx="6441281" cy="2513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>
                  <a:latin typeface="UTM Avo" panose="02040603050506020204" pitchFamily="18" charset="0"/>
                  <a:cs typeface="Arial" panose="020B0604020202020204" pitchFamily="34" charset="0"/>
                </a:rPr>
                <a:t>Lệnh </a:t>
              </a:r>
              <a:r>
                <a:rPr lang="vi-VN" sz="2400" b="1">
                  <a:latin typeface="UTM Avo" panose="02040603050506020204" pitchFamily="18" charset="0"/>
                  <a:cs typeface="Arial" panose="020B0604020202020204" pitchFamily="34" charset="0"/>
                </a:rPr>
                <a:t>New folder</a:t>
              </a:r>
              <a:r>
                <a:rPr lang="vi-VN" sz="2400">
                  <a:latin typeface="UTM Avo" panose="02040603050506020204" pitchFamily="18" charset="0"/>
                  <a:cs typeface="Arial" panose="020B0604020202020204" pitchFamily="34" charset="0"/>
                </a:rPr>
                <a:t> trên dải lệnh Home dùng để tạo thư mục mới.</a:t>
              </a:r>
              <a:endParaRPr lang="en-US" sz="2400">
                <a:latin typeface="UTM Avo" panose="02040603050506020204" pitchFamily="18" charset="0"/>
              </a:endParaRPr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D9E8124C-D23C-A07C-3CE1-7EF235B331E3}"/>
              </a:ext>
            </a:extLst>
          </p:cNvPr>
          <p:cNvSpPr/>
          <p:nvPr/>
        </p:nvSpPr>
        <p:spPr>
          <a:xfrm>
            <a:off x="7727239" y="1917701"/>
            <a:ext cx="3747922" cy="4760639"/>
          </a:xfrm>
          <a:custGeom>
            <a:avLst/>
            <a:gdLst/>
            <a:ahLst/>
            <a:cxnLst/>
            <a:rect l="l" t="t" r="r" b="b"/>
            <a:pathLst>
              <a:path w="5621883" h="7140959">
                <a:moveTo>
                  <a:pt x="0" y="0"/>
                </a:moveTo>
                <a:lnTo>
                  <a:pt x="5621882" y="0"/>
                </a:lnTo>
                <a:lnTo>
                  <a:pt x="5621882" y="7140960"/>
                </a:lnTo>
                <a:lnTo>
                  <a:pt x="0" y="714096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767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217AF-C5AE-F692-B89D-592C627F05B8}"/>
              </a:ext>
            </a:extLst>
          </p:cNvPr>
          <p:cNvSpPr txBox="1"/>
          <p:nvPr/>
        </p:nvSpPr>
        <p:spPr>
          <a:xfrm>
            <a:off x="1955799" y="1783283"/>
            <a:ext cx="828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Quan sát hình 1 và thực hiện yêu cầu: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72BFEA-B252-2F8E-959A-3B7D6F9EEAE3}"/>
              </a:ext>
            </a:extLst>
          </p:cNvPr>
          <p:cNvGrpSpPr/>
          <p:nvPr/>
        </p:nvGrpSpPr>
        <p:grpSpPr>
          <a:xfrm>
            <a:off x="558800" y="2484283"/>
            <a:ext cx="5038969" cy="3671972"/>
            <a:chOff x="838200" y="2926324"/>
            <a:chExt cx="7558454" cy="55079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72AF33-954B-4932-0B76-311C8B559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2926324"/>
              <a:ext cx="7558454" cy="4716476"/>
            </a:xfrm>
            <a:prstGeom prst="roundRect">
              <a:avLst>
                <a:gd name="adj" fmla="val 7276"/>
              </a:avLst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5EBE71-E2E0-3C47-E3D8-1B7A52100418}"/>
                </a:ext>
              </a:extLst>
            </p:cNvPr>
            <p:cNvSpPr txBox="1"/>
            <p:nvPr/>
          </p:nvSpPr>
          <p:spPr>
            <a:xfrm>
              <a:off x="1226528" y="7834117"/>
              <a:ext cx="6781800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 1. Ví dụ cây thư mục TinHoc4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793B0F-FFEC-E46B-793C-DBBFBE6DC56F}"/>
              </a:ext>
            </a:extLst>
          </p:cNvPr>
          <p:cNvGrpSpPr/>
          <p:nvPr/>
        </p:nvGrpSpPr>
        <p:grpSpPr>
          <a:xfrm>
            <a:off x="6038055" y="2550412"/>
            <a:ext cx="5943600" cy="3144317"/>
            <a:chOff x="8991600" y="2948971"/>
            <a:chExt cx="8915400" cy="471647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B91AAB4-BCD1-953D-C7A0-4A168912745D}"/>
                </a:ext>
              </a:extLst>
            </p:cNvPr>
            <p:cNvSpPr/>
            <p:nvPr/>
          </p:nvSpPr>
          <p:spPr>
            <a:xfrm>
              <a:off x="8991600" y="2948971"/>
              <a:ext cx="8915400" cy="4716476"/>
            </a:xfrm>
            <a:prstGeom prst="wedgeRoundRectCallout">
              <a:avLst>
                <a:gd name="adj1" fmla="val -55332"/>
                <a:gd name="adj2" fmla="val 3423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2FD376-1447-CECE-39A2-BAC6776DE3F6}"/>
                </a:ext>
              </a:extLst>
            </p:cNvPr>
            <p:cNvSpPr txBox="1"/>
            <p:nvPr/>
          </p:nvSpPr>
          <p:spPr>
            <a:xfrm>
              <a:off x="9771459" y="3464076"/>
              <a:ext cx="7355681" cy="3352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>
                  <a:latin typeface="UTM Avo" panose="02040603050506020204" pitchFamily="18" charset="0"/>
                  <a:cs typeface="Arial" panose="020B0604020202020204" pitchFamily="34" charset="0"/>
                </a:rPr>
                <a:t>Em hãy sử dụng lệnh </a:t>
              </a:r>
              <a:r>
                <a:rPr lang="vi-VN" sz="2400" b="1">
                  <a:latin typeface="UTM Avo" panose="02040603050506020204" pitchFamily="18" charset="0"/>
                  <a:cs typeface="Arial" panose="020B0604020202020204" pitchFamily="34" charset="0"/>
                </a:rPr>
                <a:t>New folder</a:t>
              </a:r>
              <a:r>
                <a:rPr lang="vi-VN" sz="2400">
                  <a:latin typeface="UTM Avo" panose="02040603050506020204" pitchFamily="18" charset="0"/>
                  <a:cs typeface="Arial" panose="020B0604020202020204" pitchFamily="34" charset="0"/>
                </a:rPr>
                <a:t> để tạo thêm thư mục con </a:t>
              </a:r>
              <a:r>
                <a:rPr lang="vi-VN" sz="2400" i="1">
                  <a:latin typeface="UTM Avo" panose="02040603050506020204" pitchFamily="18" charset="0"/>
                  <a:cs typeface="Arial" panose="020B0604020202020204" pitchFamily="34" charset="0"/>
                </a:rPr>
                <a:t>ChuDeD</a:t>
              </a:r>
              <a:r>
                <a:rPr lang="vi-VN" sz="2400">
                  <a:latin typeface="UTM Avo" panose="02040603050506020204" pitchFamily="18" charset="0"/>
                  <a:cs typeface="Arial" panose="020B0604020202020204" pitchFamily="34" charset="0"/>
                </a:rPr>
                <a:t> trong thư mục </a:t>
              </a:r>
              <a:r>
                <a:rPr lang="vi-VN" sz="2400" i="1">
                  <a:latin typeface="UTM Avo" panose="02040603050506020204" pitchFamily="18" charset="0"/>
                  <a:cs typeface="Arial" panose="020B0604020202020204" pitchFamily="34" charset="0"/>
                </a:rPr>
                <a:t>TinHoc4</a:t>
              </a:r>
              <a:r>
                <a:rPr lang="vi-VN" sz="2400">
                  <a:latin typeface="UTM Avo" panose="02040603050506020204" pitchFamily="18" charset="0"/>
                  <a:cs typeface="Arial" panose="020B0604020202020204" pitchFamily="34" charset="0"/>
                </a:rPr>
                <a:t> ở </a:t>
              </a:r>
              <a:r>
                <a:rPr lang="vi-VN" sz="2400" b="1">
                  <a:latin typeface="UTM Avo" panose="02040603050506020204" pitchFamily="18" charset="0"/>
                  <a:cs typeface="Arial" panose="020B0604020202020204" pitchFamily="34" charset="0"/>
                </a:rPr>
                <a:t>Hình 1.</a:t>
              </a:r>
              <a:endParaRPr lang="en-US" sz="2400" b="1">
                <a:latin typeface="UTM Avo" panose="020406030505060202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821017A2-8D2B-4884-DC9F-59D330F127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1FE80F-C2BA-40CD-5E2B-6A15371DDD94}"/>
              </a:ext>
            </a:extLst>
          </p:cNvPr>
          <p:cNvSpPr txBox="1"/>
          <p:nvPr/>
        </p:nvSpPr>
        <p:spPr>
          <a:xfrm>
            <a:off x="889000" y="1569336"/>
            <a:ext cx="609600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ĐỔI TÊN TỆP 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ACD7670-2FCA-B4E8-3074-2FE32DE68478}"/>
              </a:ext>
            </a:extLst>
          </p:cNvPr>
          <p:cNvSpPr/>
          <p:nvPr/>
        </p:nvSpPr>
        <p:spPr>
          <a:xfrm>
            <a:off x="577851" y="2748073"/>
            <a:ext cx="3897552" cy="3814699"/>
          </a:xfrm>
          <a:custGeom>
            <a:avLst/>
            <a:gdLst/>
            <a:ahLst/>
            <a:cxnLst/>
            <a:rect l="l" t="t" r="r" b="b"/>
            <a:pathLst>
              <a:path w="8161020" h="8229600">
                <a:moveTo>
                  <a:pt x="0" y="0"/>
                </a:moveTo>
                <a:lnTo>
                  <a:pt x="8161020" y="0"/>
                </a:lnTo>
                <a:lnTo>
                  <a:pt x="81610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29266-3CC9-0052-AF66-3D35811CC472}"/>
              </a:ext>
            </a:extLst>
          </p:cNvPr>
          <p:cNvSpPr txBox="1"/>
          <p:nvPr/>
        </p:nvSpPr>
        <p:spPr>
          <a:xfrm>
            <a:off x="768349" y="2133481"/>
            <a:ext cx="991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Đọc thông tin trong SGK tr. 20 và thực hiện yêu cầu: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DA896E-64E4-9269-FCB3-06B7C2BEC7DB}"/>
              </a:ext>
            </a:extLst>
          </p:cNvPr>
          <p:cNvSpPr/>
          <p:nvPr/>
        </p:nvSpPr>
        <p:spPr>
          <a:xfrm>
            <a:off x="4235451" y="2925845"/>
            <a:ext cx="6350000" cy="1006309"/>
          </a:xfrm>
          <a:prstGeom prst="wedgeRoundRectCallout">
            <a:avLst>
              <a:gd name="adj1" fmla="val -56996"/>
              <a:gd name="adj2" fmla="val 5252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 mấy bước để thực hiện đổi tên tệp?</a:t>
            </a:r>
            <a:endParaRPr lang="en-US" sz="240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0F4FEED-2C60-306C-4ED9-F6B1FF5821C9}"/>
              </a:ext>
            </a:extLst>
          </p:cNvPr>
          <p:cNvSpPr/>
          <p:nvPr/>
        </p:nvSpPr>
        <p:spPr>
          <a:xfrm>
            <a:off x="4781551" y="4262191"/>
            <a:ext cx="6350000" cy="914400"/>
          </a:xfrm>
          <a:prstGeom prst="wedgeRoundRectCallout">
            <a:avLst>
              <a:gd name="adj1" fmla="val -60996"/>
              <a:gd name="adj2" fmla="val 316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Từng bước thực hiện như thế nào?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018B70-FEB9-2EA0-CD22-EAB1DE3EBFBB}"/>
              </a:ext>
            </a:extLst>
          </p:cNvPr>
          <p:cNvSpPr/>
          <p:nvPr/>
        </p:nvSpPr>
        <p:spPr>
          <a:xfrm>
            <a:off x="431800" y="1691597"/>
            <a:ext cx="11328400" cy="5056927"/>
          </a:xfrm>
          <a:prstGeom prst="roundRect">
            <a:avLst>
              <a:gd name="adj" fmla="val 7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4AC5C-310A-D784-3D62-C5535E44B073}"/>
              </a:ext>
            </a:extLst>
          </p:cNvPr>
          <p:cNvSpPr txBox="1"/>
          <p:nvPr/>
        </p:nvSpPr>
        <p:spPr>
          <a:xfrm>
            <a:off x="508000" y="1880959"/>
            <a:ext cx="11252200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 động 1.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Em hãy đổi tên tệp </a:t>
            </a:r>
            <a:r>
              <a:rPr lang="en-US" sz="2400" i="1">
                <a:latin typeface="UTM Avo" panose="02040603050506020204" pitchFamily="18" charset="0"/>
                <a:cs typeface="Arial" panose="020B0604020202020204" pitchFamily="34" charset="0"/>
              </a:rPr>
              <a:t>BaiA_1</a:t>
            </a: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 thành </a:t>
            </a:r>
            <a:r>
              <a:rPr lang="en-US" sz="2400" i="1">
                <a:latin typeface="UTM Avo" panose="02040603050506020204" pitchFamily="18" charset="0"/>
                <a:cs typeface="Arial" panose="020B0604020202020204" pitchFamily="34" charset="0"/>
              </a:rPr>
              <a:t>ChuDeA_Bai1 </a:t>
            </a: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theo các bước sau, từ đó nêu các bước đổi tên tệp: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EBECEC-55CC-FDA3-DC86-44D32AC88682}"/>
              </a:ext>
            </a:extLst>
          </p:cNvPr>
          <p:cNvGrpSpPr/>
          <p:nvPr/>
        </p:nvGrpSpPr>
        <p:grpSpPr>
          <a:xfrm>
            <a:off x="1143000" y="3606155"/>
            <a:ext cx="10499725" cy="609600"/>
            <a:chOff x="1371600" y="3857625"/>
            <a:chExt cx="15749587" cy="914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BE6A82-7AB0-FD09-50BF-BD955834D11A}"/>
                </a:ext>
              </a:extLst>
            </p:cNvPr>
            <p:cNvSpPr/>
            <p:nvPr/>
          </p:nvSpPr>
          <p:spPr>
            <a:xfrm>
              <a:off x="1371600" y="3857625"/>
              <a:ext cx="914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176E2F-1C5B-AA62-DBEC-21376FA8AFA5}"/>
                </a:ext>
              </a:extLst>
            </p:cNvPr>
            <p:cNvSpPr txBox="1"/>
            <p:nvPr/>
          </p:nvSpPr>
          <p:spPr>
            <a:xfrm>
              <a:off x="2795587" y="3991659"/>
              <a:ext cx="143256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Chọn tên tệp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BaiA_1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FD3C35-A7D6-6F39-C93C-E46BB0BF0C56}"/>
              </a:ext>
            </a:extLst>
          </p:cNvPr>
          <p:cNvGrpSpPr/>
          <p:nvPr/>
        </p:nvGrpSpPr>
        <p:grpSpPr>
          <a:xfrm>
            <a:off x="1143000" y="4615382"/>
            <a:ext cx="10499725" cy="609600"/>
            <a:chOff x="1371600" y="3857625"/>
            <a:chExt cx="15749587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10C23BA-72FA-A578-2BDF-80C8AD346271}"/>
                </a:ext>
              </a:extLst>
            </p:cNvPr>
            <p:cNvSpPr/>
            <p:nvPr/>
          </p:nvSpPr>
          <p:spPr>
            <a:xfrm>
              <a:off x="1371600" y="3857625"/>
              <a:ext cx="914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64A721-1ADC-9DA8-F47D-9F36B85E8FA7}"/>
                </a:ext>
              </a:extLst>
            </p:cNvPr>
            <p:cNvSpPr txBox="1"/>
            <p:nvPr/>
          </p:nvSpPr>
          <p:spPr>
            <a:xfrm>
              <a:off x="2795587" y="3991659"/>
              <a:ext cx="143256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Nháy chuột vào lệnh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Rename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 ở dải lệnh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Home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D87F89-5194-FD41-0BB5-DA09C8F4A9E0}"/>
              </a:ext>
            </a:extLst>
          </p:cNvPr>
          <p:cNvGrpSpPr/>
          <p:nvPr/>
        </p:nvGrpSpPr>
        <p:grpSpPr>
          <a:xfrm>
            <a:off x="1143000" y="5502400"/>
            <a:ext cx="10499725" cy="609600"/>
            <a:chOff x="1371600" y="3857625"/>
            <a:chExt cx="15749587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7694D7-5BA3-792F-73E4-D8F8CCD1929A}"/>
                </a:ext>
              </a:extLst>
            </p:cNvPr>
            <p:cNvSpPr/>
            <p:nvPr/>
          </p:nvSpPr>
          <p:spPr>
            <a:xfrm>
              <a:off x="1371600" y="3857625"/>
              <a:ext cx="914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2850F9-8C58-980C-522F-576C0D87DEC6}"/>
                </a:ext>
              </a:extLst>
            </p:cNvPr>
            <p:cNvSpPr txBox="1"/>
            <p:nvPr/>
          </p:nvSpPr>
          <p:spPr>
            <a:xfrm>
              <a:off x="2795587" y="3991659"/>
              <a:ext cx="143256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Gõ tên tệp mới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ChuDeA_Bai1 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và nhấn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Enter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B7B81997-F32F-4D5C-D112-4A63A66B812F}"/>
              </a:ext>
            </a:extLst>
          </p:cNvPr>
          <p:cNvSpPr/>
          <p:nvPr/>
        </p:nvSpPr>
        <p:spPr>
          <a:xfrm>
            <a:off x="11042115" y="4674709"/>
            <a:ext cx="887947" cy="1854721"/>
          </a:xfrm>
          <a:custGeom>
            <a:avLst/>
            <a:gdLst/>
            <a:ahLst/>
            <a:cxnLst/>
            <a:rect l="l" t="t" r="r" b="b"/>
            <a:pathLst>
              <a:path w="1969960" h="4114800">
                <a:moveTo>
                  <a:pt x="0" y="0"/>
                </a:moveTo>
                <a:lnTo>
                  <a:pt x="1969961" y="0"/>
                </a:lnTo>
                <a:lnTo>
                  <a:pt x="19699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46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A7C919EB-414D-0DEE-BD0C-FAE5E78A34AE}"/>
              </a:ext>
            </a:extLst>
          </p:cNvPr>
          <p:cNvSpPr/>
          <p:nvPr/>
        </p:nvSpPr>
        <p:spPr>
          <a:xfrm>
            <a:off x="10910177" y="2851471"/>
            <a:ext cx="2563645" cy="27432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8" y="0"/>
                </a:lnTo>
                <a:lnTo>
                  <a:pt x="3845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963C1E1-6B72-EE30-81E1-5CD6F33A01A7}"/>
              </a:ext>
            </a:extLst>
          </p:cNvPr>
          <p:cNvSpPr/>
          <p:nvPr/>
        </p:nvSpPr>
        <p:spPr>
          <a:xfrm flipH="1">
            <a:off x="1866899" y="1600200"/>
            <a:ext cx="7181473" cy="4203700"/>
          </a:xfrm>
          <a:custGeom>
            <a:avLst/>
            <a:gdLst/>
            <a:ahLst/>
            <a:cxnLst/>
            <a:rect l="l" t="t" r="r" b="b"/>
            <a:pathLst>
              <a:path w="13943460" h="10501168">
                <a:moveTo>
                  <a:pt x="13943460" y="0"/>
                </a:moveTo>
                <a:lnTo>
                  <a:pt x="0" y="0"/>
                </a:lnTo>
                <a:lnTo>
                  <a:pt x="0" y="10501168"/>
                </a:lnTo>
                <a:lnTo>
                  <a:pt x="13943460" y="10501168"/>
                </a:lnTo>
                <a:lnTo>
                  <a:pt x="1394346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C2D85A8-1A47-9009-3EE2-881127F244BD}"/>
              </a:ext>
            </a:extLst>
          </p:cNvPr>
          <p:cNvSpPr/>
          <p:nvPr/>
        </p:nvSpPr>
        <p:spPr>
          <a:xfrm>
            <a:off x="8521700" y="2677929"/>
            <a:ext cx="3747922" cy="4760639"/>
          </a:xfrm>
          <a:custGeom>
            <a:avLst/>
            <a:gdLst/>
            <a:ahLst/>
            <a:cxnLst/>
            <a:rect l="l" t="t" r="r" b="b"/>
            <a:pathLst>
              <a:path w="5621883" h="7140959">
                <a:moveTo>
                  <a:pt x="0" y="0"/>
                </a:moveTo>
                <a:lnTo>
                  <a:pt x="5621882" y="0"/>
                </a:lnTo>
                <a:lnTo>
                  <a:pt x="5621882" y="7140960"/>
                </a:lnTo>
                <a:lnTo>
                  <a:pt x="0" y="714096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122FB0D-9EC5-5878-C0AD-1C5FFB63DE1E}"/>
              </a:ext>
            </a:extLst>
          </p:cNvPr>
          <p:cNvSpPr txBox="1"/>
          <p:nvPr/>
        </p:nvSpPr>
        <p:spPr>
          <a:xfrm>
            <a:off x="2301588" y="2035197"/>
            <a:ext cx="7590490" cy="499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400" b="1">
                <a:solidFill>
                  <a:srgbClr val="D46D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ECDA264-DD90-1DD4-7B8C-13E873E76898}"/>
              </a:ext>
            </a:extLst>
          </p:cNvPr>
          <p:cNvSpPr txBox="1"/>
          <p:nvPr/>
        </p:nvSpPr>
        <p:spPr>
          <a:xfrm>
            <a:off x="2301588" y="2851471"/>
            <a:ext cx="6220112" cy="1588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54545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 phần mềm quản lí tệp, ở dải lệnh </a:t>
            </a:r>
            <a:r>
              <a:rPr lang="en-US" sz="2400" b="1">
                <a:solidFill>
                  <a:srgbClr val="54545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Home</a:t>
            </a:r>
            <a:r>
              <a:rPr lang="en-US" sz="2400">
                <a:solidFill>
                  <a:srgbClr val="54545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em có thể đổi tên tệp bằng lệnh </a:t>
            </a:r>
            <a:r>
              <a:rPr lang="en-US" sz="2400" b="1">
                <a:solidFill>
                  <a:srgbClr val="54545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Rename</a:t>
            </a:r>
            <a:r>
              <a:rPr lang="en-US" sz="2400">
                <a:solidFill>
                  <a:srgbClr val="54545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98DB4232-4D8A-2F89-ED34-784C104CDDF7}"/>
              </a:ext>
            </a:extLst>
          </p:cNvPr>
          <p:cNvSpPr/>
          <p:nvPr/>
        </p:nvSpPr>
        <p:spPr>
          <a:xfrm>
            <a:off x="-951107" y="5248056"/>
            <a:ext cx="2563645" cy="27432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8" y="0"/>
                </a:lnTo>
                <a:lnTo>
                  <a:pt x="3845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483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Tin học 4.potx" id="{04CF2B9B-2244-4A40-A3AC-6423AC3C4224}" vid="{8ED6AB17-9030-496F-BCE9-40ABFA24636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147</TotalTime>
  <Words>777</Words>
  <Application>Microsoft Office PowerPoint</Application>
  <PresentationFormat>Widescreen</PresentationFormat>
  <Paragraphs>77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Courier New</vt:lpstr>
      <vt:lpstr>Arial</vt:lpstr>
      <vt:lpstr>UTM Avo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MinhThangPC.VN</cp:lastModifiedBy>
  <cp:revision>8</cp:revision>
  <dcterms:created xsi:type="dcterms:W3CDTF">2023-10-24T04:27:18Z</dcterms:created>
  <dcterms:modified xsi:type="dcterms:W3CDTF">2024-10-23T03:00:26Z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C218FA5D-9F4E-4BF7-9045-1C4622B4AF2F</vt:lpwstr>
  </property>
  <property fmtid="{D5CDD505-2E9C-101B-9397-08002B2CF9AE}" pid="3" name="ArticulatePath">
    <vt:lpwstr>Template_Tin học 3</vt:lpwstr>
  </property>
</Properties>
</file>