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5" r:id="rId3"/>
  </p:sldMasterIdLst>
  <p:sldIdLst>
    <p:sldId id="256" r:id="rId4"/>
    <p:sldId id="258" r:id="rId5"/>
    <p:sldId id="259" r:id="rId6"/>
    <p:sldId id="261" r:id="rId7"/>
    <p:sldId id="262" r:id="rId8"/>
    <p:sldId id="263" r:id="rId9"/>
    <p:sldId id="264" r:id="rId10"/>
    <p:sldId id="265" r:id="rId11"/>
    <p:sldId id="267" r:id="rId12"/>
    <p:sldId id="270" r:id="rId13"/>
    <p:sldId id="269" r:id="rId14"/>
    <p:sldId id="268" r:id="rId15"/>
  </p:sldIdLst>
  <p:sldSz cx="12192000" cy="6858000"/>
  <p:notesSz cx="6858000" cy="9144000"/>
  <p:embeddedFontLst>
    <p:embeddedFont>
      <p:font typeface="等线" panose="02010600030101010101" pitchFamily="2" charset="-122"/>
      <p:regular r:id="rId16"/>
    </p:embeddedFont>
    <p:embeddedFont>
      <p:font typeface="#9Slide03 Cabin Condensed SemiB" panose="020B0604020202020204" charset="0"/>
      <p:bold r:id="rId17"/>
    </p:embeddedFont>
    <p:embeddedFont>
      <p:font typeface="#9Slide05 Dancing Script" panose="020B0604020202020204" charset="0"/>
      <p:bold r:id="rId18"/>
    </p:embeddedFont>
    <p:embeddedFont>
      <p:font typeface="#9Slide05 VL Fadilla" panose="020B0604020202020204" charset="0"/>
      <p:regular r:id="rId19"/>
    </p:embeddedFont>
    <p:embeddedFont>
      <p:font typeface="#9Slide07 Cadena" panose="020B0604020202020204" charset="0"/>
      <p:bold r:id="rId20"/>
    </p:embeddedFont>
    <p:embeddedFont>
      <p:font typeface="#9Slide07 HoneyCream" panose="020B060402020202020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mbria" panose="02040503050406030204" pitchFamily="18" charset="0"/>
      <p:regular r:id="rId28"/>
      <p:bold r:id="rId29"/>
      <p:italic r:id="rId30"/>
      <p:boldItalic r:id="rId31"/>
    </p:embeddedFont>
    <p:embeddedFont>
      <p:font typeface="UTM Showcard"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14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0476"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705360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8581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6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1">
            <a:extLst>
              <a:ext uri="{FF2B5EF4-FFF2-40B4-BE49-F238E27FC236}">
                <a16:creationId xmlns:a16="http://schemas.microsoft.com/office/drawing/2014/main" id="{0114BE7A-E994-1165-77B8-BCC0370D08D1}"/>
              </a:ext>
            </a:extLst>
          </p:cNvPr>
          <p:cNvGrpSpPr/>
          <p:nvPr userDrawn="1"/>
        </p:nvGrpSpPr>
        <p:grpSpPr>
          <a:xfrm>
            <a:off x="10161" y="1"/>
            <a:ext cx="12181840" cy="6858000"/>
            <a:chOff x="0" y="0"/>
            <a:chExt cx="19185" cy="10885"/>
          </a:xfrm>
        </p:grpSpPr>
        <p:pic>
          <p:nvPicPr>
            <p:cNvPr id="8" name="图片 5" descr="34">
              <a:extLst>
                <a:ext uri="{FF2B5EF4-FFF2-40B4-BE49-F238E27FC236}">
                  <a16:creationId xmlns:a16="http://schemas.microsoft.com/office/drawing/2014/main" id="{B25A045F-DBF4-0FD2-0184-FBCE8EB17678}"/>
                </a:ext>
              </a:extLst>
            </p:cNvPr>
            <p:cNvPicPr>
              <a:picLocks noChangeAspect="1"/>
            </p:cNvPicPr>
            <p:nvPr/>
          </p:nvPicPr>
          <p:blipFill>
            <a:blip r:embed="rId2"/>
            <a:stretch>
              <a:fillRect/>
            </a:stretch>
          </p:blipFill>
          <p:spPr>
            <a:xfrm>
              <a:off x="0" y="5114"/>
              <a:ext cx="19185" cy="5771"/>
            </a:xfrm>
            <a:prstGeom prst="rect">
              <a:avLst/>
            </a:prstGeom>
          </p:spPr>
        </p:pic>
        <p:sp>
          <p:nvSpPr>
            <p:cNvPr id="9" name="矩形 1">
              <a:extLst>
                <a:ext uri="{FF2B5EF4-FFF2-40B4-BE49-F238E27FC236}">
                  <a16:creationId xmlns:a16="http://schemas.microsoft.com/office/drawing/2014/main" id="{61B482F6-AC07-4738-63D2-D48521351B15}"/>
                </a:ext>
              </a:extLst>
            </p:cNvPr>
            <p:cNvSpPr/>
            <p:nvPr/>
          </p:nvSpPr>
          <p:spPr>
            <a:xfrm>
              <a:off x="469" y="456"/>
              <a:ext cx="18206" cy="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id="{5B4420A7-4324-0CAC-3BFD-907DAF9C485D}"/>
                </a:ext>
              </a:extLst>
            </p:cNvPr>
            <p:cNvPicPr>
              <a:picLocks noChangeAspect="1"/>
            </p:cNvPicPr>
            <p:nvPr/>
          </p:nvPicPr>
          <p:blipFill>
            <a:blip r:embed="rId3"/>
            <a:stretch>
              <a:fillRect/>
            </a:stretch>
          </p:blipFill>
          <p:spPr>
            <a:xfrm>
              <a:off x="0" y="0"/>
              <a:ext cx="19185" cy="9129"/>
            </a:xfrm>
            <a:prstGeom prst="rect">
              <a:avLst/>
            </a:prstGeom>
          </p:spPr>
        </p:pic>
      </p:grpSp>
    </p:spTree>
    <p:extLst>
      <p:ext uri="{BB962C8B-B14F-4D97-AF65-F5344CB8AC3E}">
        <p14:creationId xmlns:p14="http://schemas.microsoft.com/office/powerpoint/2010/main" val="422195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0B416-F809-4C35-9D9A-B75D278388A6}"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257DB7-4C15-430E-AC9F-B7F94199C650}" type="slidenum">
              <a:rPr lang="en-US" smtClean="0"/>
              <a:t>‹#›</a:t>
            </a:fld>
            <a:endParaRPr lang="en-US"/>
          </a:p>
        </p:txBody>
      </p:sp>
    </p:spTree>
    <p:extLst>
      <p:ext uri="{BB962C8B-B14F-4D97-AF65-F5344CB8AC3E}">
        <p14:creationId xmlns:p14="http://schemas.microsoft.com/office/powerpoint/2010/main" val="238967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0B416-F809-4C35-9D9A-B75D278388A6}"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257DB7-4C15-430E-AC9F-B7F94199C650}" type="slidenum">
              <a:rPr lang="en-US" smtClean="0"/>
              <a:t>‹#›</a:t>
            </a:fld>
            <a:endParaRPr lang="en-US"/>
          </a:p>
        </p:txBody>
      </p:sp>
    </p:spTree>
    <p:extLst>
      <p:ext uri="{BB962C8B-B14F-4D97-AF65-F5344CB8AC3E}">
        <p14:creationId xmlns:p14="http://schemas.microsoft.com/office/powerpoint/2010/main" val="231810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7643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0114BE7A-E994-1165-77B8-BCC0370D08D1}"/>
              </a:ext>
            </a:extLst>
          </p:cNvPr>
          <p:cNvGrpSpPr/>
          <p:nvPr userDrawn="1"/>
        </p:nvGrpSpPr>
        <p:grpSpPr>
          <a:xfrm>
            <a:off x="10160" y="0"/>
            <a:ext cx="12182475" cy="6911975"/>
            <a:chOff x="0" y="0"/>
            <a:chExt cx="19185" cy="10885"/>
          </a:xfrm>
        </p:grpSpPr>
        <p:pic>
          <p:nvPicPr>
            <p:cNvPr id="3" name="图片 5" descr="34">
              <a:extLst>
                <a:ext uri="{FF2B5EF4-FFF2-40B4-BE49-F238E27FC236}">
                  <a16:creationId xmlns:a16="http://schemas.microsoft.com/office/drawing/2014/main" id="{B25A045F-DBF4-0FD2-0184-FBCE8EB17678}"/>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61B482F6-AC07-4738-63D2-D48521351B15}"/>
                </a:ext>
              </a:extLst>
            </p:cNvPr>
            <p:cNvSpPr/>
            <p:nvPr/>
          </p:nvSpPr>
          <p:spPr>
            <a:xfrm>
              <a:off x="469" y="456"/>
              <a:ext cx="18206" cy="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5B4420A7-4324-0CAC-3BFD-907DAF9C485D}"/>
                </a:ext>
              </a:extLst>
            </p:cNvPr>
            <p:cNvPicPr>
              <a:picLocks noChangeAspect="1"/>
            </p:cNvPicPr>
            <p:nvPr/>
          </p:nvPicPr>
          <p:blipFill>
            <a:blip r:embed="rId3"/>
            <a:stretch>
              <a:fillRect/>
            </a:stretch>
          </p:blipFill>
          <p:spPr>
            <a:xfrm>
              <a:off x="0" y="0"/>
              <a:ext cx="19185" cy="9129"/>
            </a:xfrm>
            <a:prstGeom prst="rect">
              <a:avLst/>
            </a:prstGeom>
          </p:spPr>
        </p:pic>
      </p:grpSp>
    </p:spTree>
    <p:extLst>
      <p:ext uri="{BB962C8B-B14F-4D97-AF65-F5344CB8AC3E}">
        <p14:creationId xmlns:p14="http://schemas.microsoft.com/office/powerpoint/2010/main" val="564071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2725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Tree>
    <p:extLst>
      <p:ext uri="{BB962C8B-B14F-4D97-AF65-F5344CB8AC3E}">
        <p14:creationId xmlns:p14="http://schemas.microsoft.com/office/powerpoint/2010/main" val="20465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5123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0B416-F809-4C35-9D9A-B75D278388A6}" type="datetimeFigureOut">
              <a:rPr lang="en-US" smtClean="0"/>
              <a:t>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57DB7-4C15-430E-AC9F-B7F94199C650}"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532409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602469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8369421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014768">
            <a:off x="-1671978" y="521478"/>
            <a:ext cx="8559526" cy="1450974"/>
          </a:xfrm>
          <a:prstGeom prst="rect">
            <a:avLst/>
          </a:prstGeom>
        </p:spPr>
      </p:pic>
      <p:sp>
        <p:nvSpPr>
          <p:cNvPr id="16" name="Rectangle 15"/>
          <p:cNvSpPr/>
          <p:nvPr/>
        </p:nvSpPr>
        <p:spPr>
          <a:xfrm>
            <a:off x="4738802" y="4690777"/>
            <a:ext cx="3108960" cy="1786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2262989" y="1368773"/>
            <a:ext cx="8510754" cy="2566638"/>
          </a:xfrm>
          <a:prstGeom prst="rect">
            <a:avLst/>
          </a:prstGeom>
        </p:spPr>
      </p:pic>
      <p:pic>
        <p:nvPicPr>
          <p:cNvPr id="18" name="Picture 17"/>
          <p:cNvPicPr>
            <a:picLocks noChangeAspect="1"/>
          </p:cNvPicPr>
          <p:nvPr/>
        </p:nvPicPr>
        <p:blipFill>
          <a:blip r:embed="rId4"/>
          <a:stretch>
            <a:fillRect/>
          </a:stretch>
        </p:blipFill>
        <p:spPr>
          <a:xfrm>
            <a:off x="4499164" y="102463"/>
            <a:ext cx="4200508" cy="2219136"/>
          </a:xfrm>
          <a:prstGeom prst="rect">
            <a:avLst/>
          </a:prstGeom>
        </p:spPr>
      </p:pic>
      <p:grpSp>
        <p:nvGrpSpPr>
          <p:cNvPr id="21" name="Group 20"/>
          <p:cNvGrpSpPr/>
          <p:nvPr/>
        </p:nvGrpSpPr>
        <p:grpSpPr>
          <a:xfrm>
            <a:off x="4636549" y="4893942"/>
            <a:ext cx="3060699" cy="1323439"/>
            <a:chOff x="4963886" y="4893944"/>
            <a:chExt cx="3060699" cy="1323439"/>
          </a:xfrm>
        </p:grpSpPr>
        <p:sp>
          <p:nvSpPr>
            <p:cNvPr id="19" name="TextBox 18"/>
            <p:cNvSpPr txBox="1"/>
            <p:nvPr/>
          </p:nvSpPr>
          <p:spPr>
            <a:xfrm>
              <a:off x="5483091" y="4893944"/>
              <a:ext cx="2541494" cy="1323439"/>
            </a:xfrm>
            <a:prstGeom prst="rect">
              <a:avLst/>
            </a:prstGeom>
            <a:noFill/>
          </p:spPr>
          <p:txBody>
            <a:bodyPr wrap="square" rtlCol="0">
              <a:spAutoFit/>
            </a:bodyPr>
            <a:lstStyle/>
            <a:p>
              <a:pPr algn="ctr"/>
              <a:r>
                <a:rPr lang="en-US" sz="4000">
                  <a:solidFill>
                    <a:schemeClr val="bg1"/>
                  </a:solidFill>
                  <a:latin typeface="#9Slide05 Dancing Script" panose="03080800040507000D00" pitchFamily="66" charset="0"/>
                </a:rPr>
                <a:t>Tự nhiên Xã hội</a:t>
              </a:r>
            </a:p>
          </p:txBody>
        </p:sp>
        <p:sp>
          <p:nvSpPr>
            <p:cNvPr id="20" name="TextBox 19"/>
            <p:cNvSpPr txBox="1"/>
            <p:nvPr/>
          </p:nvSpPr>
          <p:spPr>
            <a:xfrm>
              <a:off x="4963886" y="5201720"/>
              <a:ext cx="1036427" cy="707886"/>
            </a:xfrm>
            <a:prstGeom prst="rect">
              <a:avLst/>
            </a:prstGeom>
            <a:noFill/>
          </p:spPr>
          <p:txBody>
            <a:bodyPr wrap="square" rtlCol="0">
              <a:spAutoFit/>
            </a:bodyPr>
            <a:lstStyle/>
            <a:p>
              <a:pPr algn="ctr"/>
              <a:r>
                <a:rPr lang="en-US" sz="4000">
                  <a:solidFill>
                    <a:schemeClr val="bg1"/>
                  </a:solidFill>
                  <a:latin typeface="#9Slide05 Dancing Script" panose="03080800040507000D00" pitchFamily="66" charset="0"/>
                </a:rPr>
                <a:t> và</a:t>
              </a:r>
            </a:p>
          </p:txBody>
        </p:sp>
      </p:grpSp>
      <p:sp>
        <p:nvSpPr>
          <p:cNvPr id="3" name="TextBox 2"/>
          <p:cNvSpPr txBox="1"/>
          <p:nvPr/>
        </p:nvSpPr>
        <p:spPr>
          <a:xfrm>
            <a:off x="5042262" y="3029614"/>
            <a:ext cx="1737360" cy="646331"/>
          </a:xfrm>
          <a:prstGeom prst="rect">
            <a:avLst/>
          </a:prstGeom>
          <a:noFill/>
        </p:spPr>
        <p:txBody>
          <a:bodyPr wrap="square" rtlCol="0">
            <a:spAutoFit/>
          </a:bodyPr>
          <a:lstStyle/>
          <a:p>
            <a:r>
              <a:rPr lang="en-US" sz="3600" b="1">
                <a:latin typeface="#9Slide03 Cabin Condensed SemiB" panose="00000706000000000000" pitchFamily="2" charset="0"/>
              </a:rPr>
              <a:t>(Tiết 1)</a:t>
            </a:r>
          </a:p>
        </p:txBody>
      </p:sp>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66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rot="10800000" flipH="1">
            <a:off x="9682996" y="1891059"/>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1002186" y="809050"/>
            <a:ext cx="9810358" cy="1411131"/>
            <a:chOff x="669757" y="1375190"/>
            <a:chExt cx="6510976" cy="2130783"/>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3"/>
              <a:ext cx="6199892" cy="1998370"/>
            </a:xfrm>
            <a:prstGeom prst="rect">
              <a:avLst/>
            </a:prstGeom>
            <a:noFill/>
          </p:spPr>
          <p:txBody>
            <a:bodyPr wrap="square">
              <a:spAutoFit/>
            </a:bodyPr>
            <a:lstStyle/>
            <a:p>
              <a:pPr lvl="0" algn="just">
                <a:defRPr/>
              </a:pPr>
              <a:r>
                <a:rPr lang="en-US" sz="4000">
                  <a:latin typeface="Cambria" panose="02040503050406030204" pitchFamily="18" charset="0"/>
                  <a:ea typeface="Cambria" panose="02040503050406030204" pitchFamily="18" charset="0"/>
                </a:rPr>
                <a:t> </a:t>
              </a:r>
              <a:r>
                <a:rPr lang="en-US" sz="4000" b="1">
                  <a:latin typeface="Cambria" panose="02040503050406030204" pitchFamily="18" charset="0"/>
                  <a:ea typeface="Cambria" panose="02040503050406030204" pitchFamily="18" charset="0"/>
                </a:rPr>
                <a:t>Nêu một số tình huống nguy hiểm ở trường mà em biết.</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sp>
        <p:nvSpPr>
          <p:cNvPr id="10" name="TextBox 9"/>
          <p:cNvSpPr txBox="1"/>
          <p:nvPr/>
        </p:nvSpPr>
        <p:spPr>
          <a:xfrm>
            <a:off x="3864369" y="3246061"/>
            <a:ext cx="6324660" cy="2862322"/>
          </a:xfrm>
          <a:prstGeom prst="rect">
            <a:avLst/>
          </a:prstGeom>
          <a:noFill/>
          <a:ln>
            <a:solidFill>
              <a:srgbClr val="009999"/>
            </a:solidFill>
            <a:prstDash val="lgDashDotDot"/>
          </a:ln>
        </p:spPr>
        <p:txBody>
          <a:bodyPr wrap="square" rtlCol="0">
            <a:spAutoFit/>
          </a:bodyPr>
          <a:lstStyle/>
          <a:p>
            <a:pPr marL="285750" indent="-285750" algn="just">
              <a:buFontTx/>
              <a:buChar char="-"/>
            </a:pPr>
            <a:r>
              <a:rPr lang="en-US" sz="3600" b="1">
                <a:solidFill>
                  <a:schemeClr val="accent2">
                    <a:lumMod val="75000"/>
                  </a:schemeClr>
                </a:solidFill>
                <a:latin typeface="Cambria" panose="02040503050406030204" pitchFamily="18" charset="0"/>
                <a:ea typeface="Cambria" panose="02040503050406030204" pitchFamily="18" charset="0"/>
              </a:rPr>
              <a:t>Đó là tình huống gì?</a:t>
            </a:r>
          </a:p>
          <a:p>
            <a:pPr marL="285750" indent="-285750" algn="just">
              <a:buFontTx/>
              <a:buChar char="-"/>
            </a:pPr>
            <a:r>
              <a:rPr lang="en-US" sz="3600" b="1">
                <a:solidFill>
                  <a:schemeClr val="accent2">
                    <a:lumMod val="75000"/>
                  </a:schemeClr>
                </a:solidFill>
                <a:latin typeface="Cambria" panose="02040503050406030204" pitchFamily="18" charset="0"/>
                <a:ea typeface="Cambria" panose="02040503050406030204" pitchFamily="18" charset="0"/>
              </a:rPr>
              <a:t>Tình huống đó nguy hiểm như thế nào?</a:t>
            </a:r>
          </a:p>
          <a:p>
            <a:pPr marL="285750" indent="-285750" algn="just">
              <a:buFontTx/>
              <a:buChar char="-"/>
            </a:pPr>
            <a:r>
              <a:rPr lang="en-US" sz="3600" b="1">
                <a:solidFill>
                  <a:schemeClr val="accent2">
                    <a:lumMod val="75000"/>
                  </a:schemeClr>
                </a:solidFill>
                <a:latin typeface="Cambria" panose="02040503050406030204" pitchFamily="18" charset="0"/>
                <a:ea typeface="Cambria" panose="02040503050406030204" pitchFamily="18" charset="0"/>
              </a:rPr>
              <a:t>Đưa ra cách xử lí cho tình huống đó.</a:t>
            </a:r>
          </a:p>
        </p:txBody>
      </p:sp>
      <p:sp>
        <p:nvSpPr>
          <p:cNvPr id="14" name="TextBox 13"/>
          <p:cNvSpPr txBox="1"/>
          <p:nvPr/>
        </p:nvSpPr>
        <p:spPr>
          <a:xfrm>
            <a:off x="3950890" y="2531690"/>
            <a:ext cx="1956475" cy="707886"/>
          </a:xfrm>
          <a:prstGeom prst="rect">
            <a:avLst/>
          </a:prstGeom>
          <a:noFill/>
        </p:spPr>
        <p:txBody>
          <a:bodyPr wrap="square" rtlCol="0">
            <a:spAutoFit/>
          </a:bodyPr>
          <a:lstStyle/>
          <a:p>
            <a:r>
              <a:rPr lang="en-US" sz="4000" b="1" u="sng" dirty="0">
                <a:solidFill>
                  <a:srgbClr val="C00000"/>
                </a:solidFill>
                <a:latin typeface="Cambria" panose="02040503050406030204" pitchFamily="18" charset="0"/>
                <a:ea typeface="Cambria" panose="02040503050406030204" pitchFamily="18" charset="0"/>
              </a:rPr>
              <a:t>GỢI Ý</a:t>
            </a:r>
          </a:p>
        </p:txBody>
      </p:sp>
    </p:spTree>
    <p:extLst>
      <p:ext uri="{BB962C8B-B14F-4D97-AF65-F5344CB8AC3E}">
        <p14:creationId xmlns:p14="http://schemas.microsoft.com/office/powerpoint/2010/main" val="29595033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203132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a:t>
              </a: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thiện </a:t>
              </a: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dự án “Làm xanh trường lớp”</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67916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a:t>
              </a:r>
              <a:r>
                <a:rPr kumimoji="0" lang="nl-NL" sz="3500" b="1" i="0" u="none" strike="noStrike" kern="1200" cap="none" spc="0" normalizeH="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tiết 2</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29306437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35"/>
          <p:cNvPicPr>
            <a:picLocks noChangeAspect="1"/>
          </p:cNvPicPr>
          <p:nvPr/>
        </p:nvPicPr>
        <p:blipFill>
          <a:blip r:embed="rId2"/>
          <a:stretch>
            <a:fillRect/>
          </a:stretch>
        </p:blipFill>
        <p:spPr>
          <a:xfrm>
            <a:off x="9525" y="303179"/>
            <a:ext cx="12182475" cy="5796915"/>
          </a:xfrm>
          <a:prstGeom prst="rect">
            <a:avLst/>
          </a:prstGeom>
        </p:spPr>
      </p:pic>
      <p:pic>
        <p:nvPicPr>
          <p:cNvPr id="3" name="图片 4" descr="34"/>
          <p:cNvPicPr>
            <a:picLocks noChangeAspect="1"/>
          </p:cNvPicPr>
          <p:nvPr/>
        </p:nvPicPr>
        <p:blipFill>
          <a:blip r:embed="rId3"/>
          <a:stretch>
            <a:fillRect/>
          </a:stretch>
        </p:blipFill>
        <p:spPr>
          <a:xfrm>
            <a:off x="0" y="3188002"/>
            <a:ext cx="12182475" cy="3664585"/>
          </a:xfrm>
          <a:prstGeom prst="rect">
            <a:avLst/>
          </a:prstGeom>
        </p:spPr>
      </p:pic>
      <p:pic>
        <p:nvPicPr>
          <p:cNvPr id="4" name="图片 5" descr="33"/>
          <p:cNvPicPr>
            <a:picLocks noChangeAspect="1"/>
          </p:cNvPicPr>
          <p:nvPr/>
        </p:nvPicPr>
        <p:blipFill>
          <a:blip r:embed="rId4"/>
          <a:stretch>
            <a:fillRect/>
          </a:stretch>
        </p:blipFill>
        <p:spPr>
          <a:xfrm>
            <a:off x="273102" y="2162919"/>
            <a:ext cx="5656408" cy="4695082"/>
          </a:xfrm>
          <a:prstGeom prst="rect">
            <a:avLst/>
          </a:prstGeom>
        </p:spPr>
      </p:pic>
      <p:pic>
        <p:nvPicPr>
          <p:cNvPr id="5" name="图片 6" descr="32"/>
          <p:cNvPicPr>
            <a:picLocks noChangeAspect="1"/>
          </p:cNvPicPr>
          <p:nvPr/>
        </p:nvPicPr>
        <p:blipFill>
          <a:blip r:embed="rId5"/>
          <a:stretch>
            <a:fillRect/>
          </a:stretch>
        </p:blipFill>
        <p:spPr>
          <a:xfrm>
            <a:off x="0" y="4556125"/>
            <a:ext cx="2219960" cy="2301875"/>
          </a:xfrm>
          <a:prstGeom prst="rect">
            <a:avLst/>
          </a:prstGeom>
        </p:spPr>
      </p:pic>
      <p:pic>
        <p:nvPicPr>
          <p:cNvPr id="6" name="Picture 5">
            <a:extLst>
              <a:ext uri="{FF2B5EF4-FFF2-40B4-BE49-F238E27FC236}">
                <a16:creationId xmlns:a16="http://schemas.microsoft.com/office/drawing/2014/main" id="{E57E0C4C-86EA-3F8C-AABA-EFF057B044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1" name="Group 10">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2" name="TextBox 11">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228600">
                    <a:solidFill>
                      <a:srgbClr val="3F938B"/>
                    </a:solidFill>
                  </a:ln>
                  <a:solidFill>
                    <a:srgbClr val="3F938B"/>
                  </a:solidFill>
                  <a:latin typeface="#9Slide07 Cadena" panose="02000503000000020004" pitchFamily="2" charset="0"/>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3" name="TextBox 12">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14" name="Picture 13">
            <a:extLst>
              <a:ext uri="{FF2B5EF4-FFF2-40B4-BE49-F238E27FC236}">
                <a16:creationId xmlns:a16="http://schemas.microsoft.com/office/drawing/2014/main" id="{49F58F7A-BA9A-EF9C-BE65-B3CC68EDAE23}"/>
              </a:ext>
            </a:extLst>
          </p:cNvPr>
          <p:cNvPicPr>
            <a:picLocks noChangeAspect="1"/>
          </p:cNvPicPr>
          <p:nvPr/>
        </p:nvPicPr>
        <p:blipFill>
          <a:blip r:embed="rId7"/>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22888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0446"/>
          </a:xfrm>
          <a:prstGeom prst="rect">
            <a:avLst/>
          </a:prstGeom>
        </p:spPr>
      </p:pic>
      <p:pic>
        <p:nvPicPr>
          <p:cNvPr id="3" name="Picture 2">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837479" y="342236"/>
            <a:ext cx="6742126" cy="1958906"/>
          </a:xfrm>
          <a:prstGeom prst="rect">
            <a:avLst/>
          </a:prstGeom>
        </p:spPr>
      </p:pic>
      <p:sp>
        <p:nvSpPr>
          <p:cNvPr id="5" name="TextBox 4">
            <a:extLst>
              <a:ext uri="{FF2B5EF4-FFF2-40B4-BE49-F238E27FC236}">
                <a16:creationId xmlns:a16="http://schemas.microsoft.com/office/drawing/2014/main" id="{29881DEC-9F01-9FC2-6649-C308FD65DEFB}"/>
              </a:ext>
            </a:extLst>
          </p:cNvPr>
          <p:cNvSpPr txBox="1"/>
          <p:nvPr/>
        </p:nvSpPr>
        <p:spPr>
          <a:xfrm>
            <a:off x="759095" y="2061704"/>
            <a:ext cx="10438788" cy="4401205"/>
          </a:xfrm>
          <a:prstGeom prst="rect">
            <a:avLst/>
          </a:prstGeom>
          <a:solidFill>
            <a:schemeClr val="bg1">
              <a:alpha val="88000"/>
            </a:schemeClr>
          </a:solidFill>
        </p:spPr>
        <p:txBody>
          <a:bodyPr wrap="square">
            <a:spAutoFit/>
          </a:bodyPr>
          <a:lstStyle/>
          <a:p>
            <a:pPr algn="just"/>
            <a:r>
              <a:rPr lang="en-US" sz="2800" b="1">
                <a:solidFill>
                  <a:schemeClr val="accent2">
                    <a:lumMod val="75000"/>
                  </a:schemeClr>
                </a:solidFill>
                <a:latin typeface="Cambria" panose="02040503050406030204" pitchFamily="18" charset="0"/>
                <a:ea typeface="Cambria" panose="02040503050406030204" pitchFamily="18" charset="0"/>
              </a:rPr>
              <a:t>*Kiến thức, kĩ năng:</a:t>
            </a:r>
            <a:endParaRPr lang="en-US" sz="2800">
              <a:solidFill>
                <a:schemeClr val="accent2">
                  <a:lumMod val="75000"/>
                </a:schemeClr>
              </a:solidFill>
              <a:latin typeface="Cambria" panose="02040503050406030204" pitchFamily="18" charset="0"/>
              <a:ea typeface="Cambria" panose="02040503050406030204" pitchFamily="18" charset="0"/>
            </a:endParaRPr>
          </a:p>
          <a:p>
            <a:pPr algn="just"/>
            <a:r>
              <a:rPr lang="en-US" sz="2800">
                <a:solidFill>
                  <a:schemeClr val="accent2">
                    <a:lumMod val="75000"/>
                  </a:schemeClr>
                </a:solidFill>
                <a:latin typeface="Cambria" panose="02040503050406030204" pitchFamily="18" charset="0"/>
                <a:ea typeface="Cambria" panose="02040503050406030204" pitchFamily="18" charset="0"/>
              </a:rPr>
              <a:t>- Hệ thống hóa kiến thức đã học về trường học.</a:t>
            </a:r>
          </a:p>
          <a:p>
            <a:pPr algn="just"/>
            <a:r>
              <a:rPr lang="en-US" sz="2800">
                <a:solidFill>
                  <a:schemeClr val="accent2">
                    <a:lumMod val="75000"/>
                  </a:schemeClr>
                </a:solidFill>
                <a:latin typeface="Cambria" panose="02040503050406030204" pitchFamily="18" charset="0"/>
                <a:ea typeface="Cambria" panose="02040503050406030204" pitchFamily="18" charset="0"/>
              </a:rPr>
              <a:t>- Chia sẻ thông tin về các hoạt động ở trường trong ngày khai giảng, ngày hội đọc sách, hoạt động tuyên truyền an toàn khi ở trường, …</a:t>
            </a:r>
          </a:p>
          <a:p>
            <a:pPr algn="just"/>
            <a:r>
              <a:rPr lang="en-US" sz="2800" b="1">
                <a:solidFill>
                  <a:schemeClr val="accent2">
                    <a:lumMod val="75000"/>
                  </a:schemeClr>
                </a:solidFill>
                <a:latin typeface="Cambria" panose="02040503050406030204" pitchFamily="18" charset="0"/>
                <a:ea typeface="Cambria" panose="02040503050406030204" pitchFamily="18" charset="0"/>
              </a:rPr>
              <a:t>*Phát triển năng lực và phẩm chất:</a:t>
            </a:r>
            <a:endParaRPr lang="en-US" sz="2800">
              <a:solidFill>
                <a:schemeClr val="accent2">
                  <a:lumMod val="75000"/>
                </a:schemeClr>
              </a:solidFill>
              <a:latin typeface="Cambria" panose="02040503050406030204" pitchFamily="18" charset="0"/>
              <a:ea typeface="Cambria" panose="02040503050406030204" pitchFamily="18" charset="0"/>
            </a:endParaRPr>
          </a:p>
          <a:p>
            <a:pPr algn="just"/>
            <a:r>
              <a:rPr lang="en-US" sz="2800">
                <a:solidFill>
                  <a:schemeClr val="accent2">
                    <a:lumMod val="75000"/>
                  </a:schemeClr>
                </a:solidFill>
                <a:latin typeface="Cambria" panose="02040503050406030204" pitchFamily="18" charset="0"/>
                <a:ea typeface="Cambria" panose="02040503050406030204" pitchFamily="18" charset="0"/>
              </a:rPr>
              <a:t>- Có ý thức tuyên truyền để các bạn biết cách phòng tránh với các tình huống nguy hiểm, rủi ro khi tham gia các hoạt động ở trường và thực hiện việc giữ vệ sinh trường học.</a:t>
            </a:r>
          </a:p>
          <a:p>
            <a:pPr algn="just"/>
            <a:r>
              <a:rPr lang="en-US" sz="2800">
                <a:solidFill>
                  <a:schemeClr val="accent2">
                    <a:lumMod val="75000"/>
                  </a:schemeClr>
                </a:solidFill>
                <a:latin typeface="Cambria" panose="02040503050406030204" pitchFamily="18" charset="0"/>
                <a:ea typeface="Cambria" panose="02040503050406030204" pitchFamily="18" charset="0"/>
              </a:rPr>
              <a:t>- Yêu quý trường lớp, bạn bè, thầy cô và tham gia các hoạt động ở trường một cách an toàn.</a:t>
            </a:r>
          </a:p>
        </p:txBody>
      </p:sp>
      <p:sp>
        <p:nvSpPr>
          <p:cNvPr id="6"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5169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0756" cy="6858000"/>
          </a:xfrm>
          <a:prstGeom prst="rect">
            <a:avLst/>
          </a:prstGeom>
        </p:spPr>
      </p:pic>
      <p:pic>
        <p:nvPicPr>
          <p:cNvPr id="4" name="Picture 3">
            <a:extLst>
              <a:ext uri="{FF2B5EF4-FFF2-40B4-BE49-F238E27FC236}">
                <a16:creationId xmlns:a16="http://schemas.microsoft.com/office/drawing/2014/main" id="{53389A76-2A53-AC56-2D95-9B31A81BF008}"/>
              </a:ext>
            </a:extLst>
          </p:cNvPr>
          <p:cNvPicPr>
            <a:picLocks noChangeAspect="1"/>
          </p:cNvPicPr>
          <p:nvPr/>
        </p:nvPicPr>
        <p:blipFill rotWithShape="1">
          <a:blip r:embed="rId3"/>
          <a:srcRect l="8432" r="7434" b="24976"/>
          <a:stretch/>
        </p:blipFill>
        <p:spPr>
          <a:xfrm>
            <a:off x="2219461" y="4166213"/>
            <a:ext cx="8776139" cy="2511053"/>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7638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0756" cy="6858000"/>
          </a:xfrm>
          <a:prstGeom prst="rect">
            <a:avLst/>
          </a:prstGeom>
        </p:spPr>
      </p:pic>
      <p:grpSp>
        <p:nvGrpSpPr>
          <p:cNvPr id="7" name="Group 6"/>
          <p:cNvGrpSpPr/>
          <p:nvPr/>
        </p:nvGrpSpPr>
        <p:grpSpPr>
          <a:xfrm>
            <a:off x="1918228" y="4702628"/>
            <a:ext cx="9652447" cy="3645831"/>
            <a:chOff x="2558309" y="4924697"/>
            <a:chExt cx="8505930" cy="3645831"/>
          </a:xfrm>
        </p:grpSpPr>
        <p:sp>
          <p:nvSpPr>
            <p:cNvPr id="5" name="TextBox 4"/>
            <p:cNvSpPr txBox="1"/>
            <p:nvPr/>
          </p:nvSpPr>
          <p:spPr>
            <a:xfrm>
              <a:off x="2586445" y="4924697"/>
              <a:ext cx="8477794" cy="3631763"/>
            </a:xfrm>
            <a:prstGeom prst="rect">
              <a:avLst/>
            </a:prstGeom>
            <a:noFill/>
          </p:spPr>
          <p:txBody>
            <a:bodyPr wrap="square" rtlCol="0">
              <a:spAutoFit/>
            </a:bodyPr>
            <a:lstStyle/>
            <a:p>
              <a:r>
                <a:rPr lang="en-US" sz="11500">
                  <a:ln w="190500">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THỰC HÀNH</a:t>
              </a:r>
            </a:p>
          </p:txBody>
        </p:sp>
        <p:sp>
          <p:nvSpPr>
            <p:cNvPr id="6" name="TextBox 5"/>
            <p:cNvSpPr txBox="1"/>
            <p:nvPr/>
          </p:nvSpPr>
          <p:spPr>
            <a:xfrm>
              <a:off x="2558309" y="4938765"/>
              <a:ext cx="8477794" cy="3631763"/>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UTM Showcard" panose="02040603050506020204" pitchFamily="18" charset="0"/>
                </a:rPr>
                <a:t>THỰC HÀNH</a:t>
              </a:r>
            </a:p>
          </p:txBody>
        </p:sp>
      </p:grpSp>
      <p:grpSp>
        <p:nvGrpSpPr>
          <p:cNvPr id="10" name="Group 9"/>
          <p:cNvGrpSpPr/>
          <p:nvPr/>
        </p:nvGrpSpPr>
        <p:grpSpPr>
          <a:xfrm>
            <a:off x="4010683" y="3429000"/>
            <a:ext cx="5499464" cy="1446550"/>
            <a:chOff x="3879666" y="3611880"/>
            <a:chExt cx="5499464" cy="1446550"/>
          </a:xfrm>
        </p:grpSpPr>
        <p:sp>
          <p:nvSpPr>
            <p:cNvPr id="8" name="TextBox 7"/>
            <p:cNvSpPr txBox="1"/>
            <p:nvPr/>
          </p:nvSpPr>
          <p:spPr>
            <a:xfrm>
              <a:off x="3879667" y="3611880"/>
              <a:ext cx="5499463" cy="1446550"/>
            </a:xfrm>
            <a:prstGeom prst="rect">
              <a:avLst/>
            </a:prstGeom>
            <a:noFill/>
          </p:spPr>
          <p:txBody>
            <a:bodyPr wrap="square" rtlCol="0">
              <a:spAutoFit/>
            </a:bodyPr>
            <a:lstStyle/>
            <a:p>
              <a:r>
                <a:rPr lang="en-US" sz="8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Hoạt động</a:t>
              </a:r>
            </a:p>
          </p:txBody>
        </p:sp>
        <p:sp>
          <p:nvSpPr>
            <p:cNvPr id="9" name="TextBox 8"/>
            <p:cNvSpPr txBox="1"/>
            <p:nvPr/>
          </p:nvSpPr>
          <p:spPr>
            <a:xfrm>
              <a:off x="3879666" y="3611880"/>
              <a:ext cx="5499463" cy="1446550"/>
            </a:xfrm>
            <a:prstGeom prst="rect">
              <a:avLst/>
            </a:prstGeom>
            <a:noFill/>
          </p:spPr>
          <p:txBody>
            <a:bodyPr wrap="square" rtlCol="0">
              <a:spAutoFit/>
            </a:bodyPr>
            <a:lstStyle/>
            <a:p>
              <a:r>
                <a:rPr lang="en-US" sz="8800" b="1">
                  <a:solidFill>
                    <a:schemeClr val="tx1">
                      <a:lumMod val="65000"/>
                      <a:lumOff val="35000"/>
                    </a:schemeClr>
                  </a:solidFill>
                  <a:effectLst>
                    <a:outerShdw blurRad="38100" dist="38100" dir="2700000" algn="tl">
                      <a:srgbClr val="000000">
                        <a:alpha val="43137"/>
                      </a:srgbClr>
                    </a:outerShdw>
                  </a:effectLst>
                  <a:latin typeface="#9Slide05 VL Fadilla" pitchFamily="2" charset="0"/>
                </a:rPr>
                <a:t>Hoạt động</a:t>
              </a:r>
            </a:p>
          </p:txBody>
        </p:sp>
      </p:gr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01930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595C01-1E0D-1276-F0BE-C1700005A1CE}"/>
              </a:ext>
            </a:extLst>
          </p:cNvPr>
          <p:cNvGrpSpPr/>
          <p:nvPr/>
        </p:nvGrpSpPr>
        <p:grpSpPr>
          <a:xfrm>
            <a:off x="1509441" y="63681"/>
            <a:ext cx="9123724" cy="1707836"/>
            <a:chOff x="145147" y="2619739"/>
            <a:chExt cx="2983141" cy="3208898"/>
          </a:xfrm>
          <a:scene3d>
            <a:camera prst="orthographicFront">
              <a:rot lat="0" lon="0" rev="0"/>
            </a:camera>
            <a:lightRig rig="glow" dir="t">
              <a:rot lat="0" lon="0" rev="4800000"/>
            </a:lightRig>
          </a:scene3d>
        </p:grpSpPr>
        <p:sp>
          <p:nvSpPr>
            <p:cNvPr id="3" name="Rectangle: Rounded Corners 18">
              <a:extLst>
                <a:ext uri="{FF2B5EF4-FFF2-40B4-BE49-F238E27FC236}">
                  <a16:creationId xmlns:a16="http://schemas.microsoft.com/office/drawing/2014/main" id="{8CA21C71-9622-C53E-9B09-9F7AC94E865C}"/>
                </a:ext>
              </a:extLst>
            </p:cNvPr>
            <p:cNvSpPr/>
            <p:nvPr/>
          </p:nvSpPr>
          <p:spPr>
            <a:xfrm>
              <a:off x="149418" y="2619739"/>
              <a:ext cx="2978870" cy="3021996"/>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13C82B-0FFC-73EA-7DBA-83DCFE8E6E30}"/>
                </a:ext>
              </a:extLst>
            </p:cNvPr>
            <p:cNvSpPr txBox="1"/>
            <p:nvPr/>
          </p:nvSpPr>
          <p:spPr>
            <a:xfrm>
              <a:off x="145147" y="2969565"/>
              <a:ext cx="2978870" cy="2859072"/>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3600" b="1">
                  <a:latin typeface="Cambria" panose="02040503050406030204" pitchFamily="18" charset="0"/>
                </a:rPr>
                <a:t>TRIỂN LÃM TRANH, ẢNH </a:t>
              </a:r>
            </a:p>
            <a:p>
              <a:pPr algn="ctr"/>
              <a:r>
                <a:rPr lang="nl-NL" sz="3600" b="1">
                  <a:latin typeface="Cambria" panose="02040503050406030204" pitchFamily="18" charset="0"/>
                </a:rPr>
                <a:t>VỀ MỘT SỐ SỰ KIỆN Ở TRƯỜNG</a:t>
              </a:r>
              <a:endParaRPr lang="en-US" sz="3600" b="1" dirty="0">
                <a:latin typeface="Cambria" panose="02040503050406030204" pitchFamily="18" charset="0"/>
              </a:endParaRPr>
            </a:p>
          </p:txBody>
        </p:sp>
      </p:grpSp>
      <p:pic>
        <p:nvPicPr>
          <p:cNvPr id="5" name="Content Placeholder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644375" y="2285999"/>
            <a:ext cx="8547625" cy="4281309"/>
          </a:xfrm>
          <a:prstGeom prst="rect">
            <a:avLst/>
          </a:prstGeom>
        </p:spPr>
      </p:pic>
      <p:sp>
        <p:nvSpPr>
          <p:cNvPr id="6" name="Rounded Rectangle 5"/>
          <p:cNvSpPr/>
          <p:nvPr/>
        </p:nvSpPr>
        <p:spPr>
          <a:xfrm>
            <a:off x="348079" y="1957701"/>
            <a:ext cx="3146153" cy="4495350"/>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1E5CFF-D369-D8D5-01C3-A99EDE650898}"/>
              </a:ext>
            </a:extLst>
          </p:cNvPr>
          <p:cNvSpPr txBox="1"/>
          <p:nvPr/>
        </p:nvSpPr>
        <p:spPr>
          <a:xfrm>
            <a:off x="348079" y="1911753"/>
            <a:ext cx="2996011" cy="1754326"/>
          </a:xfrm>
          <a:prstGeom prst="rect">
            <a:avLst/>
          </a:prstGeom>
          <a:noFill/>
        </p:spPr>
        <p:txBody>
          <a:bodyPr wrap="square">
            <a:spAutoFit/>
          </a:bodyPr>
          <a:lstStyle/>
          <a:p>
            <a:r>
              <a:rPr lang="nl-NL" sz="3600" b="1">
                <a:effectLst/>
                <a:latin typeface="Cambria" panose="02040503050406030204" pitchFamily="18" charset="0"/>
                <a:ea typeface="Calibri" panose="020F0502020204030204" pitchFamily="34" charset="0"/>
              </a:rPr>
              <a:t>- Nhóm em chọn sự kiện nào? Vì sao?</a:t>
            </a:r>
          </a:p>
        </p:txBody>
      </p:sp>
      <p:sp>
        <p:nvSpPr>
          <p:cNvPr id="8" name="TextBox 7">
            <a:extLst>
              <a:ext uri="{FF2B5EF4-FFF2-40B4-BE49-F238E27FC236}">
                <a16:creationId xmlns:a16="http://schemas.microsoft.com/office/drawing/2014/main" id="{7F1E5CFF-D369-D8D5-01C3-A99EDE650898}"/>
              </a:ext>
            </a:extLst>
          </p:cNvPr>
          <p:cNvSpPr txBox="1"/>
          <p:nvPr/>
        </p:nvSpPr>
        <p:spPr>
          <a:xfrm>
            <a:off x="348078" y="3543930"/>
            <a:ext cx="3146154" cy="2862322"/>
          </a:xfrm>
          <a:prstGeom prst="rect">
            <a:avLst/>
          </a:prstGeom>
          <a:noFill/>
        </p:spPr>
        <p:txBody>
          <a:bodyPr wrap="square">
            <a:spAutoFit/>
          </a:bodyPr>
          <a:lstStyle/>
          <a:p>
            <a:r>
              <a:rPr lang="nl-NL" sz="3600" b="1">
                <a:effectLst/>
                <a:latin typeface="Cambria" panose="02040503050406030204" pitchFamily="18" charset="0"/>
                <a:ea typeface="Calibri" panose="020F0502020204030204" pitchFamily="34" charset="0"/>
              </a:rPr>
              <a:t>- Giới thiệu nội dung các bức tranh, ảnh mà nhóm em lựa chọn.</a:t>
            </a:r>
          </a:p>
        </p:txBody>
      </p:sp>
    </p:spTree>
    <p:extLst>
      <p:ext uri="{BB962C8B-B14F-4D97-AF65-F5344CB8AC3E}">
        <p14:creationId xmlns:p14="http://schemas.microsoft.com/office/powerpoint/2010/main" val="8238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16384" cy="6858001"/>
          </a:xfrm>
          <a:prstGeom prst="rect">
            <a:avLst/>
          </a:prstGeom>
        </p:spPr>
      </p:pic>
      <p:grpSp>
        <p:nvGrpSpPr>
          <p:cNvPr id="4" name="Group 3">
            <a:extLst>
              <a:ext uri="{FF2B5EF4-FFF2-40B4-BE49-F238E27FC236}">
                <a16:creationId xmlns:a16="http://schemas.microsoft.com/office/drawing/2014/main" id="{B2595C01-1E0D-1276-F0BE-C1700005A1CE}"/>
              </a:ext>
            </a:extLst>
          </p:cNvPr>
          <p:cNvGrpSpPr/>
          <p:nvPr/>
        </p:nvGrpSpPr>
        <p:grpSpPr>
          <a:xfrm>
            <a:off x="1546330" y="2788593"/>
            <a:ext cx="9123724" cy="1608363"/>
            <a:chOff x="145147" y="2619739"/>
            <a:chExt cx="2983141" cy="3021996"/>
          </a:xfrm>
          <a:scene3d>
            <a:camera prst="orthographicFront">
              <a:rot lat="0" lon="0" rev="0"/>
            </a:camera>
            <a:lightRig rig="glow" dir="t">
              <a:rot lat="0" lon="0" rev="4800000"/>
            </a:lightRig>
          </a:scene3d>
        </p:grpSpPr>
        <p:sp>
          <p:nvSpPr>
            <p:cNvPr id="5" name="Rectangle: Rounded Corners 18">
              <a:extLst>
                <a:ext uri="{FF2B5EF4-FFF2-40B4-BE49-F238E27FC236}">
                  <a16:creationId xmlns:a16="http://schemas.microsoft.com/office/drawing/2014/main" id="{8CA21C71-9622-C53E-9B09-9F7AC94E865C}"/>
                </a:ext>
              </a:extLst>
            </p:cNvPr>
            <p:cNvSpPr/>
            <p:nvPr/>
          </p:nvSpPr>
          <p:spPr>
            <a:xfrm>
              <a:off x="149418" y="2619739"/>
              <a:ext cx="2978870" cy="3021996"/>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13C82B-0FFC-73EA-7DBA-83DCFE8E6E30}"/>
                </a:ext>
              </a:extLst>
            </p:cNvPr>
            <p:cNvSpPr txBox="1"/>
            <p:nvPr/>
          </p:nvSpPr>
          <p:spPr>
            <a:xfrm>
              <a:off x="145147" y="3152960"/>
              <a:ext cx="2974599" cy="2070256"/>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6600" b="1" dirty="0">
                  <a:solidFill>
                    <a:srgbClr val="C00000"/>
                  </a:solidFill>
                  <a:latin typeface="Cambria" panose="02040503050406030204" pitchFamily="18" charset="0"/>
                </a:rPr>
                <a:t>PHÒNG TRIỂN LÃM</a:t>
              </a:r>
              <a:endParaRPr lang="en-US" sz="6600" b="1" dirty="0">
                <a:solidFill>
                  <a:srgbClr val="C00000"/>
                </a:solidFill>
                <a:latin typeface="Cambria" panose="02040503050406030204" pitchFamily="18" charset="0"/>
              </a:endParaRPr>
            </a:p>
          </p:txBody>
        </p:sp>
      </p:grpSp>
      <p:sp>
        <p:nvSpPr>
          <p:cNvPr id="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149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595C01-1E0D-1276-F0BE-C1700005A1CE}"/>
              </a:ext>
            </a:extLst>
          </p:cNvPr>
          <p:cNvGrpSpPr/>
          <p:nvPr/>
        </p:nvGrpSpPr>
        <p:grpSpPr>
          <a:xfrm>
            <a:off x="1078366" y="168185"/>
            <a:ext cx="9829120" cy="1203416"/>
            <a:chOff x="149418" y="2619741"/>
            <a:chExt cx="3213781" cy="2261130"/>
          </a:xfrm>
          <a:scene3d>
            <a:camera prst="orthographicFront">
              <a:rot lat="0" lon="0" rev="0"/>
            </a:camera>
            <a:lightRig rig="glow" dir="t">
              <a:rot lat="0" lon="0" rev="4800000"/>
            </a:lightRig>
          </a:scene3d>
        </p:grpSpPr>
        <p:sp>
          <p:nvSpPr>
            <p:cNvPr id="3" name="Rectangle: Rounded Corners 18">
              <a:extLst>
                <a:ext uri="{FF2B5EF4-FFF2-40B4-BE49-F238E27FC236}">
                  <a16:creationId xmlns:a16="http://schemas.microsoft.com/office/drawing/2014/main" id="{8CA21C71-9622-C53E-9B09-9F7AC94E865C}"/>
                </a:ext>
              </a:extLst>
            </p:cNvPr>
            <p:cNvSpPr/>
            <p:nvPr/>
          </p:nvSpPr>
          <p:spPr>
            <a:xfrm>
              <a:off x="149418" y="2619741"/>
              <a:ext cx="3213781" cy="2261130"/>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13C82B-0FFC-73EA-7DBA-83DCFE8E6E30}"/>
                </a:ext>
              </a:extLst>
            </p:cNvPr>
            <p:cNvSpPr txBox="1"/>
            <p:nvPr/>
          </p:nvSpPr>
          <p:spPr>
            <a:xfrm>
              <a:off x="149418" y="3190463"/>
              <a:ext cx="3072834" cy="1214408"/>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3600" b="1">
                  <a:latin typeface="Cambria" panose="02040503050406030204" pitchFamily="18" charset="0"/>
                </a:rPr>
                <a:t>2. Em sẽ nói và làm gì trong tình huống sau: </a:t>
              </a:r>
              <a:endParaRPr lang="en-US" sz="3600" b="1" dirty="0">
                <a:latin typeface="Cambria" panose="02040503050406030204" pitchFamily="18" charset="0"/>
              </a:endParaRPr>
            </a:p>
          </p:txBody>
        </p:sp>
      </p:grpSp>
      <p:pic>
        <p:nvPicPr>
          <p:cNvPr id="5" name="Content Placeholder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82567" y="1662287"/>
            <a:ext cx="10817249" cy="4925011"/>
          </a:xfrm>
          <a:prstGeom prst="rect">
            <a:avLst/>
          </a:prstGeom>
        </p:spPr>
      </p:pic>
    </p:spTree>
    <p:extLst>
      <p:ext uri="{BB962C8B-B14F-4D97-AF65-F5344CB8AC3E}">
        <p14:creationId xmlns:p14="http://schemas.microsoft.com/office/powerpoint/2010/main" val="73408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0756" cy="6858000"/>
          </a:xfrm>
          <a:prstGeom prst="rect">
            <a:avLst/>
          </a:prstGeom>
        </p:spPr>
      </p:pic>
      <p:sp>
        <p:nvSpPr>
          <p:cNvPr id="3" name="Rectangle 2"/>
          <p:cNvSpPr/>
          <p:nvPr/>
        </p:nvSpPr>
        <p:spPr>
          <a:xfrm>
            <a:off x="287383" y="313508"/>
            <a:ext cx="11521439" cy="63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2595C01-1E0D-1276-F0BE-C1700005A1CE}"/>
              </a:ext>
            </a:extLst>
          </p:cNvPr>
          <p:cNvGrpSpPr/>
          <p:nvPr/>
        </p:nvGrpSpPr>
        <p:grpSpPr>
          <a:xfrm>
            <a:off x="1078366" y="168185"/>
            <a:ext cx="9829120" cy="1203416"/>
            <a:chOff x="149418" y="2619741"/>
            <a:chExt cx="3213781" cy="2261130"/>
          </a:xfrm>
          <a:scene3d>
            <a:camera prst="orthographicFront">
              <a:rot lat="0" lon="0" rev="0"/>
            </a:camera>
            <a:lightRig rig="glow" dir="t">
              <a:rot lat="0" lon="0" rev="4800000"/>
            </a:lightRig>
          </a:scene3d>
        </p:grpSpPr>
        <p:sp>
          <p:nvSpPr>
            <p:cNvPr id="5" name="Rectangle: Rounded Corners 18">
              <a:extLst>
                <a:ext uri="{FF2B5EF4-FFF2-40B4-BE49-F238E27FC236}">
                  <a16:creationId xmlns:a16="http://schemas.microsoft.com/office/drawing/2014/main" id="{8CA21C71-9622-C53E-9B09-9F7AC94E865C}"/>
                </a:ext>
              </a:extLst>
            </p:cNvPr>
            <p:cNvSpPr/>
            <p:nvPr/>
          </p:nvSpPr>
          <p:spPr>
            <a:xfrm>
              <a:off x="149418" y="2619741"/>
              <a:ext cx="3213781" cy="2261130"/>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13C82B-0FFC-73EA-7DBA-83DCFE8E6E30}"/>
                </a:ext>
              </a:extLst>
            </p:cNvPr>
            <p:cNvSpPr txBox="1"/>
            <p:nvPr/>
          </p:nvSpPr>
          <p:spPr>
            <a:xfrm>
              <a:off x="149418" y="3243144"/>
              <a:ext cx="3072834" cy="1214408"/>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3600" b="1">
                  <a:latin typeface="Cambria" panose="02040503050406030204" pitchFamily="18" charset="0"/>
                </a:rPr>
                <a:t>Hình mô tả hoạt động gì ?</a:t>
              </a:r>
              <a:endParaRPr lang="en-US" sz="3600" b="1" dirty="0">
                <a:latin typeface="Cambria" panose="02040503050406030204" pitchFamily="18"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07" y="1567336"/>
            <a:ext cx="5420481" cy="4925112"/>
          </a:xfrm>
          <a:prstGeom prst="rect">
            <a:avLst/>
          </a:prstGeom>
        </p:spPr>
      </p:pic>
      <p:grpSp>
        <p:nvGrpSpPr>
          <p:cNvPr id="8" name="Group 7">
            <a:extLst>
              <a:ext uri="{FF2B5EF4-FFF2-40B4-BE49-F238E27FC236}">
                <a16:creationId xmlns:a16="http://schemas.microsoft.com/office/drawing/2014/main" id="{FB04DF26-32A9-839B-5F63-1DCB446AA219}"/>
              </a:ext>
            </a:extLst>
          </p:cNvPr>
          <p:cNvGrpSpPr/>
          <p:nvPr/>
        </p:nvGrpSpPr>
        <p:grpSpPr>
          <a:xfrm>
            <a:off x="6386498" y="1854926"/>
            <a:ext cx="4343129" cy="4310743"/>
            <a:chOff x="613600" y="1403470"/>
            <a:chExt cx="3420572" cy="1666473"/>
          </a:xfrm>
          <a:solidFill>
            <a:schemeClr val="bg1"/>
          </a:solidFill>
        </p:grpSpPr>
        <p:sp>
          <p:nvSpPr>
            <p:cNvPr id="9"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666473"/>
            </a:xfrm>
            <a:prstGeom prst="wedgeRoundRectCallout">
              <a:avLst>
                <a:gd name="adj1" fmla="val 36957"/>
                <a:gd name="adj2" fmla="val 5806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1E5CFF-D369-D8D5-01C3-A99EDE650898}"/>
                </a:ext>
              </a:extLst>
            </p:cNvPr>
            <p:cNvSpPr txBox="1"/>
            <p:nvPr/>
          </p:nvSpPr>
          <p:spPr>
            <a:xfrm>
              <a:off x="796106" y="1465125"/>
              <a:ext cx="3055558" cy="1534869"/>
            </a:xfrm>
            <a:prstGeom prst="rect">
              <a:avLst/>
            </a:prstGeom>
            <a:noFill/>
          </p:spPr>
          <p:txBody>
            <a:bodyPr wrap="square">
              <a:spAutoFit/>
            </a:bodyPr>
            <a:lstStyle/>
            <a:p>
              <a:pPr algn="just"/>
              <a:r>
                <a:rPr lang="en-US" sz="3600" b="1">
                  <a:solidFill>
                    <a:srgbClr val="002060"/>
                  </a:solidFill>
                  <a:latin typeface="Cambria" panose="02040503050406030204" pitchFamily="18" charset="0"/>
                  <a:ea typeface="Cambria" panose="02040503050406030204" pitchFamily="18" charset="0"/>
                </a:rPr>
                <a:t>Các bạn học sinh đang quét dọn vệ sinh sân trường. Một bạn nam chạy ngang qua và vứt một vỏ hộp xuống sân.</a:t>
              </a:r>
            </a:p>
          </p:txBody>
        </p:sp>
      </p:grpSp>
      <p:grpSp>
        <p:nvGrpSpPr>
          <p:cNvPr id="11" name="Group 10">
            <a:extLst>
              <a:ext uri="{FF2B5EF4-FFF2-40B4-BE49-F238E27FC236}">
                <a16:creationId xmlns:a16="http://schemas.microsoft.com/office/drawing/2014/main" id="{B2595C01-1E0D-1276-F0BE-C1700005A1CE}"/>
              </a:ext>
            </a:extLst>
          </p:cNvPr>
          <p:cNvGrpSpPr/>
          <p:nvPr/>
        </p:nvGrpSpPr>
        <p:grpSpPr>
          <a:xfrm>
            <a:off x="1078366" y="136627"/>
            <a:ext cx="9829120" cy="1203416"/>
            <a:chOff x="149418" y="2619741"/>
            <a:chExt cx="3213781" cy="2261130"/>
          </a:xfrm>
          <a:scene3d>
            <a:camera prst="orthographicFront">
              <a:rot lat="0" lon="0" rev="0"/>
            </a:camera>
            <a:lightRig rig="glow" dir="t">
              <a:rot lat="0" lon="0" rev="4800000"/>
            </a:lightRig>
          </a:scene3d>
        </p:grpSpPr>
        <p:sp>
          <p:nvSpPr>
            <p:cNvPr id="12" name="Rectangle: Rounded Corners 18">
              <a:extLst>
                <a:ext uri="{FF2B5EF4-FFF2-40B4-BE49-F238E27FC236}">
                  <a16:creationId xmlns:a16="http://schemas.microsoft.com/office/drawing/2014/main" id="{8CA21C71-9622-C53E-9B09-9F7AC94E865C}"/>
                </a:ext>
              </a:extLst>
            </p:cNvPr>
            <p:cNvSpPr/>
            <p:nvPr/>
          </p:nvSpPr>
          <p:spPr>
            <a:xfrm>
              <a:off x="149418" y="2619741"/>
              <a:ext cx="3213781" cy="2261130"/>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13C82B-0FFC-73EA-7DBA-83DCFE8E6E30}"/>
                </a:ext>
              </a:extLst>
            </p:cNvPr>
            <p:cNvSpPr txBox="1"/>
            <p:nvPr/>
          </p:nvSpPr>
          <p:spPr>
            <a:xfrm>
              <a:off x="149418" y="3243144"/>
              <a:ext cx="3072834" cy="1214408"/>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3600" b="1">
                  <a:latin typeface="Cambria" panose="02040503050406030204" pitchFamily="18" charset="0"/>
                </a:rPr>
                <a:t>Em sẽ nói và làm gì trong tình huống đó?</a:t>
              </a:r>
              <a:endParaRPr lang="en-US" sz="36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FB04DF26-32A9-839B-5F63-1DCB446AA219}"/>
              </a:ext>
            </a:extLst>
          </p:cNvPr>
          <p:cNvGrpSpPr/>
          <p:nvPr/>
        </p:nvGrpSpPr>
        <p:grpSpPr>
          <a:xfrm>
            <a:off x="6339268" y="1823368"/>
            <a:ext cx="4343129" cy="4310743"/>
            <a:chOff x="613600" y="1403470"/>
            <a:chExt cx="3420572" cy="1666473"/>
          </a:xfrm>
          <a:solidFill>
            <a:schemeClr val="bg1"/>
          </a:solidFill>
        </p:grpSpPr>
        <p:sp>
          <p:nvSpPr>
            <p:cNvPr id="15"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666473"/>
            </a:xfrm>
            <a:prstGeom prst="wedgeRoundRectCallout">
              <a:avLst>
                <a:gd name="adj1" fmla="val 36957"/>
                <a:gd name="adj2" fmla="val 5806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1E5CFF-D369-D8D5-01C3-A99EDE650898}"/>
                </a:ext>
              </a:extLst>
            </p:cNvPr>
            <p:cNvSpPr txBox="1"/>
            <p:nvPr/>
          </p:nvSpPr>
          <p:spPr>
            <a:xfrm>
              <a:off x="796106" y="1465125"/>
              <a:ext cx="3055558" cy="1534869"/>
            </a:xfrm>
            <a:prstGeom prst="rect">
              <a:avLst/>
            </a:prstGeom>
            <a:noFill/>
          </p:spPr>
          <p:txBody>
            <a:bodyPr wrap="square">
              <a:spAutoFit/>
            </a:bodyPr>
            <a:lstStyle/>
            <a:p>
              <a:pPr algn="just"/>
              <a:r>
                <a:rPr lang="en-US" sz="3600" b="1">
                  <a:latin typeface="Cambria" panose="02040503050406030204" pitchFamily="18" charset="0"/>
                  <a:ea typeface="Cambria" panose="02040503050406030204" pitchFamily="18" charset="0"/>
                </a:rPr>
                <a:t>    </a:t>
              </a:r>
              <a:r>
                <a:rPr lang="en-US" sz="3600" b="1">
                  <a:solidFill>
                    <a:srgbClr val="0070C0"/>
                  </a:solidFill>
                  <a:latin typeface="Cambria" panose="02040503050406030204" pitchFamily="18" charset="0"/>
                  <a:ea typeface="Cambria" panose="02040503050406030204" pitchFamily="18" charset="0"/>
                </a:rPr>
                <a:t>Em sẽ gọi bạn quay lại và nhặt rác vứt đúng nơi quy định. Nhắc nhở bạn lần sau không nên làm như vậy nữa.</a:t>
              </a:r>
            </a:p>
          </p:txBody>
        </p:sp>
      </p:grpSp>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9" t="37211" r="70260" b="836"/>
          <a:stretch/>
        </p:blipFill>
        <p:spPr>
          <a:xfrm>
            <a:off x="10394315" y="4027234"/>
            <a:ext cx="2017408" cy="2862324"/>
          </a:xfrm>
          <a:prstGeom prst="rect">
            <a:avLst/>
          </a:prstGeom>
        </p:spPr>
      </p:pic>
    </p:spTree>
    <p:extLst>
      <p:ext uri="{BB962C8B-B14F-4D97-AF65-F5344CB8AC3E}">
        <p14:creationId xmlns:p14="http://schemas.microsoft.com/office/powerpoint/2010/main" val="37419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0756" cy="6858000"/>
          </a:xfrm>
          <a:prstGeom prst="rect">
            <a:avLst/>
          </a:prstGeom>
        </p:spPr>
      </p:pic>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3" name="Rectangle 2"/>
          <p:cNvSpPr/>
          <p:nvPr/>
        </p:nvSpPr>
        <p:spPr>
          <a:xfrm>
            <a:off x="287383" y="313508"/>
            <a:ext cx="11521439" cy="63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2595C01-1E0D-1276-F0BE-C1700005A1CE}"/>
              </a:ext>
            </a:extLst>
          </p:cNvPr>
          <p:cNvGrpSpPr/>
          <p:nvPr/>
        </p:nvGrpSpPr>
        <p:grpSpPr>
          <a:xfrm>
            <a:off x="1078366" y="168185"/>
            <a:ext cx="9829120" cy="1203416"/>
            <a:chOff x="149418" y="2619741"/>
            <a:chExt cx="3213781" cy="2261130"/>
          </a:xfrm>
          <a:scene3d>
            <a:camera prst="orthographicFront">
              <a:rot lat="0" lon="0" rev="0"/>
            </a:camera>
            <a:lightRig rig="glow" dir="t">
              <a:rot lat="0" lon="0" rev="4800000"/>
            </a:lightRig>
          </a:scene3d>
        </p:grpSpPr>
        <p:sp>
          <p:nvSpPr>
            <p:cNvPr id="5" name="Rectangle: Rounded Corners 18">
              <a:extLst>
                <a:ext uri="{FF2B5EF4-FFF2-40B4-BE49-F238E27FC236}">
                  <a16:creationId xmlns:a16="http://schemas.microsoft.com/office/drawing/2014/main" id="{8CA21C71-9622-C53E-9B09-9F7AC94E865C}"/>
                </a:ext>
              </a:extLst>
            </p:cNvPr>
            <p:cNvSpPr/>
            <p:nvPr/>
          </p:nvSpPr>
          <p:spPr>
            <a:xfrm>
              <a:off x="149418" y="2619741"/>
              <a:ext cx="3213781" cy="2261130"/>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13C82B-0FFC-73EA-7DBA-83DCFE8E6E30}"/>
                </a:ext>
              </a:extLst>
            </p:cNvPr>
            <p:cNvSpPr txBox="1"/>
            <p:nvPr/>
          </p:nvSpPr>
          <p:spPr>
            <a:xfrm>
              <a:off x="149418" y="3243144"/>
              <a:ext cx="3072834" cy="1214408"/>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3600" b="1">
                  <a:latin typeface="Cambria" panose="02040503050406030204" pitchFamily="18" charset="0"/>
                </a:rPr>
                <a:t>Hình mô tả hoạt động gì ?</a:t>
              </a:r>
              <a:endParaRPr lang="en-US" sz="3600" b="1" dirty="0">
                <a:latin typeface="Cambria" panose="02040503050406030204" pitchFamily="18" charset="0"/>
              </a:endParaRPr>
            </a:p>
          </p:txBody>
        </p:sp>
      </p:grpSp>
      <p:grpSp>
        <p:nvGrpSpPr>
          <p:cNvPr id="8" name="Group 7">
            <a:extLst>
              <a:ext uri="{FF2B5EF4-FFF2-40B4-BE49-F238E27FC236}">
                <a16:creationId xmlns:a16="http://schemas.microsoft.com/office/drawing/2014/main" id="{FB04DF26-32A9-839B-5F63-1DCB446AA219}"/>
              </a:ext>
            </a:extLst>
          </p:cNvPr>
          <p:cNvGrpSpPr/>
          <p:nvPr/>
        </p:nvGrpSpPr>
        <p:grpSpPr>
          <a:xfrm>
            <a:off x="6386498" y="1854927"/>
            <a:ext cx="4343129" cy="3422470"/>
            <a:chOff x="613600" y="1403470"/>
            <a:chExt cx="3420572" cy="1666473"/>
          </a:xfrm>
          <a:solidFill>
            <a:schemeClr val="bg1"/>
          </a:solidFill>
        </p:grpSpPr>
        <p:sp>
          <p:nvSpPr>
            <p:cNvPr id="9"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666473"/>
            </a:xfrm>
            <a:prstGeom prst="wedgeRoundRectCallout">
              <a:avLst>
                <a:gd name="adj1" fmla="val 36957"/>
                <a:gd name="adj2" fmla="val 5806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1E5CFF-D369-D8D5-01C3-A99EDE650898}"/>
                </a:ext>
              </a:extLst>
            </p:cNvPr>
            <p:cNvSpPr txBox="1"/>
            <p:nvPr/>
          </p:nvSpPr>
          <p:spPr>
            <a:xfrm>
              <a:off x="796106" y="1465125"/>
              <a:ext cx="3055558" cy="1106534"/>
            </a:xfrm>
            <a:prstGeom prst="rect">
              <a:avLst/>
            </a:prstGeom>
            <a:noFill/>
          </p:spPr>
          <p:txBody>
            <a:bodyPr wrap="square">
              <a:spAutoFit/>
            </a:bodyPr>
            <a:lstStyle/>
            <a:p>
              <a:pPr algn="just"/>
              <a:r>
                <a:rPr lang="en-US" sz="3600" b="1">
                  <a:solidFill>
                    <a:srgbClr val="002060"/>
                  </a:solidFill>
                  <a:latin typeface="Cambria" panose="02040503050406030204" pitchFamily="18" charset="0"/>
                  <a:ea typeface="Cambria" panose="02040503050406030204" pitchFamily="18" charset="0"/>
                </a:rPr>
                <a:t>Các bạn đang đứng trên lan can và phóng máy bay giấy xuống sân trường.</a:t>
              </a:r>
            </a:p>
          </p:txBody>
        </p:sp>
      </p:grpSp>
      <p:grpSp>
        <p:nvGrpSpPr>
          <p:cNvPr id="11" name="Group 10">
            <a:extLst>
              <a:ext uri="{FF2B5EF4-FFF2-40B4-BE49-F238E27FC236}">
                <a16:creationId xmlns:a16="http://schemas.microsoft.com/office/drawing/2014/main" id="{B2595C01-1E0D-1276-F0BE-C1700005A1CE}"/>
              </a:ext>
            </a:extLst>
          </p:cNvPr>
          <p:cNvGrpSpPr/>
          <p:nvPr/>
        </p:nvGrpSpPr>
        <p:grpSpPr>
          <a:xfrm>
            <a:off x="1078366" y="136627"/>
            <a:ext cx="9829120" cy="1203416"/>
            <a:chOff x="149418" y="2619741"/>
            <a:chExt cx="3213781" cy="2261130"/>
          </a:xfrm>
          <a:scene3d>
            <a:camera prst="orthographicFront">
              <a:rot lat="0" lon="0" rev="0"/>
            </a:camera>
            <a:lightRig rig="glow" dir="t">
              <a:rot lat="0" lon="0" rev="4800000"/>
            </a:lightRig>
          </a:scene3d>
        </p:grpSpPr>
        <p:sp>
          <p:nvSpPr>
            <p:cNvPr id="12" name="Rectangle: Rounded Corners 18">
              <a:extLst>
                <a:ext uri="{FF2B5EF4-FFF2-40B4-BE49-F238E27FC236}">
                  <a16:creationId xmlns:a16="http://schemas.microsoft.com/office/drawing/2014/main" id="{8CA21C71-9622-C53E-9B09-9F7AC94E865C}"/>
                </a:ext>
              </a:extLst>
            </p:cNvPr>
            <p:cNvSpPr/>
            <p:nvPr/>
          </p:nvSpPr>
          <p:spPr>
            <a:xfrm>
              <a:off x="149418" y="2619741"/>
              <a:ext cx="3213781" cy="2261130"/>
            </a:xfrm>
            <a:prstGeom prst="roundRect">
              <a:avLst/>
            </a:prstGeom>
            <a:solidFill>
              <a:srgbClr val="CAECDA"/>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13C82B-0FFC-73EA-7DBA-83DCFE8E6E30}"/>
                </a:ext>
              </a:extLst>
            </p:cNvPr>
            <p:cNvSpPr txBox="1"/>
            <p:nvPr/>
          </p:nvSpPr>
          <p:spPr>
            <a:xfrm>
              <a:off x="149418" y="3243144"/>
              <a:ext cx="3072834" cy="1214408"/>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a:spAutoFit/>
            </a:bodyPr>
            <a:lstStyle/>
            <a:p>
              <a:pPr algn="ctr"/>
              <a:r>
                <a:rPr lang="nl-NL" sz="3600" b="1">
                  <a:latin typeface="Cambria" panose="02040503050406030204" pitchFamily="18" charset="0"/>
                </a:rPr>
                <a:t>Em sẽ nói và làm gì trong tình huống đó?</a:t>
              </a:r>
              <a:endParaRPr lang="en-US" sz="36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FB04DF26-32A9-839B-5F63-1DCB446AA219}"/>
              </a:ext>
            </a:extLst>
          </p:cNvPr>
          <p:cNvGrpSpPr/>
          <p:nvPr/>
        </p:nvGrpSpPr>
        <p:grpSpPr>
          <a:xfrm>
            <a:off x="6386498" y="1750424"/>
            <a:ext cx="4343129" cy="4310743"/>
            <a:chOff x="613600" y="1403470"/>
            <a:chExt cx="3420572" cy="1666473"/>
          </a:xfrm>
          <a:solidFill>
            <a:schemeClr val="bg1"/>
          </a:solidFill>
        </p:grpSpPr>
        <p:sp>
          <p:nvSpPr>
            <p:cNvPr id="15"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666473"/>
            </a:xfrm>
            <a:prstGeom prst="wedgeRoundRectCallout">
              <a:avLst>
                <a:gd name="adj1" fmla="val 36957"/>
                <a:gd name="adj2" fmla="val 5806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1E5CFF-D369-D8D5-01C3-A99EDE650898}"/>
                </a:ext>
              </a:extLst>
            </p:cNvPr>
            <p:cNvSpPr txBox="1"/>
            <p:nvPr/>
          </p:nvSpPr>
          <p:spPr>
            <a:xfrm>
              <a:off x="613600" y="1465125"/>
              <a:ext cx="3420572" cy="1392091"/>
            </a:xfrm>
            <a:prstGeom prst="rect">
              <a:avLst/>
            </a:prstGeom>
            <a:noFill/>
          </p:spPr>
          <p:txBody>
            <a:bodyPr wrap="square">
              <a:spAutoFit/>
            </a:bodyPr>
            <a:lstStyle/>
            <a:p>
              <a:pPr algn="just"/>
              <a:r>
                <a:rPr lang="en-US" sz="3600">
                  <a:latin typeface="Cambria" panose="02040503050406030204" pitchFamily="18" charset="0"/>
                  <a:ea typeface="Cambria" panose="02040503050406030204" pitchFamily="18" charset="0"/>
                </a:rPr>
                <a:t>    </a:t>
              </a:r>
              <a:r>
                <a:rPr lang="en-US" sz="3200" b="1">
                  <a:solidFill>
                    <a:srgbClr val="0070C0"/>
                  </a:solidFill>
                  <a:latin typeface="Cambria" panose="02040503050406030204" pitchFamily="18" charset="0"/>
                  <a:ea typeface="Cambria" panose="02040503050406030204" pitchFamily="18" charset="0"/>
                </a:rPr>
                <a:t>Em sẽ ngăn các bạn lại, nói cho bạn biết làm như vậy là gây mất vệ sinh trường học và nếu bạn chơi đứng với ra ngoài như vậy rất nguy hiểm.</a:t>
              </a:r>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83" y="1750424"/>
            <a:ext cx="5506218" cy="4925112"/>
          </a:xfrm>
          <a:prstGeom prst="rect">
            <a:avLst/>
          </a:prstGeom>
        </p:spPr>
      </p:pic>
      <p:pic>
        <p:nvPicPr>
          <p:cNvPr id="18" name="Picture 17">
            <a:extLst>
              <a:ext uri="{FF2B5EF4-FFF2-40B4-BE49-F238E27FC236}">
                <a16:creationId xmlns:a16="http://schemas.microsoft.com/office/drawing/2014/main" id="{04CCC551-A0B9-99D0-8EF7-891044447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9" t="37211" r="70260" b="836"/>
          <a:stretch/>
        </p:blipFill>
        <p:spPr>
          <a:xfrm>
            <a:off x="10394315" y="4027234"/>
            <a:ext cx="2017408" cy="2862324"/>
          </a:xfrm>
          <a:prstGeom prst="rect">
            <a:avLst/>
          </a:prstGeom>
        </p:spPr>
      </p:pic>
    </p:spTree>
    <p:extLst>
      <p:ext uri="{BB962C8B-B14F-4D97-AF65-F5344CB8AC3E}">
        <p14:creationId xmlns:p14="http://schemas.microsoft.com/office/powerpoint/2010/main" val="86188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430</Words>
  <Application>Microsoft Office PowerPoint</Application>
  <PresentationFormat>Widescreen</PresentationFormat>
  <Paragraphs>48</Paragraphs>
  <Slides>12</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12</vt:i4>
      </vt:variant>
    </vt:vector>
  </HeadingPairs>
  <TitlesOfParts>
    <vt:vector size="30" baseType="lpstr">
      <vt:lpstr>SVN-Newton</vt:lpstr>
      <vt:lpstr>Times New Roman</vt:lpstr>
      <vt:lpstr>Calibri</vt:lpstr>
      <vt:lpstr>Cambria</vt:lpstr>
      <vt:lpstr>字魂105号-简雅黑</vt:lpstr>
      <vt:lpstr>#9Slide05 Dancing Script</vt:lpstr>
      <vt:lpstr>UTM Avo</vt:lpstr>
      <vt:lpstr>#9Slide05 VL Fadilla</vt:lpstr>
      <vt:lpstr>等线</vt:lpstr>
      <vt:lpstr>Calibri Light</vt:lpstr>
      <vt:lpstr>#9Slide03 Cabin Condensed SemiB</vt:lpstr>
      <vt:lpstr>Arial</vt:lpstr>
      <vt:lpstr>UTM Showcard</vt:lpstr>
      <vt:lpstr>#9Slide07 HoneyCream</vt:lpstr>
      <vt:lpstr>#9Slide07 Cadena</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CHỦ ĐỀ TRƯỜNG HỌC TIẾT 1</dc:title>
  <dc:subject>TNXH</dc:subject>
  <dc:creator>BÍCH</dc:creator>
  <cp:keywords>MĂNGNON</cp:keywords>
  <cp:lastModifiedBy>Khanh Linh Tran</cp:lastModifiedBy>
  <cp:revision>25</cp:revision>
  <dcterms:created xsi:type="dcterms:W3CDTF">2022-10-06T16:00:05Z</dcterms:created>
  <dcterms:modified xsi:type="dcterms:W3CDTF">2023-11-06T14:57:41Z</dcterms:modified>
</cp:coreProperties>
</file>