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349" r:id="rId2"/>
    <p:sldId id="320" r:id="rId3"/>
    <p:sldId id="319" r:id="rId4"/>
    <p:sldId id="321" r:id="rId5"/>
    <p:sldId id="324" r:id="rId6"/>
    <p:sldId id="325" r:id="rId7"/>
    <p:sldId id="323" r:id="rId8"/>
    <p:sldId id="322" r:id="rId9"/>
    <p:sldId id="330" r:id="rId10"/>
    <p:sldId id="329" r:id="rId11"/>
    <p:sldId id="332" r:id="rId12"/>
    <p:sldId id="347" r:id="rId13"/>
    <p:sldId id="327" r:id="rId14"/>
    <p:sldId id="326" r:id="rId15"/>
    <p:sldId id="333" r:id="rId16"/>
    <p:sldId id="334" r:id="rId17"/>
    <p:sldId id="335" r:id="rId18"/>
    <p:sldId id="336" r:id="rId19"/>
    <p:sldId id="338" r:id="rId20"/>
    <p:sldId id="344" r:id="rId21"/>
    <p:sldId id="346" r:id="rId22"/>
    <p:sldId id="339" r:id="rId23"/>
    <p:sldId id="350" r:id="rId24"/>
  </p:sldIdLst>
  <p:sldSz cx="12192000" cy="6858000"/>
  <p:notesSz cx="6858000" cy="9144000"/>
  <p:embeddedFontLst>
    <p:embeddedFont>
      <p:font typeface="Segoe UI Semibold" panose="020B0702040204020203" pitchFamily="34" charset="0"/>
      <p:bold r:id="rId26"/>
      <p:boldItalic r:id="rId27"/>
    </p:embeddedFont>
    <p:embeddedFont>
      <p:font typeface="宋体" panose="020B0604020202020204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P001 4 hàng" panose="020B0603050302020204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4" autoAdjust="0"/>
    <p:restoredTop sz="90792" autoAdjust="0"/>
  </p:normalViewPr>
  <p:slideViewPr>
    <p:cSldViewPr snapToGrid="0">
      <p:cViewPr varScale="1">
        <p:scale>
          <a:sx n="67" d="100"/>
          <a:sy n="67" d="100"/>
        </p:scale>
        <p:origin x="81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199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7624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9064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1919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12121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1982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7173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7755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1170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5283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249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354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64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2429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4611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86366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58811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22/10/2024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22/10/2024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6.gif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jpe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60999" y="1875530"/>
            <a:ext cx="5101076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42: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êm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ê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0514"/>
            <a:ext cx="12191999" cy="597728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760686"/>
            <a:ext cx="3164114" cy="2597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4795" y="4354287"/>
            <a:ext cx="3507391" cy="31178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6928" y="6168570"/>
            <a:ext cx="2380591" cy="6894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êm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2708" y="6284686"/>
            <a:ext cx="2380591" cy="573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êp</a:t>
            </a:r>
            <a:endParaRPr lang="en-US" sz="5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7994" y="1596689"/>
            <a:ext cx="201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341773" y="2195779"/>
            <a:ext cx="1686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380" y="1349828"/>
            <a:ext cx="1434662" cy="1304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229" y="1349828"/>
            <a:ext cx="1357085" cy="13093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586" y="2732262"/>
            <a:ext cx="1350988" cy="13552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91" y="2927008"/>
            <a:ext cx="1524409" cy="14013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201" y="2462242"/>
            <a:ext cx="1387365" cy="1252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2585952" y="1805041"/>
            <a:ext cx="1229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nệm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0548" y="1823615"/>
            <a:ext cx="124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+mj-lt"/>
              </a:rPr>
              <a:t>nếp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17924" y="3212925"/>
            <a:ext cx="1261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xếp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41772" y="3376030"/>
            <a:ext cx="1355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mềm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6793" y="2824237"/>
            <a:ext cx="1466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đếm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929B31-C064-4E36-8583-45BE156D55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13" y="2476480"/>
            <a:ext cx="1466193" cy="14229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960837" y="2966353"/>
            <a:ext cx="1292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+mj-lt"/>
              </a:rPr>
              <a:t>nếm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5714" y="420914"/>
            <a:ext cx="103972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+mj-lt"/>
              </a:rPr>
              <a:t>2.H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ái quả trên cây xếp vào hai rổ cho đúng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4 2.37743E-6 C 0.00951 0.01526 0.00652 0.00647 0.00378 0.0481 C 0.00352 0.05065 0.00209 0.05203 0.00144 0.05458 C 0.00013 0.05966 -0.00065 0.06591 -0.00182 0.07146 C -0.0056 0.09158 -0.00781 0.10985 -0.01341 0.12835 C -0.01498 0.14315 -0.02032 0.1524 -0.02305 0.16651 C -0.02501 0.17576 -0.02592 0.1864 -0.02735 0.19588 C -0.02891 0.21646 -0.03204 0.23658 -0.03491 0.25694 C -0.03595 0.26457 -0.03842 0.27197 -0.0392 0.28006 C -0.03973 0.28399 -0.03973 0.28839 -0.04025 0.29255 C -0.04194 0.30296 -0.04598 0.31151 -0.0478 0.32192 C -0.0491 0.33719 -0.05197 0.34921 -0.0564 0.36216 C -0.05796 0.37188 -0.06148 0.37835 -0.06395 0.38737 C -0.06825 0.40356 -0.062 0.38413 -0.06604 0.40009 C -0.06695 0.40379 -0.06825 0.4068 -0.06929 0.41073 C -0.0732 0.42761 -0.07529 0.44681 -0.07998 0.46323 C -0.08545 0.48312 -0.08089 0.46091 -0.08532 0.48011 C -0.08714 0.4882 -0.08818 0.49607 -0.09079 0.50347 C -0.09222 0.52497 -0.09404 0.54718 -0.09912 0.56637 L -0.09912 0.5518 " pathEditMode="relative" rAng="0" ptsTypes="ffffffffffffffffff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0" y="28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24385E-6 -2.25717E-6 C 0.00873 0.01457 0.00548 0.00602 0.00248 0.04649 C 0.00222 0.04903 0.00066 0.05042 -4.24385E-6 0.05296 C -0.00156 0.05805 -0.00234 0.06383 -0.00351 0.06915 C -0.00768 0.08881 -0.01016 0.10662 -0.01628 0.12466 C -0.01784 0.13899 -0.02344 0.14778 -0.0267 0.16166 C -0.02878 0.17068 -0.02956 0.18085 -0.03126 0.1901 C -0.03295 0.21022 -0.03647 0.22988 -0.03946 0.24954 C -0.04051 0.25694 -0.04311 0.26411 -0.04415 0.27174 C -0.04441 0.27567 -0.04441 0.27984 -0.04533 0.284 C -0.04702 0.29441 -0.05145 0.3025 -0.0534 0.31268 C -0.0547 0.32748 -0.05783 0.33904 -0.06265 0.35176 C -0.06434 0.36124 -0.06825 0.36749 -0.07086 0.37627 C -0.07555 0.392 -0.06877 0.37304 -0.07307 0.38853 C -0.07411 0.39223 -0.07581 0.39524 -0.07659 0.39871 C -0.08089 0.41536 -0.08336 0.43386 -0.08818 0.45005 C -0.09417 0.46924 -0.08948 0.4475 -0.09404 0.46647 C -0.096 0.4741 -0.09717 0.48127 -0.0999 0.4889 C -0.10134 0.50995 -0.10342 0.53145 -0.10889 0.55019 L -0.10889 0.53562 " pathEditMode="relative" rAng="0" ptsTypes="ffffffffffffffffff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2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572 C -0.00052 0.01757 0.00013 0.02081 -0.00156 0.02243 C -0.00977 0.03145 -0.02409 0.03607 -0.03373 0.04047 C -0.04376 0.04972 -0.05392 0.05319 -0.06461 0.0599 C -0.07268 0.06545 -0.07959 0.07285 -0.08766 0.07793 C -0.09144 0.08048 -0.09587 0.0821 -0.09978 0.0851 C -0.10681 0.09042 -0.11267 0.09782 -0.11984 0.10291 C -0.15618 0.12743 -0.192 0.15633 -0.22339 0.19079 C -0.23446 0.20305 -0.24671 0.21438 -0.257 0.22826 C -0.2626 0.23566 -0.26872 0.2493 -0.27315 0.2567 C -0.27836 0.26549 -0.28188 0.27613 -0.28657 0.28538 C -0.28826 0.28908 -0.29178 0.29625 -0.29178 0.29648 C -0.29165 0.29903 -0.29178 0.30249 -0.29074 0.30504 C -0.28982 0.30712 -0.28657 0.30735 -0.28657 0.30758 " pathEditMode="relative" rAng="0" ptsTypes="fffffffffffff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146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4.34783E-7 C -0.00052 0.00162 0.00013 0.00486 -0.0013 0.00601 C -0.0082 0.01434 -0.02045 0.01873 -0.02866 0.02243 C -0.03712 0.03076 -0.04585 0.034 -0.05471 0.04047 C -0.06135 0.04533 -0.0676 0.05157 -0.07425 0.05643 C -0.0775 0.05897 -0.08128 0.06036 -0.08441 0.06314 C -0.0904 0.06799 -0.09535 0.07493 -0.10147 0.07956 C -0.13234 0.10176 -0.16269 0.12789 -0.18927 0.15911 C -0.19851 0.17044 -0.2088 0.18062 -0.21753 0.19334 C -0.22209 0.20005 -0.22756 0.21253 -0.23121 0.21947 C -0.23564 0.22757 -0.23863 0.23682 -0.24267 0.24537 C -0.2441 0.24884 -0.24697 0.25509 -0.24697 0.25532 C -0.24697 0.25786 -0.24697 0.26087 -0.24606 0.26341 C -0.24541 0.26526 -0.24267 0.26549 -0.24267 0.26549 " pathEditMode="relative" rAng="0" ptsTypes="fffffffffffff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0.01989 C -0.01303 0.02452 -0.00065 0.02036 -0.02162 0.03053 C -0.02566 0.03238 -0.03048 0.03284 -0.03413 0.03608 C -0.03686 0.03863 -0.03934 0.04233 -0.04259 0.04348 C -0.04702 0.0451 -0.04937 0.04533 -0.05367 0.04903 C -0.05862 0.05366 -0.06304 0.05944 -0.06852 0.0636 C -0.07985 0.07285 -0.09235 0.08072 -0.10447 0.08789 C -0.10968 0.09459 -0.12127 0.10107 -0.12804 0.10431 C -0.13078 0.10546 -0.13391 0.10546 -0.13638 0.10801 C -0.13899 0.11032 -0.14185 0.11309 -0.14446 0.11541 C -0.14667 0.11703 -0.14928 0.11749 -0.15136 0.11911 C -0.16269 0.12766 -0.16517 0.13506 -0.17767 0.13761 C -0.1877 0.14663 -0.17416 0.13506 -0.19005 0.14501 C -0.20607 0.15472 -0.22196 0.16351 -0.23837 0.17276 C -0.25036 0.17924 -0.26416 0.18502 -0.27576 0.19265 C -0.29152 0.20352 -0.27693 0.19843 -0.29087 0.20213 C -0.29842 0.20884 -0.30676 0.2137 -0.31431 0.2204 C -0.31861 0.22965 -0.3263 0.23497 -0.33216 0.2426 C -0.3405 0.25255 -0.34857 0.26226 -0.35717 0.27221 C -0.36668 0.28308 -0.37645 0.29765 -0.38882 0.30343 C -0.39599 0.31291 -0.40328 0.32285 -0.40953 0.33303 C -0.41162 0.33673 -0.41266 0.34089 -0.41514 0.34413 C -0.41644 0.34598 -0.41904 0.34991 -0.41904 0.35014 " pathEditMode="relative" rAng="0" ptsTypes="ffffffffffffffffffffff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0" y="165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5398E-6 2.03515E-7 C -0.02032 0.00486 -0.00885 0.00046 -0.02852 0.0111 C -0.03204 0.01295 -0.03647 0.01341 -0.03973 0.01665 C -0.04259 0.01919 -0.04481 0.02313 -0.04754 0.02451 C -0.05184 0.02613 -0.05392 0.02613 -0.05783 0.03006 C -0.06265 0.03492 -0.06682 0.04093 -0.07177 0.04533 C -0.08219 0.05481 -0.09378 0.06267 -0.10512 0.07007 C -0.10981 0.07747 -0.12062 0.08418 -0.127 0.08742 C -0.12947 0.08858 -0.13221 0.08881 -0.13442 0.09112 C -0.13716 0.09366 -0.1395 0.09644 -0.14211 0.09875 C -0.14419 0.10037 -0.14654 0.10083 -0.14849 0.10245 C -0.15917 0.1117 -0.16126 0.11887 -0.17285 0.12188 C -0.18223 0.13113 -0.16972 0.1191 -0.18418 0.12951 C -0.19903 0.13969 -0.21375 0.1487 -0.22912 0.15819 C -0.2402 0.16489 -0.25283 0.17068 -0.26377 0.179 C -0.27836 0.18987 -0.26481 0.18478 -0.27758 0.18848 C -0.28474 0.19565 -0.29243 0.20074 -0.29933 0.20768 C -0.3035 0.21693 -0.31054 0.22271 -0.31588 0.23057 C -0.32356 0.24075 -0.33112 0.25092 -0.33906 0.2611 C -0.34779 0.27243 -0.35704 0.28747 -0.36824 0.29348 C -0.37501 0.30319 -0.38179 0.31337 -0.38752 0.32424 C -0.3896 0.32794 -0.39051 0.33233 -0.39286 0.33557 C -0.3939 0.33719 -0.39638 0.34158 -0.39638 0.34158 " pathEditMode="relative" rAng="0" ptsTypes="ffffffffffffffffffffff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0" y="17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024E-6 0.01596 L 0.01354 0.324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" y="154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2905E-7 -1.94265E-7 L 0.00651 0.35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" y="1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90751E-6 C 0.00078 0.00925 0.00039 0.02081 0.00273 0.0296 C 0.00599 0.04208 0.01185 0.05064 0.01588 0.06174 C 0.02422 0.08532 0.03203 0.11029 0.0401 0.13457 C 0.0474 0.15676 0.04518 0.15445 0.05117 0.17734 C 0.06016 0.21041 0.072 0.24347 0.0845 0.27145 C 0.09974 0.30613 0.1181 0.33226 0.13398 0.36601 C 0.15026 0.40046 0.14102 0.38174 0.16732 0.43006 C 0.1776 0.44879 0.18958 0.47422 0.2026 0.4837 C 0.20885 0.49341 0.21654 0.49295 0.2237 0.4985 C 0.23242 0.50567 0.24023 0.51607 0.24896 0.52231 C 0.25026 0.52439 0.25195 0.52601 0.25312 0.52879 C 0.25456 0.53272 0.25716 0.54174 0.25716 0.54197 C 0.25833 0.54983 0.26029 0.55838 0.26029 0.56786 " pathEditMode="relative" rAng="0" ptsTypes="fffffffffffff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284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27168E-6 C 0.00065 0.00902 0.00026 0.02011 0.0026 0.02821 C 0.00573 0.04046 0.01159 0.04855 0.01562 0.05919 C 0.02383 0.08208 0.03138 0.10659 0.03932 0.13017 C 0.04648 0.15168 0.04427 0.14913 0.05026 0.17133 C 0.05898 0.20347 0.07057 0.23537 0.08294 0.2622 C 0.09792 0.29572 0.11588 0.32069 0.13151 0.35306 C 0.14726 0.38728 0.13828 0.36948 0.16432 0.41595 C 0.17435 0.43422 0.18607 0.45826 0.1987 0.46751 C 0.20482 0.47699 0.2125 0.47653 0.21966 0.48208 C 0.22799 0.48855 0.23581 0.49873 0.24427 0.50497 C 0.24557 0.50682 0.24713 0.50844 0.24831 0.51075 C 0.24987 0.51491 0.25234 0.52324 0.25234 0.52347 C 0.25364 0.53133 0.25547 0.53965 0.25547 0.5489 " pathEditMode="relative" rAng="0" ptsTypes="fffffffffffffA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2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50289E-6 C 0.0056 0.00971 0.00091 0.00347 0.01289 0.00879 C 0.02578 0.01457 0.03854 0.0222 0.05156 0.02682 C 0.05846 0.02913 0.0655 0.03122 0.07214 0.03399 C 0.08594 0.03977 0.09922 0.05179 0.11315 0.05572 C 0.1207 0.06174 0.12774 0.06474 0.13581 0.06821 C 0.14662 0.07908 0.15781 0.07861 0.1694 0.08648 C 0.17865 0.09295 0.18815 0.09989 0.1974 0.10636 C 0.2056 0.11214 0.2125 0.11977 0.22136 0.12254 C 0.228 0.13017 0.22617 0.12948 0.23307 0.13341 C 0.2362 0.13549 0.24271 0.13896 0.24271 0.13919 C 0.25391 0.1526 0.26719 0.15954 0.27956 0.16948 C 0.29531 0.18243 0.28229 0.1748 0.29245 0.1822 C 0.29909 0.18682 0.30625 0.19006 0.31289 0.19491 C 0.32774 0.20555 0.31393 0.19977 0.32591 0.2037 C 0.33073 0.21179 0.33581 0.21364 0.34219 0.21665 C 0.34857 0.21965 0.34232 0.21688 0.34857 0.22174 C 0.3513 0.22405 0.35573 0.22474 0.35833 0.22544 C 0.36159 0.22728 0.36471 0.22937 0.36797 0.23098 C 0.37044 0.23191 0.37305 0.23145 0.37552 0.2326 C 0.37669 0.2333 0.37748 0.23538 0.37878 0.2363 C 0.38594 0.24162 0.39479 0.24601 0.40248 0.24879 C 0.40547 0.25619 0.40964 0.25919 0.41341 0.26544 " pathEditMode="relative" rAng="0" ptsTypes="ffffffffffffffffffffffA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00" y="133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04624E-7 C 0.00573 0.0104 0.00079 0.0037 0.01303 0.00948 C 0.02631 0.01572 0.03933 0.02381 0.05274 0.02867 C 0.0599 0.03121 0.06693 0.03353 0.07383 0.03653 C 0.0879 0.04301 0.10157 0.05572 0.11576 0.05988 C 0.12344 0.06659 0.1306 0.06983 0.13894 0.07353 C 0.15027 0.08532 0.16172 0.08486 0.17331 0.09318 C 0.18282 0.09988 0.19271 0.10751 0.20209 0.11445 C 0.21042 0.12069 0.21745 0.12902 0.22644 0.13202 C 0.23334 0.14035 0.23152 0.13942 0.23855 0.14358 C 0.2418 0.14566 0.24857 0.14959 0.24857 0.14983 C 0.2599 0.16439 0.27344 0.17156 0.28607 0.18243 C 0.30222 0.19653 0.28881 0.18844 0.29922 0.1963 C 0.30612 0.20116 0.31342 0.20486 0.32032 0.20994 C 0.33555 0.22127 0.32123 0.21526 0.3336 0.21965 C 0.33842 0.22821 0.34375 0.23006 0.35013 0.23329 C 0.35665 0.23653 0.3504 0.23353 0.35665 0.23907 C 0.35951 0.24139 0.36394 0.24185 0.36667 0.24277 C 0.37019 0.24462 0.37331 0.24717 0.3767 0.24879 C 0.37917 0.24994 0.38178 0.24948 0.38438 0.25064 C 0.38555 0.25133 0.38646 0.25364 0.38763 0.2548 C 0.39506 0.26012 0.40404 0.26497 0.41198 0.26798 C 0.41498 0.27584 0.41928 0.27907 0.42318 0.28601 " pathEditMode="relative" rAng="0" ptsTypes="ffffffffffffffffffffffA">
                                      <p:cBhvr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00" y="14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ngtree-little-boy-observing-with-a-magnifying-glass-image_1182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1160" y="439458"/>
            <a:ext cx="1859280" cy="1328382"/>
          </a:xfrm>
          <a:prstGeom prst="rect">
            <a:avLst/>
          </a:prstGeom>
        </p:spPr>
      </p:pic>
      <p:pic>
        <p:nvPicPr>
          <p:cNvPr id="3" name="Picture 2" descr="1910201213183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555" y="1125940"/>
            <a:ext cx="5071968" cy="2661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lua-nep-giau-porotein-1200x12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82" y="3951027"/>
            <a:ext cx="5112223" cy="2879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Cay-lua-t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5157" y="1084997"/>
            <a:ext cx="4926843" cy="2715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ao-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265158" y="3991969"/>
            <a:ext cx="4890448" cy="2866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ounded Rectangle 6"/>
          <p:cNvSpPr/>
          <p:nvPr/>
        </p:nvSpPr>
        <p:spPr>
          <a:xfrm>
            <a:off x="2038067" y="525438"/>
            <a:ext cx="1733263" cy="5186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Gạo nếp 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8698173" y="511791"/>
            <a:ext cx="1801504" cy="49132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Gạo tẻ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608320" y="2011680"/>
            <a:ext cx="160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</a:rPr>
              <a:t>Quan sát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ÊM Ê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280"/>
            <a:ext cx="12192000" cy="576072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ÊM ÊP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334"/>
            <a:ext cx="12192000" cy="3208932"/>
          </a:xfrm>
          <a:prstGeom prst="rect">
            <a:avLst/>
          </a:prstGeom>
        </p:spPr>
      </p:pic>
      <p:pic>
        <p:nvPicPr>
          <p:cNvPr id="3" name="Picture 2" descr="ÊM Ê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5618"/>
            <a:ext cx="12192000" cy="2852382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8690" y="449943"/>
            <a:ext cx="1392053" cy="910491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ÊM ÊP 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10334"/>
            <a:ext cx="12192000" cy="3208932"/>
          </a:xfrm>
          <a:prstGeom prst="rect">
            <a:avLst/>
          </a:prstGeom>
        </p:spPr>
      </p:pic>
      <p:pic>
        <p:nvPicPr>
          <p:cNvPr id="3" name="Picture 2" descr="ÊM Ê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05618"/>
            <a:ext cx="12192000" cy="2852382"/>
          </a:xfrm>
          <a:prstGeom prst="rect">
            <a:avLst/>
          </a:prstGeom>
        </p:spPr>
      </p:pic>
      <p:pic>
        <p:nvPicPr>
          <p:cNvPr id="5" name="Picture 4" descr="39495461-little-boy-reading-a-blue-book-a-little-cute-boy-reading-a-blue-book-w_090720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58690" y="449943"/>
            <a:ext cx="1551709" cy="910491"/>
          </a:xfrm>
          <a:prstGeom prst="rect">
            <a:avLst/>
          </a:prstGeom>
        </p:spPr>
      </p:pic>
      <p:sp>
        <p:nvSpPr>
          <p:cNvPr id="6" name="Flowchart: Connector 5"/>
          <p:cNvSpPr/>
          <p:nvPr/>
        </p:nvSpPr>
        <p:spPr>
          <a:xfrm>
            <a:off x="635655" y="181722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>
            <a:off x="2014079" y="2322187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>
            <a:off x="1126974" y="2786211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lowchart: Connector 8"/>
          <p:cNvSpPr/>
          <p:nvPr/>
        </p:nvSpPr>
        <p:spPr>
          <a:xfrm>
            <a:off x="3474390" y="2840801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8455822" y="2854450"/>
            <a:ext cx="318653" cy="249382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 dirty="0"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146412" y="2245056"/>
            <a:ext cx="10508776" cy="136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18615" y="2763672"/>
            <a:ext cx="1405719" cy="1364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2308747" y="2763672"/>
            <a:ext cx="8582166" cy="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94346" y="3282286"/>
            <a:ext cx="2140424" cy="22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10000" y="3307080"/>
            <a:ext cx="4663440" cy="47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23164" y="3773606"/>
            <a:ext cx="1769660" cy="181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8793480" y="3326524"/>
            <a:ext cx="2920299" cy="158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572" y="783847"/>
            <a:ext cx="15127357" cy="69256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58950" y="429904"/>
            <a:ext cx="56501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C00000"/>
                </a:solidFill>
              </a:rPr>
              <a:t>Luyện đọc từ khó</a:t>
            </a:r>
            <a:endParaRPr lang="en-US" sz="4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3046" y="3688491"/>
            <a:ext cx="2088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Lúa nếp</a:t>
            </a:r>
            <a:endParaRPr lang="en-US" sz="3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155076" y="3688807"/>
            <a:ext cx="193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Lúa tẻ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236776" y="3668930"/>
            <a:ext cx="2363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Thua kém</a:t>
            </a:r>
            <a:endParaRPr lang="en-US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851463" y="3688491"/>
            <a:ext cx="197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Đồ nếp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85506" y="4733688"/>
            <a:ext cx="2283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Đêm đó</a:t>
            </a:r>
            <a:endParaRPr lang="en-US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47699" y="4733691"/>
            <a:ext cx="220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Bữa phụ</a:t>
            </a:r>
            <a:endParaRPr lang="en-US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641444" y="4733690"/>
            <a:ext cx="197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Nhầm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192062" y="4733689"/>
            <a:ext cx="197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Thổ lộ</a:t>
            </a:r>
            <a:endParaRPr lang="en-US" sz="3600" b="1" dirty="0"/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stockphoto-1226567142-170667a.jpg"/>
          <p:cNvPicPr>
            <a:picLocks noChangeAspect="1"/>
          </p:cNvPicPr>
          <p:nvPr/>
        </p:nvPicPr>
        <p:blipFill>
          <a:blip r:embed="rId3"/>
          <a:srcRect l="3929" t="2559" r="3690"/>
          <a:stretch>
            <a:fillRect/>
          </a:stretch>
        </p:blipFill>
        <p:spPr>
          <a:xfrm>
            <a:off x="-1" y="1698171"/>
            <a:ext cx="12192001" cy="5159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8042" y="1044055"/>
            <a:ext cx="48722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Luyện đọc câu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04572" y="2108580"/>
            <a:ext cx="76945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  </a:t>
            </a:r>
            <a:r>
              <a:rPr lang="vi-VN" sz="4400" dirty="0"/>
              <a:t>Lúa tẻ cho là nó thua kém lúa nếp vì trẻ em chỉ ưa ăn đồ nếp. </a:t>
            </a:r>
            <a:endParaRPr lang="en-US" sz="4400" dirty="0"/>
          </a:p>
        </p:txBody>
      </p:sp>
      <p:cxnSp>
        <p:nvCxnSpPr>
          <p:cNvPr id="5" name="Straight Connector 4"/>
          <p:cNvCxnSpPr/>
          <p:nvPr/>
        </p:nvCxnSpPr>
        <p:spPr>
          <a:xfrm rot="5400000">
            <a:off x="4068154" y="3037008"/>
            <a:ext cx="583284" cy="2087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" name="Picture 6" descr="6-mau_slide_powerpoint_dep_ctu.vn_(243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780" y="661918"/>
            <a:ext cx="2867025" cy="1117978"/>
          </a:xfrm>
          <a:prstGeom prst="rect">
            <a:avLst/>
          </a:prstGeom>
        </p:spPr>
      </p:pic>
      <p:pic>
        <p:nvPicPr>
          <p:cNvPr id="8" name="Picture 7" descr="6-mau_slide_powerpoint_dep_ctu.vn_(167)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9610" y="834931"/>
            <a:ext cx="1659625" cy="1162050"/>
          </a:xfrm>
          <a:prstGeom prst="rect">
            <a:avLst/>
          </a:prstGeo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bai-co-vui-choi_0927183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114"/>
            <a:ext cx="12192000" cy="5725886"/>
          </a:xfrm>
          <a:prstGeom prst="rect">
            <a:avLst/>
          </a:prstGeom>
        </p:spPr>
      </p:pic>
      <p:pic>
        <p:nvPicPr>
          <p:cNvPr id="3" name="Picture 2" descr="G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4878" y="4836334"/>
            <a:ext cx="2210937" cy="2021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BA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9760" y="4979804"/>
            <a:ext cx="2133600" cy="1878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Ơ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39945"/>
            <a:ext cx="2429301" cy="201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NẾ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6473" y="4944911"/>
            <a:ext cx="2106306" cy="20086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H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501" y="4878495"/>
            <a:ext cx="2220037" cy="20479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BÁNH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53638" y="4946121"/>
            <a:ext cx="2047164" cy="2034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loud 8"/>
          <p:cNvSpPr/>
          <p:nvPr/>
        </p:nvSpPr>
        <p:spPr>
          <a:xfrm>
            <a:off x="1569494" y="1205884"/>
            <a:ext cx="2828335" cy="1159945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/>
              <a:t>Lúa nếp </a:t>
            </a:r>
            <a:endParaRPr lang="en-US" sz="2800" b="1" dirty="0"/>
          </a:p>
        </p:txBody>
      </p:sp>
      <p:sp>
        <p:nvSpPr>
          <p:cNvPr id="10" name="Cloud 9"/>
          <p:cNvSpPr/>
          <p:nvPr/>
        </p:nvSpPr>
        <p:spPr>
          <a:xfrm>
            <a:off x="8062578" y="1209435"/>
            <a:ext cx="2470245" cy="1112852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Lúa tẻ</a:t>
            </a:r>
            <a:endParaRPr lang="en-US" sz="3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264230" y="419282"/>
            <a:ext cx="8998426" cy="597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C00000"/>
                </a:solidFill>
              </a:rPr>
              <a:t>Mỗi món dưới đây làm từ loại gạo nào ?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21 -0.09736 C 0.04116 -0.10661 0.04377 -0.11771 0.04507 -0.12742 C 0.04533 -0.12997 0.04611 -0.13991 0.04689 -0.14292 C 0.04793 -0.14708 0.0495 -0.15055 0.05028 -0.15425 C 0.05262 -0.16327 0.05406 -0.17483 0.0564 -0.18339 C 0.05718 -0.18594 0.05848 -0.18755 0.05927 -0.19033 C 0.06343 -0.20421 0.06617 -0.21924 0.07333 -0.22409 C 0.08884 -0.253 0.07138 -0.22271 0.08467 -0.23982 C 0.09066 -0.24768 0.09613 -0.25902 0.10225 -0.26688 C 0.1072 -0.27312 0.11228 -0.27451 0.1171 -0.28075 C 0.12427 -0.28954 0.12726 -0.29486 0.13573 -0.29856 C 0.14928 -0.31961 0.17806 -0.31938 0.19278 -0.321 C 0.20685 -0.33927 0.21792 -0.32701 0.23681 -0.32562 C 0.23915 -0.324 0.24085 -0.324 0.24306 -0.31868 C 0.24788 -0.30643 0.24306 -0.31221 0.24814 -0.30758 C 0.25036 -0.30157 0.25335 -0.29671 0.25505 -0.28954 C 0.25908 -0.27497 0.25739 -0.27382 0.26469 -0.2604 C 0.26651 -0.2574 0.26859 -0.25532 0.2699 -0.25115 C 0.27068 -0.24907 0.27159 -0.24606 0.27276 -0.24445 C 0.27445 -0.24098 0.27797 -0.23543 0.27797 -0.2352 C 0.29035 -0.23612 0.30259 -0.23635 0.31483 -0.23797 C 0.3207 -0.23843 0.32929 -0.25277 0.33503 -0.25832 C 0.33763 -0.26433 0.34532 -0.27197 0.34922 -0.27613 C 0.35261 -0.28977 0.34857 -0.27775 0.35456 -0.28515 C 0.35756 -0.28885 0.36212 -0.29741 0.36511 -0.30319 C 0.3771 -0.32747 0.38726 -0.35777 0.40015 -0.37997 C 0.40471 -0.39778 0.39859 -0.37627 0.40445 -0.39084 C 0.40875 -0.40148 0.4038 -0.39546 0.40901 -0.40032 C 0.4111 -0.40841 0.41592 -0.4172 0.41956 -0.42044 C 0.42178 -0.42946 0.42608 -0.432 0.43011 -0.4357 C 0.43819 -0.44449 0.44522 -0.45791 0.45369 -0.46484 C 0.45617 -0.46484 0.45851 -0.46484 0.46086 -0.46322 C 0.4619 -0.4623 0.46255 -0.4586 0.46333 -0.45629 C 0.46541 -0.45328 0.4675 -0.44981 0.46958 -0.44727 C 0.47062 -0.44611 0.47206 -0.44588 0.4731 -0.44519 C 0.47479 -0.44403 0.47844 -0.44056 0.47844 -0.44033 C 0.48404 -0.44334 0.4899 -0.44634 0.49511 -0.45444 C 0.49681 -0.45698 0.50058 -0.46322 0.50058 -0.46299 " pathEditMode="relative" rAng="0" ptsTypes="fffffffffffffffffffffffffffffffffffffA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0" y="-1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2 -0.13136 C 0.03478 -0.13738 0.03699 -0.142 0.04298 -0.14639 C 0.05901 -0.17114 0.03374 -0.13414 0.05966 -0.16235 C 0.10434 -0.21115 0.16686 -0.19589 0.22743 -0.19704 C 0.2342 -0.20167 0.24046 -0.20236 0.24749 -0.20699 C 0.25335 -0.21046 0.25609 -0.21392 0.26078 -0.21924 C 0.26299 -0.22572 0.26416 -0.23243 0.26638 -0.23913 C 0.2656 -0.26133 0.26429 -0.28354 0.26429 -0.30574 C 0.26429 -0.31106 0.26416 -0.31684 0.26638 -0.32193 C 0.26729 -0.32378 0.27016 -0.32262 0.27198 -0.32401 C 0.27953 -0.32794 0.28618 -0.33349 0.29425 -0.33603 C 0.29985 -0.33997 0.3048 -0.34482 0.30936 -0.35037 C 0.31067 -0.35407 0.3121 -0.35824 0.31288 -0.3624 C 0.31366 -0.3661 0.31366 -0.37026 0.31496 -0.37442 C 0.31939 -0.38784 0.31861 -0.37812 0.31861 -0.3846 " pathEditMode="relative" rAng="0" ptsTypes="ffffffffffffff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0" y="-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94 -0.1316 C 0.00677 -0.13275 0.02162 -0.1279 0.03569 -0.14709 C 0.03829 -0.1538 0.04103 -0.15819 0.04402 -0.16444 C 0.04741 -0.18618 0.04585 -0.17299 0.04402 -0.21277 C 0.04207 -0.25232 0.02917 -0.29186 0.00677 -0.3173 C 0.00208 -0.32285 -0.00326 -0.32933 -0.00821 -0.33465 C -0.01368 -0.33997 -0.01993 -0.34297 -0.02488 -0.35014 C -0.02397 -0.36518 -0.02632 -0.3698 -0.02085 -0.37905 C -0.01733 -0.3846 -0.00821 -0.39247 -0.00821 -0.39247 C -0.00535 -0.39871 -0.00157 -0.40357 0.00143 -0.40981 C 0.00195 -0.41189 0.00195 -0.41397 0.00273 -0.41582 C 0.00325 -0.41721 0.0056 -0.41767 0.0056 -0.41952 C 0.00599 -0.43502 0.00455 -0.45028 0.00403 -0.46578 C 0.00455 -0.4748 0.00494 -0.48382 0.0056 -0.49307 C 0.00625 -0.50417 0.01133 -0.51481 0.01367 -0.52591 C 0.00221 -0.53146 0.0194 -0.52336 -0.00691 -0.52961 C -0.02983 -0.53446 0.0013 -0.53354 -0.02488 -0.53354 " pathEditMode="relative" rAng="0" ptsTypes="ffffffffffffffff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-0.12743 C 0.0086 -0.13761 0.00078 -0.12558 0.0082 -0.13344 C 0.01237 -0.13784 0.01615 -0.14524 0.01941 -0.15125 C 0.02123 -0.16096 0.02371 -0.16929 0.02501 -0.17923 C 0.02436 -0.19727 0.02618 -0.20745 0.01941 -0.21878 C 0.01771 -0.23196 0.01954 -0.22248 0.01498 -0.23474 C 0.00964 -0.24908 0.00964 -0.25347 0.00039 -0.25856 C -0.00469 -0.26457 -0.00352 -0.26781 -0.00964 -0.27059 C -0.01667 -0.28307 -0.02957 -0.28816 -0.03882 -0.29256 C -0.04416 -0.2951 -0.05523 -0.30597 -0.06135 -0.30643 C -0.08506 -0.30828 -0.10903 -0.30759 -0.13287 -0.30828 C -0.13938 -0.31221 -0.14524 -0.31545 -0.15188 -0.31823 C -0.16322 -0.32886 -0.14798 -0.31568 -0.16322 -0.32424 C -0.16765 -0.32678 -0.17077 -0.33233 -0.17559 -0.33418 C -0.17911 -0.33858 -0.18289 -0.34182 -0.18666 -0.34621 C -0.1894 -0.35338 -0.19265 -0.35477 -0.19669 -0.36009 C -0.19878 -0.37119 -0.20529 -0.37442 -0.2079 -0.38391 C -0.21206 -0.39778 -0.21845 -0.4075 -0.22483 -0.41767 C -0.22952 -0.4253 -0.23186 -0.43525 -0.23694 -0.44149 C -0.24007 -0.45421 -0.2445 -0.463 -0.24932 -0.47341 C -0.25166 -0.47849 -0.25388 -0.48405 -0.25609 -0.48936 C -0.25687 -0.49121 -0.25844 -0.49515 -0.25844 -0.49491 C -0.26221 -0.51735 -0.25218 -0.51087 -0.23929 -0.51318 C -0.23473 -0.51388 -0.2303 -0.51434 -0.22587 -0.51503 C -0.22053 -0.51827 -0.21545 -0.52059 -0.21011 -0.52313 C -0.20659 -0.52729 -0.20803 -0.52706 -0.20568 -0.52706 " pathEditMode="relative" rAng="0" ptsTypes="fffffffffffffffffffffffffA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00" y="-19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7 -0.11933 C 0.01029 -0.12835 0.01459 -0.13367 0.01772 -0.14084 C 0.02058 -0.14662 0.02358 -0.15796 0.02697 -0.16351 C 0.0297 -0.16767 0.03309 -0.17345 0.03517 -0.17854 C 0.03921 -0.18779 0.04064 -0.20166 0.04208 -0.21253 C 0.04168 -0.22572 0.04429 -0.24075 0.03973 -0.25254 C 0.03621 -0.26203 0.02944 -0.27035 0.02371 -0.27498 C 0.01811 -0.2796 0.02149 -0.27891 0.01537 -0.28469 C 0.01264 -0.28723 0.0086 -0.28793 0.00612 -0.29186 C 0.00482 -0.29394 0.00417 -0.29625 0.00274 -0.29787 C -0.00065 -0.30088 -0.00638 -0.30319 -0.01029 -0.30527 C -0.01485 -0.31314 -0.02045 -0.31522 -0.02644 -0.31869 C -0.02996 -0.3203 -0.03686 -0.32424 -0.03686 -0.32401 C -0.06057 -0.32377 -0.08415 -0.32424 -0.10798 -0.32239 C -0.11332 -0.32192 -0.12401 -0.31684 -0.12401 -0.3166 C -0.14068 -0.3173 -0.15761 -0.31753 -0.17416 -0.31869 C -0.18887 -0.31938 -0.20411 -0.33002 -0.21831 -0.33557 C -0.22235 -0.34019 -0.22561 -0.34297 -0.22886 -0.34875 C -0.23173 -0.35453 -0.2329 -0.36147 -0.23564 -0.36795 C -0.23746 -0.38067 -0.24124 -0.39292 -0.2428 -0.40587 C -0.24332 -0.41027 -0.24423 -0.42229 -0.24632 -0.42646 C -0.24944 -0.43224 -0.2557 -0.43571 -0.26013 -0.43594 C -0.27406 -0.43709 -0.28813 -0.43756 -0.30194 -0.43779 C -0.32708 -0.43779 -0.35235 -0.43779 -0.37736 -0.43779 " pathEditMode="relative" rAng="0" ptsTypes="fffffffffffffffffffffff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15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58 -0.12928 C 0.0228 -0.13599 0.0254 -0.13992 0.02814 -0.14593 C 0.03127 -0.16166 0.02671 -0.14246 0.03179 -0.15518 C 0.03257 -0.1568 0.03244 -0.15911 0.03296 -0.16073 C 0.03348 -0.16258 0.03452 -0.16443 0.03543 -0.16628 C 0.0396 -0.18987 0.03765 -0.21462 0.02306 -0.22896 C 0.00756 -0.26064 -0.01524 -0.27081 -0.0409 -0.27151 C -0.07255 -0.27266 -0.10407 -0.27266 -0.1356 -0.27336 C -0.15839 -0.28238 -0.13716 -0.27128 -0.14914 -0.28261 C -0.15097 -0.28423 -0.15344 -0.28469 -0.15527 -0.28631 C -0.15826 -0.28932 -0.16035 -0.29417 -0.16386 -0.29556 C -0.17038 -0.29857 -0.17624 -0.30504 -0.18236 -0.31036 C -0.18718 -0.31429 -0.1877 -0.31753 -0.19343 -0.31938 C -0.20216 -0.32609 -0.21102 -0.33187 -0.22053 -0.33626 C -0.22847 -0.34436 -0.23655 -0.34644 -0.24514 -0.35268 C -0.25817 -0.36263 -0.26859 -0.36864 -0.28318 -0.37327 C -0.2966 -0.38506 -0.31249 -0.38969 -0.32148 -0.41004 C -0.32265 -0.42021 -0.32473 -0.4297 -0.3263 -0.43964 C -0.32942 -0.45884 -0.33033 -0.47942 -0.34232 -0.49121 C -0.34714 -0.49075 -0.35222 -0.49098 -0.35704 -0.48936 C -0.36225 -0.48797 -0.36524 -0.47641 -0.37058 -0.47641 " pathEditMode="relative" rAng="0" ptsTypes="ffffffffffffffffffff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00" y="-1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8_h__nh_n___n_slide______p__65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261"/>
            <a:ext cx="12192000" cy="64107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5338" y="3828197"/>
            <a:ext cx="59913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rgbClr val="FF0000"/>
                </a:solidFill>
              </a:rPr>
              <a:t>Tập viết</a:t>
            </a:r>
            <a:endParaRPr lang="en-US" sz="88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069" y="1024436"/>
            <a:ext cx="3048000" cy="2857500"/>
          </a:xfrm>
          <a:prstGeom prst="rect">
            <a:avLst/>
          </a:prstGeo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300250" y="1337481"/>
            <a:ext cx="4967785" cy="313362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êm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9" name="Picture 8" descr="anh-dong-powerpoint-vo-tay_01355883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76467"/>
            <a:ext cx="2593075" cy="1951630"/>
          </a:xfrm>
          <a:prstGeom prst="rect">
            <a:avLst/>
          </a:prstGeom>
        </p:spPr>
      </p:pic>
      <p:pic>
        <p:nvPicPr>
          <p:cNvPr id="12" name="Picture 11" descr="Ảnh-động-slide-học-tậ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7898" y="4217158"/>
            <a:ext cx="3129317" cy="2640842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6919415" y="1446662"/>
            <a:ext cx="4885898" cy="3079033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0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êp</a:t>
            </a:r>
            <a:endParaRPr lang="en-US" sz="10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399643"/>
      </p:ext>
    </p:extLst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475" y="384175"/>
            <a:ext cx="8401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C00000"/>
                </a:solidFill>
              </a:rPr>
              <a:t>Quan sát</a:t>
            </a:r>
            <a:endParaRPr lang="en-US" sz="6000" b="1" dirty="0">
              <a:solidFill>
                <a:srgbClr val="C00000"/>
              </a:solidFill>
            </a:endParaRPr>
          </a:p>
        </p:txBody>
      </p:sp>
      <p:pic>
        <p:nvPicPr>
          <p:cNvPr id="6" name="tập viết êm êp">
            <a:hlinkClick r:id="" action="ppaction://media"/>
            <a:extLst>
              <a:ext uri="{FF2B5EF4-FFF2-40B4-BE49-F238E27FC236}">
                <a16:creationId xmlns:a16="http://schemas.microsoft.com/office/drawing/2014/main" id="{CCE4E746-845F-47C0-BB75-842421DE91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630" y="1552812"/>
            <a:ext cx="11892558" cy="465930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49eff0bfc4b7129d77f937486f3a6749.jpg"/>
          <p:cNvPicPr>
            <a:picLocks noChangeAspect="1"/>
          </p:cNvPicPr>
          <p:nvPr/>
        </p:nvPicPr>
        <p:blipFill>
          <a:blip r:embed="rId3"/>
          <a:srcRect r="6945" b="8333"/>
          <a:stretch>
            <a:fillRect/>
          </a:stretch>
        </p:blipFill>
        <p:spPr>
          <a:xfrm>
            <a:off x="8048625" y="571500"/>
            <a:ext cx="4143375" cy="6286500"/>
          </a:xfrm>
          <a:prstGeom prst="rect">
            <a:avLst/>
          </a:prstGeom>
        </p:spPr>
      </p:pic>
      <p:pic>
        <p:nvPicPr>
          <p:cNvPr id="7" name="Picture 6" descr="97a8a2bb0c8b511c2e0d72efe9a4e84c.jpg"/>
          <p:cNvPicPr>
            <a:picLocks noChangeAspect="1"/>
          </p:cNvPicPr>
          <p:nvPr/>
        </p:nvPicPr>
        <p:blipFill>
          <a:blip r:embed="rId4"/>
          <a:srcRect r="51830" b="50000"/>
          <a:stretch>
            <a:fillRect/>
          </a:stretch>
        </p:blipFill>
        <p:spPr>
          <a:xfrm>
            <a:off x="3829051" y="571500"/>
            <a:ext cx="4429124" cy="628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050" y="46005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/>
              <a:t> </a:t>
            </a:r>
            <a:r>
              <a:rPr lang="vi-VN" sz="3600" b="1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b="1" dirty="0">
                <a:solidFill>
                  <a:schemeClr val="bg1"/>
                </a:solidFill>
                <a:latin typeface="HP001 4 hàng" pitchFamily="34" charset="0"/>
              </a:rPr>
              <a:t>e,m,</a:t>
            </a:r>
            <a:endParaRPr lang="en-US" sz="5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83314" y="4453163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4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p,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đ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63000" y="4514851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5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b,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l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9" name="Picture 8" descr="97a8a2bb0c8b511c2e0d72efe9a4e84c.jpg"/>
          <p:cNvPicPr>
            <a:picLocks noChangeAspect="1"/>
          </p:cNvPicPr>
          <p:nvPr/>
        </p:nvPicPr>
        <p:blipFill>
          <a:blip r:embed="rId4"/>
          <a:srcRect t="49735" r="54740"/>
          <a:stretch>
            <a:fillRect/>
          </a:stretch>
        </p:blipFill>
        <p:spPr>
          <a:xfrm>
            <a:off x="0" y="522514"/>
            <a:ext cx="4034971" cy="6335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52450" y="4752974"/>
            <a:ext cx="3429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 </a:t>
            </a:r>
            <a:r>
              <a:rPr lang="vi-VN" sz="3600" dirty="0">
                <a:solidFill>
                  <a:schemeClr val="bg1"/>
                </a:solidFill>
              </a:rPr>
              <a:t>Độ cao 2 li là các con chữ: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ê,</a:t>
            </a:r>
            <a:r>
              <a:rPr lang="en-US" sz="54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5400" dirty="0">
                <a:solidFill>
                  <a:schemeClr val="bg1"/>
                </a:solidFill>
                <a:latin typeface="HP001 4 hàng" pitchFamily="34" charset="0"/>
              </a:rPr>
              <a:t>m</a:t>
            </a:r>
            <a:endParaRPr lang="en-US" sz="54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cho-powerpoint-hoa-la-co-cay_0927174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2513"/>
            <a:ext cx="12192000" cy="5650174"/>
          </a:xfrm>
          <a:prstGeom prst="rect">
            <a:avLst/>
          </a:prstGeom>
        </p:spPr>
      </p:pic>
      <p:pic>
        <p:nvPicPr>
          <p:cNvPr id="5" name="Picture 4" descr="f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115" y="2210937"/>
            <a:ext cx="10551886" cy="3066872"/>
          </a:xfrm>
          <a:prstGeom prst="rect">
            <a:avLst/>
          </a:prstGeom>
        </p:spPr>
      </p:pic>
      <p:pic>
        <p:nvPicPr>
          <p:cNvPr id="6" name="Picture 5" descr="AW311202_11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518" y="420914"/>
            <a:ext cx="3048000" cy="2436586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848051" y="314963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84513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338"/>
            <a:ext cx="12192000" cy="601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5-mau_slide_powerpoint_dep_ctu.vn_(2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0945"/>
            <a:ext cx="1665027" cy="1438703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22563" t="28783" r="56723" b="38652"/>
          <a:stretch>
            <a:fillRect/>
          </a:stretch>
        </p:blipFill>
        <p:spPr bwMode="auto">
          <a:xfrm>
            <a:off x="2115402" y="1153237"/>
            <a:ext cx="8120419" cy="472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-thuong-voi-ngoi-nha-va-khu-vuon-cua-b_snbir_0927192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7443"/>
            <a:ext cx="12192000" cy="644055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l="22563" t="28783" r="56723" b="38652"/>
          <a:stretch>
            <a:fillRect/>
          </a:stretch>
        </p:blipFill>
        <p:spPr bwMode="auto">
          <a:xfrm>
            <a:off x="217715" y="1807026"/>
            <a:ext cx="3497942" cy="27432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232230" y="907142"/>
            <a:ext cx="2888341" cy="6286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  <a:cs typeface="Times New Roman" pitchFamily="18" charset="0"/>
              </a:rPr>
              <a:t>1. Làm quen</a:t>
            </a:r>
            <a:endParaRPr lang="en-US" sz="3200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9944" y="4913085"/>
            <a:ext cx="2583544" cy="8563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>
                <a:latin typeface="+mj-lt"/>
                <a:cs typeface="Times New Roman" pitchFamily="18" charset="0"/>
              </a:rPr>
              <a:t>đêm</a:t>
            </a:r>
            <a:endParaRPr lang="en-US" sz="6600" b="1" dirty="0"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2744" y="4796971"/>
            <a:ext cx="1567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êm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6074" y="1188850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êm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9" name="Group 15"/>
          <p:cNvGrpSpPr/>
          <p:nvPr/>
        </p:nvGrpSpPr>
        <p:grpSpPr>
          <a:xfrm>
            <a:off x="4202425" y="2470499"/>
            <a:ext cx="3193038" cy="2250830"/>
            <a:chOff x="3810000" y="1447800"/>
            <a:chExt cx="2209800" cy="1524000"/>
          </a:xfrm>
        </p:grpSpPr>
        <p:sp>
          <p:nvSpPr>
            <p:cNvPr id="10" name="Rectangle 9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êm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>
                  <a:solidFill>
                    <a:srgbClr val="008000"/>
                  </a:solidFill>
                  <a:latin typeface="+mj-lt"/>
                  <a:cs typeface="Times New Roman" pitchFamily="18" charset="0"/>
                </a:rPr>
                <a:t>ê</a:t>
              </a:r>
              <a:endParaRPr lang="en-US" sz="6000" b="1" dirty="0">
                <a:solidFill>
                  <a:srgbClr val="008000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m</a:t>
              </a:r>
              <a:endParaRPr lang="en-US" sz="60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32912" y="5095481"/>
            <a:ext cx="3919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>
                <a:latin typeface="+mj-lt"/>
                <a:cs typeface="Times New Roman" pitchFamily="18" charset="0"/>
              </a:rPr>
              <a:t>ê - mờ - êm</a:t>
            </a:r>
            <a:endParaRPr lang="en-US" sz="4800" b="1" dirty="0">
              <a:latin typeface="+mj-lt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591862" y="1215444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đ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26802" y="3032036"/>
            <a:ext cx="3865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Avo" pitchFamily="18" charset="0"/>
              </a:rPr>
              <a:t>  </a:t>
            </a:r>
            <a:r>
              <a:rPr lang="en-US" sz="3600" dirty="0" err="1">
                <a:latin typeface="UTM Avo" pitchFamily="18" charset="0"/>
              </a:rPr>
              <a:t>đờ</a:t>
            </a:r>
            <a:r>
              <a:rPr lang="en-US" sz="3600" dirty="0">
                <a:latin typeface="UTM Avo" pitchFamily="18" charset="0"/>
              </a:rPr>
              <a:t> - </a:t>
            </a:r>
            <a:r>
              <a:rPr lang="en-US" sz="3600" dirty="0" err="1">
                <a:latin typeface="UTM Avo" pitchFamily="18" charset="0"/>
              </a:rPr>
              <a:t>êm</a:t>
            </a:r>
            <a:r>
              <a:rPr lang="en-US" sz="3600" dirty="0">
                <a:latin typeface="UTM Avo" pitchFamily="18" charset="0"/>
              </a:rPr>
              <a:t> - </a:t>
            </a:r>
            <a:r>
              <a:rPr lang="en-US" sz="3600" dirty="0" err="1">
                <a:latin typeface="UTM Avo" pitchFamily="18" charset="0"/>
              </a:rPr>
              <a:t>đêm</a:t>
            </a:r>
            <a:endParaRPr lang="en-US" sz="3600" dirty="0">
              <a:latin typeface="UTM Avo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97225" y="2155841"/>
            <a:ext cx="1489723" cy="7409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m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651976" y="2157960"/>
            <a:ext cx="1434662" cy="7480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đ</a:t>
            </a:r>
            <a:endParaRPr lang="en-US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580368" y="4006269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đ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ê</a:t>
            </a:r>
            <a:r>
              <a:rPr lang="en-US" sz="6000" b="1" dirty="0">
                <a:solidFill>
                  <a:srgbClr val="FF0000"/>
                </a:solidFill>
                <a:latin typeface="+mj-lt"/>
              </a:rPr>
              <a:t>m</a:t>
            </a: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13" grpId="0"/>
      <p:bldP spid="14" grpId="0" animBg="1"/>
      <p:bldP spid="15" grpId="0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voi-nhung-chiec-la-mua-thu_0927230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9338"/>
            <a:ext cx="12192000" cy="6018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 descr="5-mau_slide_powerpoint_dep_ctu.vn_(25)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0945"/>
            <a:ext cx="1665027" cy="1438703"/>
          </a:xfrm>
          <a:prstGeom prst="rect">
            <a:avLst/>
          </a:prstGeom>
        </p:spPr>
      </p:pic>
      <p:pic>
        <p:nvPicPr>
          <p:cNvPr id="5" name="Picture 4" descr="hinh-anh-bep-lua-trong-bai-tho-bep-lua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666" y="989464"/>
            <a:ext cx="7315200" cy="5145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owerpoint-de-thuong-voi-ngoi-nha-va-khu-vuon-cua-b_snbir_0927192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7383"/>
            <a:ext cx="12192000" cy="643061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49944" y="4913085"/>
            <a:ext cx="2583544" cy="8563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600" b="1" dirty="0">
                <a:latin typeface="+mj-lt"/>
                <a:cs typeface="Times New Roman" pitchFamily="18" charset="0"/>
              </a:rPr>
              <a:t>bếp</a:t>
            </a:r>
            <a:endParaRPr lang="en-US" sz="6600" b="1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2792" y="4796104"/>
            <a:ext cx="15675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ếp</a:t>
            </a:r>
            <a:endParaRPr lang="en-US" sz="6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6074" y="1188850"/>
            <a:ext cx="3181013" cy="1200321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vi-VN" sz="7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êp</a:t>
            </a:r>
            <a:endParaRPr lang="en-US" sz="7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7" name="Group 15"/>
          <p:cNvGrpSpPr/>
          <p:nvPr/>
        </p:nvGrpSpPr>
        <p:grpSpPr>
          <a:xfrm>
            <a:off x="4202425" y="2470499"/>
            <a:ext cx="3193038" cy="2250830"/>
            <a:chOff x="3810000" y="1447800"/>
            <a:chExt cx="2209800" cy="1524000"/>
          </a:xfrm>
        </p:grpSpPr>
        <p:sp>
          <p:nvSpPr>
            <p:cNvPr id="8" name="Rectangle 7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êp</a:t>
              </a:r>
              <a:endParaRPr lang="en-US" sz="6000" b="1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rgbClr val="008000"/>
                  </a:solidFill>
                  <a:latin typeface="+mj-lt"/>
                  <a:cs typeface="Segoe UI Semibold" pitchFamily="34" charset="0"/>
                </a:rPr>
                <a:t>ê</a:t>
              </a:r>
              <a:endParaRPr lang="en-US" sz="6000" b="1" dirty="0">
                <a:solidFill>
                  <a:srgbClr val="008000"/>
                </a:solidFill>
                <a:latin typeface="+mj-lt"/>
                <a:cs typeface="Segoe UI Semibold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09"/>
              <a:r>
                <a:rPr lang="vi-VN" sz="6000" b="1" dirty="0">
                  <a:solidFill>
                    <a:schemeClr val="tx1"/>
                  </a:solidFill>
                  <a:latin typeface="+mj-lt"/>
                  <a:cs typeface="Times New Roman" pitchFamily="18" charset="0"/>
                </a:rPr>
                <a:t>p</a:t>
              </a:r>
              <a:endParaRPr lang="en-US" sz="6000" b="1" dirty="0">
                <a:solidFill>
                  <a:schemeClr val="tx1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32912" y="5095481"/>
            <a:ext cx="39190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latin typeface="+mj-lt"/>
                <a:cs typeface="Times New Roman" pitchFamily="18" charset="0"/>
              </a:rPr>
              <a:t>ê - mờ - êm</a:t>
            </a:r>
            <a:endParaRPr lang="en-US" sz="4400" b="1" dirty="0">
              <a:latin typeface="+mj-lt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91862" y="1215444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ếp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11487" y="3032037"/>
            <a:ext cx="3880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UTM Avo" pitchFamily="18" charset="0"/>
              </a:rPr>
              <a:t>b</a:t>
            </a:r>
            <a:r>
              <a:rPr lang="en-US" sz="4000" dirty="0">
                <a:latin typeface="UTM Avo" pitchFamily="18" charset="0"/>
              </a:rPr>
              <a:t>ờ - ê</a:t>
            </a:r>
            <a:r>
              <a:rPr lang="vi-VN" sz="4000" dirty="0">
                <a:latin typeface="UTM Avo" pitchFamily="18" charset="0"/>
              </a:rPr>
              <a:t>p</a:t>
            </a:r>
            <a:r>
              <a:rPr lang="en-US" sz="4000" dirty="0">
                <a:latin typeface="UTM Avo" pitchFamily="18" charset="0"/>
              </a:rPr>
              <a:t> – </a:t>
            </a:r>
            <a:r>
              <a:rPr lang="vi-VN" sz="4000" dirty="0">
                <a:latin typeface="UTM Avo" pitchFamily="18" charset="0"/>
              </a:rPr>
              <a:t>bếp -sắc – bếp</a:t>
            </a:r>
            <a:endParaRPr lang="en-US" sz="4000" dirty="0">
              <a:latin typeface="UTM Avo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898743" y="2155841"/>
            <a:ext cx="1688205" cy="74097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rgbClr val="FF0000"/>
                </a:solidFill>
                <a:latin typeface="+mj-lt"/>
              </a:rPr>
              <a:t>ếp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651975" y="2157960"/>
            <a:ext cx="1203225" cy="7480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b</a:t>
            </a:r>
            <a:endParaRPr lang="en-US" sz="6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26378" y="4712487"/>
            <a:ext cx="2897704" cy="818147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>
                <a:solidFill>
                  <a:schemeClr val="tx1"/>
                </a:solidFill>
                <a:latin typeface="+mj-lt"/>
              </a:rPr>
              <a:t>b</a:t>
            </a:r>
            <a:r>
              <a:rPr lang="vi-VN" sz="6000" b="1" dirty="0">
                <a:solidFill>
                  <a:srgbClr val="FF0000"/>
                </a:solidFill>
                <a:latin typeface="+mj-lt"/>
              </a:rPr>
              <a:t>ếp</a:t>
            </a:r>
            <a:endParaRPr lang="en-US" sz="6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16" descr="hinh-anh-bep-lua-trong-bai-tho-bep-lua-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671" y="1732761"/>
            <a:ext cx="3515709" cy="2948151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"/>
          <a:stretch/>
        </p:blipFill>
        <p:spPr>
          <a:xfrm>
            <a:off x="0" y="407504"/>
            <a:ext cx="12192000" cy="64504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91870" y="3723172"/>
            <a:ext cx="4176215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ếp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3458" y="3697786"/>
            <a:ext cx="4490113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đ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36" y="4589518"/>
            <a:ext cx="4722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9919" y="4621116"/>
            <a:ext cx="4080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22563" t="28783" r="56723" b="38652"/>
          <a:stretch>
            <a:fillRect/>
          </a:stretch>
        </p:blipFill>
        <p:spPr bwMode="auto">
          <a:xfrm>
            <a:off x="1254944" y="839337"/>
            <a:ext cx="3497942" cy="27906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hinh-anh-bep-lua-trong-bai-tho-bep-lua-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289" y="730156"/>
            <a:ext cx="3515709" cy="28940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h-nen-power-point-173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584"/>
            <a:ext cx="12192000" cy="6377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loud 2"/>
          <p:cNvSpPr/>
          <p:nvPr/>
        </p:nvSpPr>
        <p:spPr>
          <a:xfrm>
            <a:off x="4518276" y="403584"/>
            <a:ext cx="3493827" cy="1228299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22509" y="551110"/>
            <a:ext cx="2866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</a:rPr>
              <a:t>So sánh 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Picture 5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268034" y="1787858"/>
            <a:ext cx="4579963" cy="5056496"/>
          </a:xfrm>
          <a:prstGeom prst="rect">
            <a:avLst/>
          </a:prstGeom>
        </p:spPr>
      </p:pic>
      <p:pic>
        <p:nvPicPr>
          <p:cNvPr id="7" name="Picture 6" descr="boy-5888240_960_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980" y="1801506"/>
            <a:ext cx="4380932" cy="50564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9869" y="2906974"/>
            <a:ext cx="24293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/>
              <a:t>êm</a:t>
            </a:r>
            <a:endParaRPr lang="en-US" sz="6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496333" y="2866031"/>
            <a:ext cx="2284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/>
              <a:t>êp</a:t>
            </a:r>
            <a:endParaRPr lang="en-US" sz="6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65911" y="2921487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ê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4093" y="2868305"/>
            <a:ext cx="1405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>
                <a:solidFill>
                  <a:srgbClr val="FF0000"/>
                </a:solidFill>
              </a:rPr>
              <a:t>ê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ình-nền-powerpoint-màu-trắng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985"/>
            <a:ext cx="12192000" cy="6005015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1391128"/>
            <a:ext cx="6243163" cy="5255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ounded Rectangular Callout 3"/>
          <p:cNvSpPr/>
          <p:nvPr/>
        </p:nvSpPr>
        <p:spPr>
          <a:xfrm>
            <a:off x="3506712" y="468466"/>
            <a:ext cx="6234546" cy="80356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5400" b="1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Cài bảng cài</a:t>
            </a:r>
            <a:endParaRPr lang="en-US" sz="54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63293" y="1734507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êm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2748" y="2929389"/>
            <a:ext cx="20180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đ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êm</a:t>
            </a:r>
            <a:r>
              <a:rPr lang="vi-VN" sz="54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91402" y="1665234"/>
            <a:ext cx="1978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êp</a:t>
            </a:r>
            <a:endParaRPr lang="en-US" sz="54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8214" y="2902720"/>
            <a:ext cx="1908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dirty="0">
                <a:latin typeface="+mj-lt"/>
                <a:cs typeface="Times New Roman" pitchFamily="18" charset="0"/>
              </a:rPr>
              <a:t> b</a:t>
            </a:r>
            <a:r>
              <a:rPr lang="vi-VN" sz="54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ếp</a:t>
            </a:r>
            <a:r>
              <a:rPr lang="vi-VN" sz="5400" b="1" dirty="0">
                <a:latin typeface="+mj-lt"/>
                <a:cs typeface="Times New Roman" pitchFamily="18" charset="0"/>
              </a:rPr>
              <a:t> </a:t>
            </a:r>
            <a:endParaRPr lang="en-US" sz="5400" b="1" dirty="0"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240</Words>
  <Application>Microsoft Office PowerPoint</Application>
  <PresentationFormat>Widescreen</PresentationFormat>
  <Paragraphs>85</Paragraphs>
  <Slides>23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Segoe UI Semibold</vt:lpstr>
      <vt:lpstr>宋体</vt:lpstr>
      <vt:lpstr>UTM Avo</vt:lpstr>
      <vt:lpstr>Calibri</vt:lpstr>
      <vt:lpstr>HP001 4 hàng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70</cp:revision>
  <dcterms:created xsi:type="dcterms:W3CDTF">2021-11-01T08:16:43Z</dcterms:created>
  <dcterms:modified xsi:type="dcterms:W3CDTF">2024-10-22T05:38:53Z</dcterms:modified>
</cp:coreProperties>
</file>