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0" r:id="rId2"/>
  </p:sldMasterIdLst>
  <p:notesMasterIdLst>
    <p:notesMasterId r:id="rId30"/>
  </p:notesMasterIdLst>
  <p:sldIdLst>
    <p:sldId id="257" r:id="rId3"/>
    <p:sldId id="258" r:id="rId4"/>
    <p:sldId id="278" r:id="rId5"/>
    <p:sldId id="260" r:id="rId6"/>
    <p:sldId id="261" r:id="rId7"/>
    <p:sldId id="262" r:id="rId8"/>
    <p:sldId id="263" r:id="rId9"/>
    <p:sldId id="259" r:id="rId10"/>
    <p:sldId id="279" r:id="rId11"/>
    <p:sldId id="280" r:id="rId12"/>
    <p:sldId id="281" r:id="rId13"/>
    <p:sldId id="282" r:id="rId14"/>
    <p:sldId id="264" r:id="rId15"/>
    <p:sldId id="265" r:id="rId16"/>
    <p:sldId id="266" r:id="rId17"/>
    <p:sldId id="284" r:id="rId18"/>
    <p:sldId id="285" r:id="rId19"/>
    <p:sldId id="267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2000" cy="6858000"/>
  <p:notesSz cx="6858000" cy="9144000"/>
  <p:embeddedFontLst>
    <p:embeddedFont>
      <p:font typeface="SVN-Newton" panose="0204060305050602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#9Slide05 Lobster" panose="02000506000000020003" pitchFamily="2" charset="0"/>
      <p:regular r:id="rId46"/>
    </p:embeddedFont>
    <p:embeddedFont>
      <p:font typeface="#9Slide07 HoneyCream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0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99" autoAdjust="0"/>
    <p:restoredTop sz="94660"/>
  </p:normalViewPr>
  <p:slideViewPr>
    <p:cSldViewPr snapToGrid="0">
      <p:cViewPr>
        <p:scale>
          <a:sx n="66" d="100"/>
          <a:sy n="66" d="100"/>
        </p:scale>
        <p:origin x="-1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03089-DEAD-4B35-B612-21BD3DD7AF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E1C15-FCE2-4D8D-9449-5AC0A9956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4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1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6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hồ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4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2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 smtClean="0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3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8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7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2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491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7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681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804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668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88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428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329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026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53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679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082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546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355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3797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94481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66440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15393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998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042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089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036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625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361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04259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830439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17882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815643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63495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6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392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308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2460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885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03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286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469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659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4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988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89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3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28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963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9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044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7946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112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634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18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"/>
          <p:cNvGrpSpPr/>
          <p:nvPr/>
        </p:nvGrpSpPr>
        <p:grpSpPr>
          <a:xfrm>
            <a:off x="1079590" y="870168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5354" b="1757"/>
          <a:stretch/>
        </p:blipFill>
        <p:spPr>
          <a:xfrm>
            <a:off x="0" y="3330402"/>
            <a:ext cx="6745737" cy="3682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38" y="2432403"/>
            <a:ext cx="6315935" cy="4559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245" y="1718671"/>
            <a:ext cx="9449619" cy="2121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044" y="986675"/>
            <a:ext cx="1737511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27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426971"/>
              </p:ext>
            </p:extLst>
          </p:nvPr>
        </p:nvGraphicFramePr>
        <p:xfrm>
          <a:off x="1085855" y="1781324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368052" y="534829"/>
            <a:ext cx="7128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438 589 – 235 072 = ?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7538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144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786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428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070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10733" y="1652077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83916"/>
              </p:ext>
            </p:extLst>
          </p:nvPr>
        </p:nvGraphicFramePr>
        <p:xfrm>
          <a:off x="1082842" y="3707027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134525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842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484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4126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768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7263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9854" y="2471248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96950" y="5147440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668376" y="1385684"/>
            <a:ext cx="4923983" cy="43841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93020" y="1652077"/>
            <a:ext cx="521953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thẳng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Kẻ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gạch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ngang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1612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5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5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5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2355" y="1279373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74038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794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436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078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720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7233" y="115012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19342" y="3205076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71025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492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134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7776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3418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3763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6354" y="1969297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33450" y="4645489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971157" y="5096438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5165058" y="489784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24072" y="356880"/>
            <a:ext cx="5410200" cy="52947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42424" y="309079"/>
            <a:ext cx="5549576" cy="54322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73697" y="5543777"/>
            <a:ext cx="55467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438 589 – 235 072 = 203 517</a:t>
            </a:r>
            <a:endParaRPr lang="en-US" sz="32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4220" y="111205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45238" y="11313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03261" y="1143563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2784" y="116115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94318" y="1173605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495" y="115909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20169" y="493477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06948" y="488861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29965" y="490563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46295" y="492126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78293" y="493174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2386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1.25E-6 -3.7037E-7 L -0.00299 0.2928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4.16667E-7 1.85185E-6 L -0.00299 0.2928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08333E-7 1.48148E-6 L -0.00299 0.2928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16667E-7 -4.81481E-6 L -0.003 0.2928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3.33333E-6 L -0.003 0.2928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3.125E-6 -3.33333E-6 L -0.003 0.29283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"/>
                            </p:stCondLst>
                            <p:childTnLst>
                              <p:par>
                                <p:cTn id="14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uild="allAtOnce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02443"/>
              </p:ext>
            </p:extLst>
          </p:nvPr>
        </p:nvGraphicFramePr>
        <p:xfrm>
          <a:off x="955503" y="1355573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38585" y="636827"/>
            <a:ext cx="58560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648 390 – 382 547 = ?</a:t>
            </a:r>
            <a:endParaRPr lang="en-US" sz="4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186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109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751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393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035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9924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264544"/>
              </p:ext>
            </p:extLst>
          </p:nvPr>
        </p:nvGraphicFramePr>
        <p:xfrm>
          <a:off x="952490" y="3281276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04173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807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449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091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97794" y="315202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46911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9502" y="2045497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66598" y="4721689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1067"/>
              </p:ext>
            </p:extLst>
          </p:nvPr>
        </p:nvGraphicFramePr>
        <p:xfrm>
          <a:off x="904305" y="5172638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23597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5098206" y="497404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39563" y="256032"/>
            <a:ext cx="5410200" cy="52947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26739" y="612986"/>
            <a:ext cx="5549576" cy="57708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không trừ được 7, lấy 10 trừ 7 bằng 3, viết 3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trừ 1 bằng 8, 8 trừ 4 bằng 4, viết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không trừ được 5, lấy 13 trừ 5 bằng 8, viết 8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trừ 1 bằng 7; 7 trừ 2 bằng 5, viết 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không trừ được 8, lấy 14 trừ 8 bằng 6, viết 6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trừ 1 bằng 5; 5 trừ 3 bằng 2, viết 2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09445" y="6198435"/>
            <a:ext cx="622478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648 390 – 382 547 = 265 843</a:t>
            </a:r>
            <a:endParaRPr lang="en-US" sz="3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47092" y="120343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64168" y="122624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22079" y="120343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1673" y="1240435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06275" y="117518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06217" y="120259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53317" y="501097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096" y="4983866"/>
            <a:ext cx="8691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3113" y="498183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9443" y="499746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1441" y="500794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Oval 41"/>
          <p:cNvSpPr/>
          <p:nvPr/>
        </p:nvSpPr>
        <p:spPr>
          <a:xfrm>
            <a:off x="4548957" y="2911916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2894860" y="2907844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1154347" y="2907844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395252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5E-6 -4.81481E-6 L -0.00299 0.2928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08333E-7 4.44444E-6 L -0.00299 0.2928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8.33333E-7 -4.81481E-6 L -0.003 0.2928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3.75E-6 1.11111E-6 L -0.00299 0.29282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3.95833E-6 1.85185E-6 L -0.00299 0.2928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1.04167E-6 -4.81481E-6 L -0.003 0.292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50"/>
                            </p:stCondLst>
                            <p:childTnLst>
                              <p:par>
                                <p:cTn id="17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uild="allAtOnce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  <p:bldP spid="37" grpId="0"/>
      <p:bldP spid="38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3130509"/>
            <a:ext cx="10320135" cy="282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361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720102" y="143260"/>
            <a:ext cx="10649527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lang="vi-VN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Đặt tính rồi tính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4"/>
          <p:cNvSpPr/>
          <p:nvPr/>
        </p:nvSpPr>
        <p:spPr>
          <a:xfrm>
            <a:off x="785978" y="1402394"/>
            <a:ext cx="7054368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36 724 – 3 291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4"/>
          <p:cNvSpPr/>
          <p:nvPr/>
        </p:nvSpPr>
        <p:spPr>
          <a:xfrm>
            <a:off x="2238424" y="3112284"/>
            <a:ext cx="9182099" cy="1052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637 891 – 412 520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4"/>
          <p:cNvSpPr/>
          <p:nvPr/>
        </p:nvSpPr>
        <p:spPr>
          <a:xfrm>
            <a:off x="720102" y="4711546"/>
            <a:ext cx="8924876" cy="1079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895 332 – 282 429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733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2546513" y="843594"/>
            <a:ext cx="7054368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36 724 – 3 291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086336"/>
              </p:ext>
            </p:extLst>
          </p:nvPr>
        </p:nvGraphicFramePr>
        <p:xfrm>
          <a:off x="2936957" y="2170779"/>
          <a:ext cx="627348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696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38400" y="3594100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87678" y="4715859"/>
            <a:ext cx="66849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230325"/>
              </p:ext>
            </p:extLst>
          </p:nvPr>
        </p:nvGraphicFramePr>
        <p:xfrm>
          <a:off x="2895600" y="4909614"/>
          <a:ext cx="63119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380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4194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1987712" y="780650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637 891 – 412 520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436637"/>
              </p:ext>
            </p:extLst>
          </p:nvPr>
        </p:nvGraphicFramePr>
        <p:xfrm>
          <a:off x="2882753" y="1977388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187655" y="3419698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6933" y="4715859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57276"/>
              </p:ext>
            </p:extLst>
          </p:nvPr>
        </p:nvGraphicFramePr>
        <p:xfrm>
          <a:off x="2907107" y="4871332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9003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1987712" y="780650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895 332 – 282 429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05222"/>
              </p:ext>
            </p:extLst>
          </p:nvPr>
        </p:nvGraphicFramePr>
        <p:xfrm>
          <a:off x="2882753" y="1977388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187655" y="3419698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6933" y="4715859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24435"/>
              </p:ext>
            </p:extLst>
          </p:nvPr>
        </p:nvGraphicFramePr>
        <p:xfrm>
          <a:off x="2907107" y="4871332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0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1637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Rounded Rectangle 7"/>
          <p:cNvSpPr/>
          <p:nvPr/>
        </p:nvSpPr>
        <p:spPr>
          <a:xfrm>
            <a:off x="5081116" y="121690"/>
            <a:ext cx="1895485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1217521" y="4647139"/>
            <a:ext cx="10183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bay trong 5 phút,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muỗi đập cánh nhiều hơn ong bao nhiêu lần?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https://img.loigiaihay.com/picture/2023/0330/20_1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21" y="1278008"/>
            <a:ext cx="9757897" cy="32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437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Rounded Rectangle 7"/>
          <p:cNvSpPr/>
          <p:nvPr/>
        </p:nvSpPr>
        <p:spPr>
          <a:xfrm>
            <a:off x="5081116" y="121690"/>
            <a:ext cx="1895485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Rounded Rectangle 7"/>
          <p:cNvSpPr/>
          <p:nvPr/>
        </p:nvSpPr>
        <p:spPr>
          <a:xfrm>
            <a:off x="3822701" y="1620290"/>
            <a:ext cx="4093700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giải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350" y="2872939"/>
            <a:ext cx="114086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bay trong 5 phút, muỗi đập cánh nhiều hơn ong số lần là:</a:t>
            </a:r>
          </a:p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 180 000 – 60 000 = 120 000 (lần)</a:t>
            </a:r>
          </a:p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                 Đáp số: 120 000 lần</a:t>
            </a:r>
          </a:p>
        </p:txBody>
      </p:sp>
    </p:spTree>
    <p:extLst>
      <p:ext uri="{BB962C8B-B14F-4D97-AF65-F5344CB8AC3E}">
        <p14:creationId xmlns:p14="http://schemas.microsoft.com/office/powerpoint/2010/main" val="29543350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31785" y="11093"/>
            <a:ext cx="6890053" cy="1293962"/>
            <a:chOff x="2524625" y="855521"/>
            <a:chExt cx="7633335" cy="1061698"/>
          </a:xfrm>
        </p:grpSpPr>
        <p:sp>
          <p:nvSpPr>
            <p:cNvPr id="6" name="同侧圆角矩形 2"/>
            <p:cNvSpPr/>
            <p:nvPr/>
          </p:nvSpPr>
          <p:spPr>
            <a:xfrm>
              <a:off x="2524625" y="855521"/>
              <a:ext cx="7633335" cy="1061698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同侧圆角矩形 3"/>
            <p:cNvSpPr/>
            <p:nvPr/>
          </p:nvSpPr>
          <p:spPr>
            <a:xfrm>
              <a:off x="2656704" y="1000863"/>
              <a:ext cx="7369175" cy="771014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50159"/>
            <a:ext cx="6035601" cy="775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78" r="7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-2698" r="27728" b="-777"/>
          <a:stretch/>
        </p:blipFill>
        <p:spPr>
          <a:xfrm>
            <a:off x="2105158" y="-43404"/>
            <a:ext cx="988701" cy="1164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9045100" y="3884"/>
            <a:ext cx="1003902" cy="1088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7627" y="1189845"/>
            <a:ext cx="1045836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 đặc thù</a:t>
            </a: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Thực hiện được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cách đặt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tính và tính của phép trừ có nhiều chữ số.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nghiêm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98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ounded Rectangle 7"/>
          <p:cNvSpPr/>
          <p:nvPr/>
        </p:nvSpPr>
        <p:spPr>
          <a:xfrm>
            <a:off x="4598080" y="168939"/>
            <a:ext cx="3200341" cy="961942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594" y="1130881"/>
            <a:ext cx="11013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Khoang chứa nhiên liệu của máy bay màu xanh có 240 373 ℓ. Khoang chứa nhiên liệu của máy bay màu hồng có 25 350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ℓ. Hỏi khoang chứa nhiên liệu của máy bay nào có nhiều hơn và nhiều hơn bao nhiêu lít?</a:t>
            </a:r>
          </a:p>
        </p:txBody>
      </p:sp>
      <p:pic>
        <p:nvPicPr>
          <p:cNvPr id="2050" name="Picture 2" descr="https://img.loigiaihay.com/picture/2023/0330/20_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05" y="4021470"/>
            <a:ext cx="6646183" cy="18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025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5514" y="1012839"/>
            <a:ext cx="8636000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5400" dirty="0">
                <a:latin typeface="Cambria" panose="02040503050406030204" pitchFamily="18" charset="0"/>
                <a:ea typeface="Cambria" panose="02040503050406030204" pitchFamily="18" charset="0"/>
              </a:rPr>
              <a:t>Ta có: 240 373 &gt; 25 350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621" y="2392883"/>
            <a:ext cx="111209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khoang chứa nhiên liệu của máy bay màu xanh nhiều hơn khoang chứa nhiên liệu của máy bay màu đỏ và nhiều hơn số lít là:</a:t>
            </a:r>
          </a:p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240 373 – 25 350 = 215 023 (lít)</a:t>
            </a:r>
          </a:p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Đáp số: 215 023 lít</a:t>
            </a:r>
          </a:p>
        </p:txBody>
      </p:sp>
    </p:spTree>
    <p:extLst>
      <p:ext uri="{BB962C8B-B14F-4D97-AF65-F5344CB8AC3E}">
        <p14:creationId xmlns:p14="http://schemas.microsoft.com/office/powerpoint/2010/main" val="16219270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5" y="3137737"/>
            <a:ext cx="9306743" cy="2643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9626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nhanh: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7200" y="2286000"/>
            <a:ext cx="10972800" cy="138430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300 000 – 50 000 = ?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2600" y="4404087"/>
            <a:ext cx="4613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250 000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659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vi-VN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nhanh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1846" y="1941033"/>
            <a:ext cx="10514947" cy="150465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458 007 – 58 007 = ?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280" y="3829735"/>
            <a:ext cx="11772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400 000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818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88771" y="535457"/>
            <a:ext cx="9023812" cy="2775780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vi-VN" sz="40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8" y="0"/>
            <a:ext cx="4395597" cy="1060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03" y="898093"/>
            <a:ext cx="8607293" cy="58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74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69741" y="55420"/>
            <a:ext cx="9407236" cy="324196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0" y="0"/>
            <a:ext cx="9732818" cy="354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70" y="1994466"/>
            <a:ext cx="8607293" cy="58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24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8766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hambuger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9" name="banhmi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0" name="bánhkep">
            <a:hlinkClick r:id="rId9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577" y="4124154"/>
            <a:ext cx="2991363" cy="2080948"/>
          </a:xfrm>
          <a:prstGeom prst="rect">
            <a:avLst/>
          </a:prstGeom>
        </p:spPr>
      </p:pic>
      <p:pic>
        <p:nvPicPr>
          <p:cNvPr id="11" name="hotdogr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6755" y="5164627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12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44455" y="1137428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srgbClr val="0F4C5C"/>
                </a:solidFill>
                <a:latin typeface="Calibri" panose="020F0502020204030204"/>
              </a:rPr>
              <a:t>M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srgbClr val="0F4C5C"/>
                </a:solidFill>
                <a:latin typeface="Calibri" panose="020F0502020204030204"/>
              </a:rPr>
              <a:t>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32362" y="2117607"/>
              <a:ext cx="2530878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6 600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5 900 + 700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473643" y="2145502"/>
                <a:ext cx="3110190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</a:t>
                </a:r>
                <a:r>
                  <a:rPr kumimoji="0" lang="vi-VN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700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607395" y="2032289"/>
                <a:ext cx="2209415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6 800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15537" y="2080698"/>
                <a:ext cx="2525543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6 900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39 027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843416" y="1956454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39 720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107411" y="457528"/>
                <a:ext cx="5809447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34 655 + 4</a:t>
                </a:r>
                <a:r>
                  <a:rPr kumimoji="0" lang="vi-VN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372 = 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717050" cy="1891317"/>
            <a:chOff x="259063" y="2370146"/>
            <a:chExt cx="5717050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35718" y="2637061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39 000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39 072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7 000</a:t>
              </a:r>
              <a:endPara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6293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474327" y="2053820"/>
                <a:ext cx="258532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6293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10 000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2039502" y="445687"/>
                <a:ext cx="6573556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Tìm</a:t>
                </a:r>
                <a:r>
                  <a:rPr kumimoji="0" lang="vi-VN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số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baseline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32 000 + ..... = 40 000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757" y="2524637"/>
            <a:ext cx="9474005" cy="360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142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262" t="31419" r="26844" b="37754"/>
          <a:stretch/>
        </p:blipFill>
        <p:spPr>
          <a:xfrm>
            <a:off x="1015730" y="1073014"/>
            <a:ext cx="7048770" cy="491004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867958" y="1394079"/>
            <a:ext cx="4008356" cy="405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vi-VN" sz="60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 để tính được nhỉ?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290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822</Words>
  <Application>Microsoft Office PowerPoint</Application>
  <PresentationFormat>Widescreen</PresentationFormat>
  <Paragraphs>213</Paragraphs>
  <Slides>27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Times New Roman</vt:lpstr>
      <vt:lpstr>Arial</vt:lpstr>
      <vt:lpstr>SVN-Newton</vt:lpstr>
      <vt:lpstr>Calibri Light</vt:lpstr>
      <vt:lpstr>Calibri</vt:lpstr>
      <vt:lpstr>Cambria</vt:lpstr>
      <vt:lpstr>Wingdings</vt:lpstr>
      <vt:lpstr>UTM Avo</vt:lpstr>
      <vt:lpstr>#9Slide05 Lobster</vt:lpstr>
      <vt:lpstr>#9Slide07 HoneyCream</vt:lpstr>
      <vt:lpstr>等线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13</cp:revision>
  <dcterms:created xsi:type="dcterms:W3CDTF">2023-10-04T14:29:47Z</dcterms:created>
  <dcterms:modified xsi:type="dcterms:W3CDTF">2023-10-07T12:47:18Z</dcterms:modified>
</cp:coreProperties>
</file>