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27"/>
  </p:notesMasterIdLst>
  <p:sldIdLst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56" r:id="rId13"/>
    <p:sldId id="259" r:id="rId14"/>
    <p:sldId id="281" r:id="rId15"/>
    <p:sldId id="260" r:id="rId16"/>
    <p:sldId id="289" r:id="rId17"/>
    <p:sldId id="261" r:id="rId18"/>
    <p:sldId id="290" r:id="rId19"/>
    <p:sldId id="262" r:id="rId20"/>
    <p:sldId id="292" r:id="rId21"/>
    <p:sldId id="293" r:id="rId22"/>
    <p:sldId id="294" r:id="rId23"/>
    <p:sldId id="291" r:id="rId24"/>
    <p:sldId id="273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C2"/>
    <a:srgbClr val="F2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0A24-B0B9-4D81-90E9-20D08A6EA31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F2F3-A2B2-45DE-989E-812F9BDB8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8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7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8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1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3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7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1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9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0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FD61F-A2BB-4324-B8B9-10CC203D20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0700" y="317500"/>
            <a:ext cx="11341100" cy="60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9D33-60C8-1C41-F00C-6B34B681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D543A-FBAC-E29D-BFCA-F05912D1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5898-5903-B508-34E2-E510CEBC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6827-042C-F35E-C4DB-BEEFB5C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E4AE-7DAE-CD85-79B0-A17F59EB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E2BBE-ACA6-A6B3-FA7C-0FA11CB0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EBE67-3FF4-05D7-7E09-B7AC946DA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E46F582-CC2C-A557-2321-B670A0E6B98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5D13CD-FF2C-B5EA-243D-0958ABC299A4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CF6D6-F076-BC85-21FB-31C74D1AE56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7322C-AD8C-4C5B-A180-D4FABD767C0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0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9/28/2023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997B-9848-486F-B681-01DA23C6B19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5B4E-2C4B-4571-B64A-64CB15265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2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99805" y="-686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68532" y="7943854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3" y="92510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87413" y="96149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4291" y="-263731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09" y="-263731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716" y="293290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71" y="293290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17716" y="62230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99807" y="18430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-191743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698" y="238242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28195" y="-191743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891333" y="238242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44D49-4A75-3DC5-A873-9E3D9785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2D8A8-6664-8860-AA0C-7EF177F5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B03A-6587-FBCA-342D-616959AF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B025-50F8-44BD-F37E-858F46B7C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7AAC8-9114-4A33-35C0-690626FF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0FADA-1E5A-E570-1040-599874470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93A2D-9705-CA87-EF4E-57B830699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FE3E0AE-EEDB-C72B-95FF-A600F6A0D31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0ABF32-D748-1FD8-C550-F97FE17EE6C3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1EB6EB-F7F5-1352-4148-5C739A39C944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4340CC-1019-7133-A8B8-F6F8128E4AA4}"/>
              </a:ext>
            </a:extLst>
          </p:cNvPr>
          <p:cNvSpPr txBox="1">
            <a:spLocks/>
          </p:cNvSpPr>
          <p:nvPr userDrawn="1"/>
        </p:nvSpPr>
        <p:spPr>
          <a:xfrm>
            <a:off x="-254924" y="67289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2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1.pn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slide" Target="slide6.xml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slide" Target="slide16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slide" Target="slide10.xml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8" y="616114"/>
            <a:ext cx="10662828" cy="5486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6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72961" y="524272"/>
            <a:ext cx="735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kumimoji="0" lang="en-US" altLang="zh-CN" sz="4800" b="1" i="0" u="none" strike="noStrike" kern="1200" cap="none" spc="0" normalizeH="0" noProof="0" dirty="0" smtClean="0">
                <a:ln w="28575">
                  <a:solidFill>
                    <a:schemeClr val="tx1"/>
                  </a:solidFill>
                </a:ln>
                <a:solidFill>
                  <a:srgbClr val="F29A9C"/>
                </a:solidFill>
                <a:effectLst/>
                <a:uLnTx/>
                <a:uFillTx/>
                <a:latin typeface="UTM Loko" panose="02040603050506020204" pitchFamily="18" charset="0"/>
                <a:ea typeface="微软雅黑" panose="020B0503020204020204" pitchFamily="34" charset="-122"/>
              </a:rPr>
              <a:t> CẦU CẦN ĐẠT</a:t>
            </a:r>
            <a:endParaRPr kumimoji="0" lang="zh-CN" altLang="en-US" sz="4800" b="1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rgbClr val="F29A9C"/>
              </a:solidFill>
              <a:effectLst/>
              <a:uLnTx/>
              <a:uFillTx/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E180B1F-A5DD-4AFD-819F-D227E3B30AB1}"/>
              </a:ext>
            </a:extLst>
          </p:cNvPr>
          <p:cNvGrpSpPr/>
          <p:nvPr/>
        </p:nvGrpSpPr>
        <p:grpSpPr>
          <a:xfrm>
            <a:off x="820049" y="1699074"/>
            <a:ext cx="887998" cy="776998"/>
            <a:chOff x="1104900" y="1815973"/>
            <a:chExt cx="914400" cy="80010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F52A729-105B-4C3D-AA05-F163D95E7B97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6BA399-491D-4A67-8334-64726393F531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00404AF-778C-4E95-8987-A5898573FC19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BED6512-7F94-461F-A071-3B9A04309007}"/>
              </a:ext>
            </a:extLst>
          </p:cNvPr>
          <p:cNvGrpSpPr/>
          <p:nvPr/>
        </p:nvGrpSpPr>
        <p:grpSpPr>
          <a:xfrm>
            <a:off x="820049" y="3097137"/>
            <a:ext cx="887998" cy="776998"/>
            <a:chOff x="1104900" y="1815973"/>
            <a:chExt cx="914400" cy="8001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A21CFC1-47BC-459D-A63B-12BC2848CEB0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E779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61142D5-2436-4BB8-819C-23CFBF9269B6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521F08A-70B0-4538-A344-853E2B428DB7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C8574F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133F640-CF23-450C-9601-C17DE5D033B2}"/>
              </a:ext>
            </a:extLst>
          </p:cNvPr>
          <p:cNvGrpSpPr/>
          <p:nvPr/>
        </p:nvGrpSpPr>
        <p:grpSpPr>
          <a:xfrm>
            <a:off x="848570" y="4571055"/>
            <a:ext cx="887998" cy="776998"/>
            <a:chOff x="1104900" y="1815973"/>
            <a:chExt cx="914400" cy="8001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0FA8923-7141-43F6-8BE2-EF98B73C25F8}"/>
                </a:ext>
              </a:extLst>
            </p:cNvPr>
            <p:cNvSpPr/>
            <p:nvPr/>
          </p:nvSpPr>
          <p:spPr>
            <a:xfrm>
              <a:off x="1219200" y="1815973"/>
              <a:ext cx="800100" cy="800100"/>
            </a:xfrm>
            <a:prstGeom prst="ellipse">
              <a:avLst/>
            </a:prstGeom>
            <a:solidFill>
              <a:srgbClr val="49C5D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0" rIns="0" bIns="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71D3243-F8A8-4A24-879F-1CCD49722BDD}"/>
                </a:ext>
              </a:extLst>
            </p:cNvPr>
            <p:cNvSpPr/>
            <p:nvPr/>
          </p:nvSpPr>
          <p:spPr>
            <a:xfrm>
              <a:off x="1104900" y="2047748"/>
              <a:ext cx="336550" cy="336550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CCB1190-0D1D-4661-8ED6-92EB5CD77D26}"/>
                </a:ext>
              </a:extLst>
            </p:cNvPr>
            <p:cNvSpPr/>
            <p:nvPr/>
          </p:nvSpPr>
          <p:spPr>
            <a:xfrm>
              <a:off x="1134269" y="1871536"/>
              <a:ext cx="195262" cy="195262"/>
            </a:xfrm>
            <a:prstGeom prst="ellipse">
              <a:avLst/>
            </a:prstGeom>
            <a:solidFill>
              <a:srgbClr val="5B9BD5"/>
            </a:solidFill>
            <a:ln w="3175"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925515" y="1457086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biết được số tự nhiên, dãy số tự nhiên và nêu được một số đặc điểm của dãy số tự nhiên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25515" y="2953381"/>
            <a:ext cx="9768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lực chung: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lực tư duy, lập luận toán học, năng lực giao tiếp hợp tác, giải quyết vấn đề sáng tạo.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47568" y="4571055"/>
            <a:ext cx="949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nhiệm.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3" y="90366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8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" y="286463"/>
            <a:ext cx="11476951" cy="6131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0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18" y="691998"/>
            <a:ext cx="6263113" cy="334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obot Vector png images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37" y="3265471"/>
            <a:ext cx="445159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666892" y="1248508"/>
            <a:ext cx="3798277" cy="1116623"/>
          </a:xfrm>
          <a:prstGeom prst="wedgeRoundRectCallout">
            <a:avLst>
              <a:gd name="adj1" fmla="val 17824"/>
              <a:gd name="adj2" fmla="val 157846"/>
              <a:gd name="adj3" fmla="val 16667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0, 1, 2, 3, …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0" y="4653749"/>
            <a:ext cx="7801006" cy="595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78056" y="958362"/>
            <a:ext cx="6423949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2" descr="Robot Vector png images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3261" y1="46500" x2="60326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618"/>
            <a:ext cx="5715000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55" y="1058314"/>
            <a:ext cx="4017612" cy="8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5" y="822647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2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877" y="1530413"/>
            <a:ext cx="100924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1 000 000 là số tự nhiên lớn nhất.         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Dãy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số 1, 2, 3, 4, 5,... là dãy số tự nhiên.    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đầu tiên của dãy số tự nhiên là số 0.     </a:t>
            </a:r>
            <a:endParaRPr lang="en-US" sz="3900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vi-VN" sz="3900" dirty="0" smtClean="0">
                <a:solidFill>
                  <a:srgbClr val="333333"/>
                </a:solidFill>
                <a:latin typeface="Roboto" panose="02000000000000000000" pitchFamily="2" charset="0"/>
              </a:rPr>
              <a:t>Số </a:t>
            </a:r>
            <a:r>
              <a:rPr lang="vi-VN" sz="3900" dirty="0">
                <a:solidFill>
                  <a:srgbClr val="333333"/>
                </a:solidFill>
                <a:latin typeface="Roboto" panose="02000000000000000000" pitchFamily="2" charset="0"/>
              </a:rPr>
              <a:t>liền trước của một số bé hơn số liền sau của số đó 2 đơn vị.   </a:t>
            </a:r>
            <a:endParaRPr lang="vi-VN" sz="39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?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90345" y="1603242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90345" y="2535116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S</a:t>
            </a:r>
            <a:endParaRPr lang="en-US" sz="4400" dirty="0">
              <a:ln>
                <a:solidFill>
                  <a:schemeClr val="tx1"/>
                </a:solidFill>
              </a:ln>
              <a:latin typeface="UTM Loko" panose="0204060305050602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690345" y="3466990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90345" y="4398864"/>
            <a:ext cx="897550" cy="729761"/>
          </a:xfrm>
          <a:prstGeom prst="roundRect">
            <a:avLst/>
          </a:prstGeom>
          <a:solidFill>
            <a:srgbClr val="F29A9C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UTM Loko" panose="02040603050506020204" pitchFamily="18" charset="0"/>
              </a:rPr>
              <a:t>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243" y="-317081"/>
            <a:ext cx="4316342" cy="2042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48" y="2168781"/>
            <a:ext cx="10644038" cy="274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85805">
            <a:off x="2722880" y="2397760"/>
            <a:ext cx="6014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3609"/>
            <a:ext cx="11607790" cy="204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33087"/>
            <a:ext cx="6553768" cy="2475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68200">
            <a:off x="7212722" y="2565070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1 990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448516">
            <a:off x="2366402" y="3939517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2 044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104865">
            <a:off x="6710449" y="4118516"/>
            <a:ext cx="1111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9 999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08" y="4969423"/>
            <a:ext cx="5516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9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1442" y="3071407"/>
            <a:ext cx="2733040" cy="1332486"/>
            <a:chOff x="767275" y="2701034"/>
            <a:chExt cx="2733040" cy="1332486"/>
          </a:xfrm>
        </p:grpSpPr>
        <p:grpSp>
          <p:nvGrpSpPr>
            <p:cNvPr id="11" name="Group 1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" name="Rounded Rectangle 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891950">
            <a:off x="3669073" y="3522773"/>
            <a:ext cx="2733040" cy="1332486"/>
            <a:chOff x="767275" y="2701034"/>
            <a:chExt cx="2733040" cy="1332486"/>
          </a:xfrm>
        </p:grpSpPr>
        <p:grpSp>
          <p:nvGrpSpPr>
            <p:cNvPr id="28" name="Group 2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37" name="Rounded Rectangle 36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97692" y="2612875"/>
            <a:ext cx="2733040" cy="1332486"/>
            <a:chOff x="767275" y="2701034"/>
            <a:chExt cx="2733040" cy="1332486"/>
          </a:xfrm>
        </p:grpSpPr>
        <p:grpSp>
          <p:nvGrpSpPr>
            <p:cNvPr id="41" name="Group 40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43" name="Rounded Rectangle 42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621935">
            <a:off x="8973318" y="3565888"/>
            <a:ext cx="2733040" cy="1332486"/>
            <a:chOff x="767275" y="2701034"/>
            <a:chExt cx="2733040" cy="1332486"/>
          </a:xfrm>
        </p:grpSpPr>
        <p:grpSp>
          <p:nvGrpSpPr>
            <p:cNvPr id="48" name="Group 47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0" name="Rounded Rectangle 49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442" y="4639186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723" y="-316066"/>
            <a:ext cx="11589500" cy="228619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564580">
            <a:off x="9129386" y="3880492"/>
            <a:ext cx="2515466" cy="1321067"/>
            <a:chOff x="767275" y="2712453"/>
            <a:chExt cx="2733040" cy="1321067"/>
          </a:xfrm>
        </p:grpSpPr>
        <p:grpSp>
          <p:nvGrpSpPr>
            <p:cNvPr id="32" name="Group 31"/>
            <p:cNvGrpSpPr/>
            <p:nvPr/>
          </p:nvGrpSpPr>
          <p:grpSpPr>
            <a:xfrm>
              <a:off x="767275" y="2712453"/>
              <a:ext cx="2733040" cy="1321067"/>
              <a:chOff x="1280160" y="3687813"/>
              <a:chExt cx="2733040" cy="1321067"/>
            </a:xfrm>
            <a:solidFill>
              <a:srgbClr val="92D050"/>
            </a:solidFill>
          </p:grpSpPr>
          <p:sp>
            <p:nvSpPr>
              <p:cNvPr id="34" name="Rounded Rectangle 33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90137" y="3687813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 rot="20996529">
              <a:off x="1163200" y="3034417"/>
              <a:ext cx="19880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10 001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545886">
            <a:off x="6340844" y="3829087"/>
            <a:ext cx="2515467" cy="1332486"/>
            <a:chOff x="767275" y="2701034"/>
            <a:chExt cx="2733040" cy="1332486"/>
          </a:xfrm>
        </p:grpSpPr>
        <p:grpSp>
          <p:nvGrpSpPr>
            <p:cNvPr id="54" name="Group 53"/>
            <p:cNvGrpSpPr/>
            <p:nvPr/>
          </p:nvGrpSpPr>
          <p:grpSpPr>
            <a:xfrm>
              <a:off x="767275" y="2701034"/>
              <a:ext cx="2733040" cy="1332486"/>
              <a:chOff x="1280160" y="3676394"/>
              <a:chExt cx="2733040" cy="1332486"/>
            </a:xfrm>
            <a:solidFill>
              <a:srgbClr val="92D050"/>
            </a:solidFill>
          </p:grpSpPr>
          <p:sp>
            <p:nvSpPr>
              <p:cNvPr id="56" name="Rounded Rectangle 55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88080" y="3676394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9 999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521169">
            <a:off x="763115" y="3847853"/>
            <a:ext cx="2515467" cy="1321044"/>
            <a:chOff x="767275" y="2712476"/>
            <a:chExt cx="2733040" cy="1321044"/>
          </a:xfrm>
        </p:grpSpPr>
        <p:grpSp>
          <p:nvGrpSpPr>
            <p:cNvPr id="60" name="Group 59"/>
            <p:cNvGrpSpPr/>
            <p:nvPr/>
          </p:nvGrpSpPr>
          <p:grpSpPr>
            <a:xfrm>
              <a:off x="767275" y="2712476"/>
              <a:ext cx="2733040" cy="1321044"/>
              <a:chOff x="1280160" y="3687836"/>
              <a:chExt cx="2733040" cy="1321044"/>
            </a:xfrm>
            <a:solidFill>
              <a:srgbClr val="92D050"/>
            </a:solidFill>
          </p:grpSpPr>
          <p:sp>
            <p:nvSpPr>
              <p:cNvPr id="62" name="Rounded Rectangle 61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89980" y="3687836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9 666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621935">
            <a:off x="3587092" y="3812883"/>
            <a:ext cx="2515467" cy="1321100"/>
            <a:chOff x="767275" y="2712420"/>
            <a:chExt cx="2733040" cy="1321100"/>
          </a:xfrm>
        </p:grpSpPr>
        <p:grpSp>
          <p:nvGrpSpPr>
            <p:cNvPr id="66" name="Group 65"/>
            <p:cNvGrpSpPr/>
            <p:nvPr/>
          </p:nvGrpSpPr>
          <p:grpSpPr>
            <a:xfrm>
              <a:off x="767275" y="2712420"/>
              <a:ext cx="2733040" cy="1321100"/>
              <a:chOff x="1280160" y="3687780"/>
              <a:chExt cx="2733040" cy="1321100"/>
            </a:xfrm>
            <a:solidFill>
              <a:srgbClr val="92D050"/>
            </a:solidFill>
          </p:grpSpPr>
          <p:sp>
            <p:nvSpPr>
              <p:cNvPr id="68" name="Rounded Rectangle 67"/>
              <p:cNvSpPr/>
              <p:nvPr/>
            </p:nvSpPr>
            <p:spPr>
              <a:xfrm rot="21040571">
                <a:off x="1280160" y="3870960"/>
                <a:ext cx="2733040" cy="985520"/>
              </a:xfrm>
              <a:prstGeom prst="roundRect">
                <a:avLst>
                  <a:gd name="adj" fmla="val 258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412240" y="4094480"/>
                <a:ext cx="182880" cy="914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690343" y="3687780"/>
                <a:ext cx="182880" cy="94640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 rot="20996529">
              <a:off x="1330715" y="3034417"/>
              <a:ext cx="1653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effectLst>
                    <a:glow rad="342900">
                      <a:schemeClr val="bg1">
                        <a:alpha val="94000"/>
                      </a:schemeClr>
                    </a:glow>
                  </a:effectLst>
                  <a:latin typeface="UTM Loko" panose="02040603050506020204" pitchFamily="18" charset="0"/>
                </a:rPr>
                <a:t>9 998</a:t>
              </a:r>
              <a:endParaRPr lang="en-US" sz="4000" dirty="0">
                <a:effectLst>
                  <a:glow rad="342900">
                    <a:schemeClr val="bg1">
                      <a:alpha val="94000"/>
                    </a:schemeClr>
                  </a:glow>
                </a:effectLst>
                <a:latin typeface="UTM Lok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0729 -0.38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429"/>
            <a:ext cx="10662828" cy="544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4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9831" y="989851"/>
            <a:ext cx="10579319" cy="94373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9830" y="2160822"/>
            <a:ext cx="10579319" cy="2677396"/>
          </a:xfrm>
          <a:prstGeom prst="roundRect">
            <a:avLst>
              <a:gd name="adj" fmla="val 4209"/>
            </a:avLst>
          </a:prstGeom>
          <a:solidFill>
            <a:schemeClr val="accent4">
              <a:lumMod val="40000"/>
              <a:lumOff val="60000"/>
              <a:alpha val="6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…………;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69830" y="5065457"/>
            <a:ext cx="10579319" cy="1115424"/>
          </a:xfrm>
          <a:prstGeom prst="roundRect">
            <a:avLst>
              <a:gd name="adj" fmla="val 4209"/>
            </a:avLst>
          </a:prstGeom>
          <a:solidFill>
            <a:srgbClr val="92D050">
              <a:alpha val="64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Cho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4; 6; …; 2020; 2022.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4" y="0"/>
            <a:ext cx="10949365" cy="920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7843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9 990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4331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9 991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84396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41505" y="389000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757889" y="5843702"/>
            <a:ext cx="6152460" cy="674358"/>
          </a:xfrm>
          <a:prstGeom prst="roundRect">
            <a:avLst>
              <a:gd name="adj" fmla="val 4209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(2 022 – 2) : 2 + 1 = 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1 011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0" animBg="1"/>
      <p:bldP spid="54" grpId="0" animBg="1"/>
      <p:bldP spid="18" grpId="0"/>
      <p:bldP spid="56" grpId="0"/>
      <p:bldP spid="57" grpId="0"/>
      <p:bldP spid="58" grpId="0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95" y="750020"/>
            <a:ext cx="10028789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305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x,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x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chẵn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151 &lt; x &lt; 168.</a:t>
              </a: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168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158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330935" y="286316"/>
              <a:ext cx="13622081" cy="129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trống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248161 = ........ 48161</a:t>
              </a:r>
              <a:endParaRPr kumimoji="0" lang="en-US" altLang="en-US" sz="3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5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980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altLang="en-US" sz="13800" b="1" kern="0" spc="-15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378228" y="3219280"/>
              <a:ext cx="375082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230337"/>
            <a:chOff x="981375" y="2864057"/>
            <a:chExt cx="4537107" cy="12303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ít chữ số hơn </a:t>
              </a:r>
              <a:endParaRPr lang="en-US" sz="2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defRPr/>
              </a:pPr>
              <a:r>
                <a:rPr lang="vi-VN" sz="2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thì 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bé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kumimoji="0" lang="en-US" sz="28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200329"/>
            <a:chOff x="6830721" y="4696662"/>
            <a:chExt cx="4537107" cy="1200329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Trong hai số tự nhiên, số nào có nhiều chữ số hơn thì lớn hơn</a:t>
              </a:r>
              <a:endParaRPr lang="en-US" sz="2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46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dãy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endParaRPr lang="en-US" sz="4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>
                <a:lnSpc>
                  <a:spcPts val="3300"/>
                </a:lnSpc>
                <a:spcBef>
                  <a:spcPct val="50000"/>
                </a:spcBef>
                <a:defRPr/>
              </a:pPr>
              <a:r>
                <a:rPr lang="en-US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943 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567 ; 394 765 ; 563 947 ; 349 675.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349 675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943 567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394 765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563 947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8" y="-205637"/>
            <a:ext cx="12193057" cy="6968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361" y="2378031"/>
            <a:ext cx="2707893" cy="4479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18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8|2.1|1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439</Words>
  <Application>Microsoft Office PowerPoint</Application>
  <PresentationFormat>Widescreen</PresentationFormat>
  <Paragraphs>90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等线</vt:lpstr>
      <vt:lpstr>微软雅黑</vt:lpstr>
      <vt:lpstr>字魂37号-波纹乖乖体</vt:lpstr>
      <vt:lpstr>#9Slide07 HoneyCream</vt:lpstr>
      <vt:lpstr>Arial</vt:lpstr>
      <vt:lpstr>Calibri</vt:lpstr>
      <vt:lpstr>Calibri Light</vt:lpstr>
      <vt:lpstr>Cambria</vt:lpstr>
      <vt:lpstr>Roboto</vt:lpstr>
      <vt:lpstr>SVN-Newton</vt:lpstr>
      <vt:lpstr>Times New Roman</vt:lpstr>
      <vt:lpstr>UTM Loko</vt:lpstr>
      <vt:lpstr>Wingdings</vt:lpstr>
      <vt:lpstr>Office Theme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15</cp:revision>
  <dcterms:created xsi:type="dcterms:W3CDTF">2023-08-21T01:30:29Z</dcterms:created>
  <dcterms:modified xsi:type="dcterms:W3CDTF">2023-09-28T08:50:12Z</dcterms:modified>
</cp:coreProperties>
</file>