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56" r:id="rId4"/>
    <p:sldId id="259" r:id="rId5"/>
    <p:sldId id="261" r:id="rId6"/>
    <p:sldId id="263" r:id="rId7"/>
    <p:sldId id="264" r:id="rId8"/>
    <p:sldId id="265" r:id="rId9"/>
    <p:sldId id="262" r:id="rId10"/>
    <p:sldId id="260" r:id="rId11"/>
    <p:sldId id="266"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7DFB9-EC34-4337-B2CC-B56CC28BCF71}"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6A21-E99B-4D28-8982-857CD3CE1814}" type="slidenum">
              <a:rPr lang="en-US" smtClean="0"/>
              <a:t>‹#›</a:t>
            </a:fld>
            <a:endParaRPr lang="en-US"/>
          </a:p>
        </p:txBody>
      </p:sp>
    </p:spTree>
    <p:extLst>
      <p:ext uri="{BB962C8B-B14F-4D97-AF65-F5344CB8AC3E}">
        <p14:creationId xmlns:p14="http://schemas.microsoft.com/office/powerpoint/2010/main" val="324376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5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9140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1110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4892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1855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9215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441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7159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342F0-4DD0-4426-9B35-7D1BF3ED97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5002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3E2F1C-5774-4A45-BF5E-D8949BE4D46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400326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E2F1C-5774-4A45-BF5E-D8949BE4D46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96425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E2F1C-5774-4A45-BF5E-D8949BE4D46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3914945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8D1F45-D48D-4102-8D43-F8D3CF0BDD7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3F693F1-9726-4E0F-BDB1-E5170C671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F436B7E-C83D-4488-A44C-D50D9DEF72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B3813619-C3FC-4460-A4F6-88321A530E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C03294C5-66B1-4782-BB54-3951985B6D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243036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CA5F-4DE3-488C-8C68-C5B139363EA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92CB39-84F7-4774-91FF-B7254FB9DE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ED4388-3575-49CC-AC48-6760A3A9BD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D4B48D5A-4339-49F5-8952-AA131843E5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1E35DF0A-9CFD-42D1-BF59-492EB99D4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368470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17E64-3210-49B8-838F-7D28482F7A4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A387A-D31F-4BC0-A39D-75D597684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C259D19-BB8A-4ECE-8703-DE59F1E272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A667E923-7904-49B6-9728-37D5E121AF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4350C006-8674-4945-9EA0-6DF0C1C54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228192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B57781-566C-4007-9400-E1BBF2CC32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F4EE65-07F2-4FED-89C7-2149AE0545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211B50-0782-4B4A-BEEB-524ED45F0CD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2B23A6-2CCA-4317-8A74-19A7CB988B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9EDA0E9B-8F6C-420B-8300-1653926F8F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F3FB5DEB-833D-4C7A-8FCB-5153919A2F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67865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831001-A4CE-42CB-89CB-DEA29CFF79A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0CAD4D5-7F9C-43D7-B57D-E4D5AE1D1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F8C879-4BEE-4DC2-AABB-5CD12E6CCC8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5E142F-DD1D-4E3D-A494-37680FC4D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DDE320-5B69-4B61-9729-91165411275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D5351A-0C18-43EC-81D0-096246E77C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8" name="页脚占位符 7">
            <a:extLst>
              <a:ext uri="{FF2B5EF4-FFF2-40B4-BE49-F238E27FC236}">
                <a16:creationId xmlns:a16="http://schemas.microsoft.com/office/drawing/2014/main" id="{13D957F6-E65F-4D01-A59E-B68EC8BF6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9" name="灯片编号占位符 8">
            <a:extLst>
              <a:ext uri="{FF2B5EF4-FFF2-40B4-BE49-F238E27FC236}">
                <a16:creationId xmlns:a16="http://schemas.microsoft.com/office/drawing/2014/main" id="{0DEBA76D-C516-4CFE-A62D-76A60715A2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38010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4A186-0C81-42B5-B813-31BC362CE6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9D89BC-B7D6-4C60-8426-437C813CD8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页脚占位符 3">
            <a:extLst>
              <a:ext uri="{FF2B5EF4-FFF2-40B4-BE49-F238E27FC236}">
                <a16:creationId xmlns:a16="http://schemas.microsoft.com/office/drawing/2014/main" id="{3B5FDA4D-F543-4016-A283-A480F728CE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灯片编号占位符 4">
            <a:extLst>
              <a:ext uri="{FF2B5EF4-FFF2-40B4-BE49-F238E27FC236}">
                <a16:creationId xmlns:a16="http://schemas.microsoft.com/office/drawing/2014/main" id="{D56848A0-3A64-4FCD-B73D-BA4BD8F445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95300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0D59DD-F38E-4A14-8067-584159B3FB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3" name="页脚占位符 2">
            <a:extLst>
              <a:ext uri="{FF2B5EF4-FFF2-40B4-BE49-F238E27FC236}">
                <a16:creationId xmlns:a16="http://schemas.microsoft.com/office/drawing/2014/main" id="{CCC8E271-A6DB-4EAB-A5B7-0E4F187261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灯片编号占位符 3">
            <a:extLst>
              <a:ext uri="{FF2B5EF4-FFF2-40B4-BE49-F238E27FC236}">
                <a16:creationId xmlns:a16="http://schemas.microsoft.com/office/drawing/2014/main" id="{BA554154-B1D8-4F35-89B6-8D8BDDAFDA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75843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1699C-BEDE-4954-BEC0-ECE0ADAC90E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9CB2C7-54DB-4A1A-94B0-BC508506F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04E2EDD-67B9-4D8D-BDB7-19D9D48CA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8B3DD4-80DF-429F-8EE8-EA0A2E469A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81A86866-52C6-4F5D-9F79-6060128905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3F86DEDA-05A6-4B6B-B41C-84DCD63A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00354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E2F1C-5774-4A45-BF5E-D8949BE4D46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429476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13965B-DFCE-4DE2-821A-1D0D8E4FE0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82D6DD-FEFB-4DA0-8083-AAF53C945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14C992-7600-4FB7-A972-A2AD8D357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E52AC9-9C30-4C59-80A8-FE9C7EF9D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10BAB249-4E30-4D86-8178-E2106689D1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5689576A-F5B9-486F-A595-9C885C00A5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29393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B08156-6517-4E88-9482-DB7EEE6249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EF7D57-ECE5-45A9-9622-14A8B22CA5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0F5F27-FFE6-4ACA-B176-2FCBDD04E4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E83308E-2F80-4507-91BF-A49DC9D7FB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5B3A2499-6432-493C-9F8A-99A706B2E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49080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5E3486D-B586-48C1-B235-8D34B1FC34A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224B8F5-1484-49E8-A9EB-428FC22A9B6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F342D4-1B0D-4FF6-B99F-3E0A5C1F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4F3B76DF-DB53-421B-BD43-AEBB31E6E9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EFBEDFB2-8B77-4C22-8624-C32E45FE0B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0930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8D1F45-D48D-4102-8D43-F8D3CF0BDD7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3F693F1-9726-4E0F-BDB1-E5170C671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F436B7E-C83D-4488-A44C-D50D9DEF72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B3813619-C3FC-4460-A4F6-88321A530E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C03294C5-66B1-4782-BB54-3951985B6D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54958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CA5F-4DE3-488C-8C68-C5B139363EA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92CB39-84F7-4774-91FF-B7254FB9DE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ED4388-3575-49CC-AC48-6760A3A9BD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D4B48D5A-4339-49F5-8952-AA131843E5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1E35DF0A-9CFD-42D1-BF59-492EB99D4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52707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17E64-3210-49B8-838F-7D28482F7A4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A387A-D31F-4BC0-A39D-75D597684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C259D19-BB8A-4ECE-8703-DE59F1E272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A667E923-7904-49B6-9728-37D5E121AF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4350C006-8674-4945-9EA0-6DF0C1C54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56689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B57781-566C-4007-9400-E1BBF2CC32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F4EE65-07F2-4FED-89C7-2149AE0545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211B50-0782-4B4A-BEEB-524ED45F0CD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2B23A6-2CCA-4317-8A74-19A7CB988B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9EDA0E9B-8F6C-420B-8300-1653926F8F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F3FB5DEB-833D-4C7A-8FCB-5153919A2F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6869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831001-A4CE-42CB-89CB-DEA29CFF79A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0CAD4D5-7F9C-43D7-B57D-E4D5AE1D1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F8C879-4BEE-4DC2-AABB-5CD12E6CCC8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5E142F-DD1D-4E3D-A494-37680FC4D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DDE320-5B69-4B61-9729-91165411275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D5351A-0C18-43EC-81D0-096246E77C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8" name="页脚占位符 7">
            <a:extLst>
              <a:ext uri="{FF2B5EF4-FFF2-40B4-BE49-F238E27FC236}">
                <a16:creationId xmlns:a16="http://schemas.microsoft.com/office/drawing/2014/main" id="{13D957F6-E65F-4D01-A59E-B68EC8BF6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9" name="灯片编号占位符 8">
            <a:extLst>
              <a:ext uri="{FF2B5EF4-FFF2-40B4-BE49-F238E27FC236}">
                <a16:creationId xmlns:a16="http://schemas.microsoft.com/office/drawing/2014/main" id="{0DEBA76D-C516-4CFE-A62D-76A60715A2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02970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4A186-0C81-42B5-B813-31BC362CE6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9D89BC-B7D6-4C60-8426-437C813CD8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页脚占位符 3">
            <a:extLst>
              <a:ext uri="{FF2B5EF4-FFF2-40B4-BE49-F238E27FC236}">
                <a16:creationId xmlns:a16="http://schemas.microsoft.com/office/drawing/2014/main" id="{3B5FDA4D-F543-4016-A283-A480F728CE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灯片编号占位符 4">
            <a:extLst>
              <a:ext uri="{FF2B5EF4-FFF2-40B4-BE49-F238E27FC236}">
                <a16:creationId xmlns:a16="http://schemas.microsoft.com/office/drawing/2014/main" id="{D56848A0-3A64-4FCD-B73D-BA4BD8F445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73276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0D59DD-F38E-4A14-8067-584159B3FB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3" name="页脚占位符 2">
            <a:extLst>
              <a:ext uri="{FF2B5EF4-FFF2-40B4-BE49-F238E27FC236}">
                <a16:creationId xmlns:a16="http://schemas.microsoft.com/office/drawing/2014/main" id="{CCC8E271-A6DB-4EAB-A5B7-0E4F187261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灯片编号占位符 3">
            <a:extLst>
              <a:ext uri="{FF2B5EF4-FFF2-40B4-BE49-F238E27FC236}">
                <a16:creationId xmlns:a16="http://schemas.microsoft.com/office/drawing/2014/main" id="{BA554154-B1D8-4F35-89B6-8D8BDDAFDA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2319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3E2F1C-5774-4A45-BF5E-D8949BE4D46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18749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1699C-BEDE-4954-BEC0-ECE0ADAC90E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9CB2C7-54DB-4A1A-94B0-BC508506F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04E2EDD-67B9-4D8D-BDB7-19D9D48CA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8B3DD4-80DF-429F-8EE8-EA0A2E469A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81A86866-52C6-4F5D-9F79-6060128905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3F86DEDA-05A6-4B6B-B41C-84DCD63A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27558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13965B-DFCE-4DE2-821A-1D0D8E4FE0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82D6DD-FEFB-4DA0-8083-AAF53C945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14C992-7600-4FB7-A972-A2AD8D357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E52AC9-9C30-4C59-80A8-FE9C7EF9D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10BAB249-4E30-4D86-8178-E2106689D1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5689576A-F5B9-486F-A595-9C885C00A5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23962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B08156-6517-4E88-9482-DB7EEE6249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EF7D57-ECE5-45A9-9622-14A8B22CA5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0F5F27-FFE6-4ACA-B176-2FCBDD04E4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E83308E-2F80-4507-91BF-A49DC9D7FB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5B3A2499-6432-493C-9F8A-99A706B2E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9182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5E3486D-B586-48C1-B235-8D34B1FC34A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224B8F5-1484-49E8-A9EB-428FC22A9B6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F342D4-1B0D-4FF6-B99F-3E0A5C1F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4F3B76DF-DB53-421B-BD43-AEBB31E6E9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EFBEDFB2-8B77-4C22-8624-C32E45FE0B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2409759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3E2F1C-5774-4A45-BF5E-D8949BE4D466}"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168525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3E2F1C-5774-4A45-BF5E-D8949BE4D466}"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252788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3E2F1C-5774-4A45-BF5E-D8949BE4D466}"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427550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E2F1C-5774-4A45-BF5E-D8949BE4D466}"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336225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3E2F1C-5774-4A45-BF5E-D8949BE4D466}"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227725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3E2F1C-5774-4A45-BF5E-D8949BE4D466}"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EB7CB-201E-4930-BB50-46DEA42B2612}" type="slidenum">
              <a:rPr lang="en-US" smtClean="0"/>
              <a:t>‹#›</a:t>
            </a:fld>
            <a:endParaRPr lang="en-US"/>
          </a:p>
        </p:txBody>
      </p:sp>
    </p:spTree>
    <p:extLst>
      <p:ext uri="{BB962C8B-B14F-4D97-AF65-F5344CB8AC3E}">
        <p14:creationId xmlns:p14="http://schemas.microsoft.com/office/powerpoint/2010/main" val="209255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E2F1C-5774-4A45-BF5E-D8949BE4D466}" type="datetimeFigureOut">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EB7CB-201E-4930-BB50-46DEA42B2612}" type="slidenum">
              <a:rPr lang="en-US" smtClean="0"/>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175895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46B24B-D8D4-443D-AE02-01A71C1A9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6086114-884B-42FB-8AE0-0ECF75C0E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6F962D-FAE6-4DD4-99B3-FF1C5EBA9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2276D52-3E89-4E96-BC2E-6724A3211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C5C2C4C0-0BC2-41BE-88DD-5AF68F871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764456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46B24B-D8D4-443D-AE02-01A71C1A9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6086114-884B-42FB-8AE0-0ECF75C0E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6F962D-FAE6-4DD4-99B3-FF1C5EBA9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2276D52-3E89-4E96-BC2E-6724A3211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C5C2C4C0-0BC2-41BE-88DD-5AF68F871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189025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461053" y="1015998"/>
            <a:ext cx="10127974" cy="4113038"/>
          </a:xfrm>
          <a:prstGeom prst="roundRect">
            <a:avLst/>
          </a:prstGeom>
          <a:solidFill>
            <a:schemeClr val="bg1">
              <a:alpha val="81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2" y="-123410"/>
            <a:ext cx="2041301" cy="2041301"/>
          </a:xfrm>
          <a:prstGeom prst="rect">
            <a:avLst/>
          </a:prstGeom>
        </p:spPr>
      </p:pic>
      <p:pic>
        <p:nvPicPr>
          <p:cNvPr id="3" name="Picture 2"/>
          <p:cNvPicPr>
            <a:picLocks noChangeAspect="1"/>
          </p:cNvPicPr>
          <p:nvPr/>
        </p:nvPicPr>
        <p:blipFill>
          <a:blip r:embed="rId4"/>
          <a:stretch>
            <a:fillRect/>
          </a:stretch>
        </p:blipFill>
        <p:spPr>
          <a:xfrm>
            <a:off x="1278977" y="111593"/>
            <a:ext cx="10492125" cy="501744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17" y="5223259"/>
            <a:ext cx="1324394" cy="1359018"/>
          </a:xfrm>
          <a:prstGeom prst="rect">
            <a:avLst/>
          </a:prstGeom>
        </p:spPr>
      </p:pic>
    </p:spTree>
    <p:extLst>
      <p:ext uri="{BB962C8B-B14F-4D97-AF65-F5344CB8AC3E}">
        <p14:creationId xmlns:p14="http://schemas.microsoft.com/office/powerpoint/2010/main" val="226735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39657" y="-2694342"/>
            <a:ext cx="6858000" cy="12246685"/>
          </a:xfrm>
          <a:prstGeom prst="rect">
            <a:avLst/>
          </a:prstGeom>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613849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sp>
        <p:nvSpPr>
          <p:cNvPr id="10" name="矩形: 圆角 9">
            <a:extLst>
              <a:ext uri="{FF2B5EF4-FFF2-40B4-BE49-F238E27FC236}">
                <a16:creationId xmlns:a16="http://schemas.microsoft.com/office/drawing/2014/main" id="{334E088B-878C-4D5A-B043-6247F0C56D89}"/>
              </a:ext>
            </a:extLst>
          </p:cNvPr>
          <p:cNvSpPr/>
          <p:nvPr/>
        </p:nvSpPr>
        <p:spPr>
          <a:xfrm>
            <a:off x="633931" y="191703"/>
            <a:ext cx="10869452" cy="1354293"/>
          </a:xfrm>
          <a:prstGeom prst="roundRect">
            <a:avLst>
              <a:gd name="adj" fmla="val 50000"/>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2.</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Viết</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đoạn</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văn</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ngắn</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giới</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thiệu</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về</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một</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danh</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nổi</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tiếng</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ở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phương</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em</a:t>
            </a:r>
            <a:endParaRPr kumimoji="0" lang="zh-CN" altLang="en-US"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endParaRPr>
          </a:p>
        </p:txBody>
      </p:sp>
      <p:sp>
        <p:nvSpPr>
          <p:cNvPr id="4" name="Rectangle 3"/>
          <p:cNvSpPr/>
          <p:nvPr/>
        </p:nvSpPr>
        <p:spPr>
          <a:xfrm>
            <a:off x="633930" y="1561927"/>
            <a:ext cx="11077423" cy="1938992"/>
          </a:xfrm>
          <a:prstGeom prst="rect">
            <a:avLst/>
          </a:prstGeom>
        </p:spPr>
        <p:txBody>
          <a:bodyPr wrap="square">
            <a:spAutoFit/>
          </a:bodyPr>
          <a:lstStyle/>
          <a:p>
            <a:pPr algn="just"/>
            <a:r>
              <a:rPr lang="en-US" sz="2400"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Em </a:t>
            </a:r>
            <a:r>
              <a:rPr lang="vi-VN" sz="2400" dirty="0">
                <a:latin typeface="Calibri" panose="020F0502020204030204" pitchFamily="34" charset="0"/>
                <a:cs typeface="Calibri" panose="020F0502020204030204" pitchFamily="34" charset="0"/>
              </a:rPr>
              <a:t>sinh ra và lớn lên ở Hà Nội. Quê hương của em có rất nhiều danh lam thắng cảnh nổi tiếng. Nhưng em thích nhất là Hồ Gươm (hay còn gọi là Hồ Hoàn Kiếm). Hồ nằm ở trung tâm thành phố. Diện tích hồ khá rộng, mực nước sâu. Nước hồ trong xanh, phẳng lặng. Thỉnh thoảng những làn gió thổi khiến mặt hồ lăn tăn gợn sóng. Gần hồ còn có đài Nghiên, tháp Bút mang vẻ đẹp cổ kính. Cùng </a:t>
            </a:r>
            <a:r>
              <a:rPr lang="vi-VN" sz="2400" dirty="0" smtClean="0">
                <a:latin typeface="Calibri" panose="020F0502020204030204" pitchFamily="34" charset="0"/>
                <a:cs typeface="Calibri" panose="020F0502020204030204" pitchFamily="34" charset="0"/>
              </a:rPr>
              <a:t>với</a:t>
            </a:r>
            <a:r>
              <a:rPr lang="vi-VN" sz="2400" dirty="0">
                <a:latin typeface="Calibri" panose="020F0502020204030204" pitchFamily="34" charset="0"/>
                <a:cs typeface="Calibri" panose="020F0502020204030204" pitchFamily="34" charset="0"/>
              </a:rPr>
              <a:t> đó là cầu Thê Húc được sơn </a:t>
            </a:r>
            <a:r>
              <a:rPr lang="vi-VN" sz="2400" dirty="0" smtClean="0">
                <a:latin typeface="Calibri" panose="020F0502020204030204" pitchFamily="34" charset="0"/>
                <a:cs typeface="Calibri" panose="020F0502020204030204" pitchFamily="34" charset="0"/>
              </a:rPr>
              <a:t>màu</a:t>
            </a:r>
            <a:endParaRPr lang="en-US" sz="2400" dirty="0" smtClean="0">
              <a:latin typeface="Calibri" panose="020F0502020204030204" pitchFamily="34" charset="0"/>
              <a:cs typeface="Calibri" panose="020F0502020204030204" pitchFamily="34" charset="0"/>
            </a:endParaRPr>
          </a:p>
        </p:txBody>
      </p:sp>
      <p:pic>
        <p:nvPicPr>
          <p:cNvPr id="2050" name="Picture 2" descr="Hồ Hoàn Kiếm - Bảo tàng Phụ Nữ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081" y="3516850"/>
            <a:ext cx="3755286" cy="28556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0975" y="3383280"/>
            <a:ext cx="7114166" cy="3046988"/>
          </a:xfrm>
          <a:prstGeom prst="rect">
            <a:avLst/>
          </a:prstGeom>
        </p:spPr>
        <p:txBody>
          <a:bodyPr wrap="square">
            <a:spAutoFit/>
          </a:bodyPr>
          <a:lstStyle/>
          <a:p>
            <a:pPr algn="just"/>
            <a:r>
              <a:rPr lang="vi-VN" sz="2400" dirty="0">
                <a:latin typeface="Calibri" panose="020F0502020204030204" pitchFamily="34" charset="0"/>
                <a:cs typeface="Calibri" panose="020F0502020204030204" pitchFamily="34" charset="0"/>
              </a:rPr>
              <a:t>đỏ, </a:t>
            </a:r>
            <a:r>
              <a:rPr lang="vi-VN" sz="2400" dirty="0" smtClean="0">
                <a:latin typeface="Calibri" panose="020F0502020204030204" pitchFamily="34" charset="0"/>
                <a:cs typeface="Calibri" panose="020F0502020204030204" pitchFamily="34" charset="0"/>
              </a:rPr>
              <a:t>cong </a:t>
            </a:r>
            <a:r>
              <a:rPr lang="vi-VN" sz="2400" dirty="0">
                <a:latin typeface="Calibri" panose="020F0502020204030204" pitchFamily="34" charset="0"/>
                <a:cs typeface="Calibri" panose="020F0502020204030204" pitchFamily="34" charset="0"/>
              </a:rPr>
              <a:t>cong như con tôm. Từ cầu Thê Húc dẫn du khách đến với đền Ngọc Sơn cổ kính, uy nghiêm. Trước cổng đền là cây đa cổ thụ đã nhiều năm tuổi. Khi đứng trên cầu Thê Húc, hướng mắt ra, ta có thể nhìn thấy tháp Rùa. Tháp nằm trên một khoảng đất trống chính giữa hồ. Trên tháp Rùa, những khóm rêu phong nổi lên khiến tháp mang một vẻ đẹp đầy cổ kính. Từ lâu, Hồ Gươm đã trở thành một biểu tượng của thủ đô Hà Nội.</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786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461053" y="2039030"/>
            <a:ext cx="10127974" cy="1794415"/>
          </a:xfrm>
          <a:prstGeom prst="roundRect">
            <a:avLst/>
          </a:prstGeom>
          <a:solidFill>
            <a:schemeClr val="bg1">
              <a:alpha val="81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27">
            <a:extLst>
              <a:ext uri="{FF2B5EF4-FFF2-40B4-BE49-F238E27FC236}">
                <a16:creationId xmlns:a16="http://schemas.microsoft.com/office/drawing/2014/main" id="{14D52250-E351-424E-877F-9B44CC569515}"/>
              </a:ext>
            </a:extLst>
          </p:cNvPr>
          <p:cNvSpPr/>
          <p:nvPr/>
        </p:nvSpPr>
        <p:spPr>
          <a:xfrm>
            <a:off x="6642737" y="2337766"/>
            <a:ext cx="184732" cy="1862048"/>
          </a:xfrm>
          <a:prstGeom prst="rect">
            <a:avLst/>
          </a:prstGeom>
        </p:spPr>
        <p:txBody>
          <a:bodyPr vert="horz"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altLang="zh-CN" sz="11500" b="0" i="0" u="none" strike="noStrike" kern="1200" cap="none" spc="0" normalizeH="0" noProof="0" dirty="0" smtClean="0">
              <a:ln w="127000">
                <a:solidFill>
                  <a:schemeClr val="bg1"/>
                </a:solidFill>
              </a:ln>
              <a:solidFill>
                <a:prstClr val="white"/>
              </a:solidFill>
              <a:effectLst>
                <a:outerShdw blurRad="127000" dist="127000" dir="13500000" algn="br" rotWithShape="0">
                  <a:prstClr val="black">
                    <a:alpha val="12000"/>
                  </a:prstClr>
                </a:outerShdw>
              </a:effectLst>
              <a:uLnTx/>
              <a:uFillTx/>
              <a:latin typeface="#9Slide06 SVNStella" panose="02000000000000000000" pitchFamily="2" charset="0"/>
              <a:ea typeface="字魂131号-酷乐潮玩体" panose="00000500000000000000" pitchFamily="2" charset="-122"/>
              <a:sym typeface="Arial" panose="020B0604020202020204" pitchFamily="34" charset="0"/>
            </a:endParaRPr>
          </a:p>
        </p:txBody>
      </p:sp>
      <p:pic>
        <p:nvPicPr>
          <p:cNvPr id="2" name="Picture 1"/>
          <p:cNvPicPr>
            <a:picLocks noChangeAspect="1"/>
          </p:cNvPicPr>
          <p:nvPr/>
        </p:nvPicPr>
        <p:blipFill>
          <a:blip r:embed="rId3"/>
          <a:stretch>
            <a:fillRect/>
          </a:stretch>
        </p:blipFill>
        <p:spPr>
          <a:xfrm>
            <a:off x="2358063" y="2039031"/>
            <a:ext cx="8333954" cy="1865538"/>
          </a:xfrm>
          <a:prstGeom prst="rect">
            <a:avLst/>
          </a:prstGeom>
        </p:spPr>
      </p:pic>
    </p:spTree>
    <p:extLst>
      <p:ext uri="{BB962C8B-B14F-4D97-AF65-F5344CB8AC3E}">
        <p14:creationId xmlns:p14="http://schemas.microsoft.com/office/powerpoint/2010/main" val="261208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94343" y="-2694343"/>
            <a:ext cx="6858000" cy="12246685"/>
          </a:xfrm>
          <a:prstGeom prst="rect">
            <a:avLst/>
          </a:prstGeom>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2" name="图片 11">
            <a:extLst>
              <a:ext uri="{FF2B5EF4-FFF2-40B4-BE49-F238E27FC236}">
                <a16:creationId xmlns:a16="http://schemas.microsoft.com/office/drawing/2014/main" id="{8C3021E3-36D7-4EB5-9B71-CFF384B307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4740" l="9961" r="89941">
                        <a14:foregroundMark x1="59375" y1="87532" x2="59375" y2="87532"/>
                        <a14:foregroundMark x1="56055" y1="94740" x2="56055" y2="94740"/>
                        <a14:foregroundMark x1="67285" y1="93636" x2="67285" y2="93636"/>
                      </a14:backgroundRemoval>
                    </a14:imgEffect>
                  </a14:imgLayer>
                </a14:imgProps>
              </a:ext>
              <a:ext uri="{28A0092B-C50C-407E-A947-70E740481C1C}">
                <a14:useLocalDpi xmlns:a14="http://schemas.microsoft.com/office/drawing/2010/main" val="0"/>
              </a:ext>
            </a:extLst>
          </a:blip>
          <a:stretch>
            <a:fillRect/>
          </a:stretch>
        </p:blipFill>
        <p:spPr>
          <a:xfrm>
            <a:off x="8941789" y="-3533591"/>
            <a:ext cx="4396811" cy="6612391"/>
          </a:xfrm>
          <a:prstGeom prst="rect">
            <a:avLst/>
          </a:prstGeom>
        </p:spPr>
      </p:pic>
      <p:pic>
        <p:nvPicPr>
          <p:cNvPr id="15" name="图片 14">
            <a:extLst>
              <a:ext uri="{FF2B5EF4-FFF2-40B4-BE49-F238E27FC236}">
                <a16:creationId xmlns:a16="http://schemas.microsoft.com/office/drawing/2014/main" id="{5CE3621F-38AC-4A0C-A978-8EBB20FC1E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2834" b="43056"/>
          <a:stretch/>
        </p:blipFill>
        <p:spPr>
          <a:xfrm>
            <a:off x="0" y="-1220805"/>
            <a:ext cx="4396810" cy="3089310"/>
          </a:xfrm>
          <a:prstGeom prst="rect">
            <a:avLst/>
          </a:prstGeom>
        </p:spPr>
      </p:pic>
      <p:pic>
        <p:nvPicPr>
          <p:cNvPr id="20" name="图片 19">
            <a:extLst>
              <a:ext uri="{FF2B5EF4-FFF2-40B4-BE49-F238E27FC236}">
                <a16:creationId xmlns:a16="http://schemas.microsoft.com/office/drawing/2014/main" id="{DCFF304A-73AB-4E84-9B53-100B13259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5049078"/>
            <a:ext cx="15240000" cy="2225776"/>
          </a:xfrm>
          <a:prstGeom prst="rect">
            <a:avLst/>
          </a:prstGeom>
        </p:spPr>
      </p:pic>
      <p:pic>
        <p:nvPicPr>
          <p:cNvPr id="14" name="图片 13">
            <a:extLst>
              <a:ext uri="{FF2B5EF4-FFF2-40B4-BE49-F238E27FC236}">
                <a16:creationId xmlns:a16="http://schemas.microsoft.com/office/drawing/2014/main" id="{A46A4B30-29CE-4760-B85D-908AD40242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2834" b="43056"/>
          <a:stretch/>
        </p:blipFill>
        <p:spPr>
          <a:xfrm>
            <a:off x="7247503" y="2380980"/>
            <a:ext cx="6426073" cy="4515121"/>
          </a:xfrm>
          <a:prstGeom prst="rect">
            <a:avLst/>
          </a:prstGeom>
        </p:spPr>
      </p:pic>
      <p:pic>
        <p:nvPicPr>
          <p:cNvPr id="17" name="图片 16">
            <a:extLst>
              <a:ext uri="{FF2B5EF4-FFF2-40B4-BE49-F238E27FC236}">
                <a16:creationId xmlns:a16="http://schemas.microsoft.com/office/drawing/2014/main" id="{14D74C4A-668D-4293-AD20-161E117737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831" y="2908543"/>
            <a:ext cx="5263265" cy="5263265"/>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9569" y="1394050"/>
            <a:ext cx="9010669" cy="3682303"/>
          </a:xfrm>
          <a:prstGeom prst="rect">
            <a:avLst/>
          </a:prstGeom>
        </p:spPr>
      </p:pic>
    </p:spTree>
    <p:extLst>
      <p:ext uri="{BB962C8B-B14F-4D97-AF65-F5344CB8AC3E}">
        <p14:creationId xmlns:p14="http://schemas.microsoft.com/office/powerpoint/2010/main" val="356949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sp>
        <p:nvSpPr>
          <p:cNvPr id="10" name="矩形: 圆角 9">
            <a:extLst>
              <a:ext uri="{FF2B5EF4-FFF2-40B4-BE49-F238E27FC236}">
                <a16:creationId xmlns:a16="http://schemas.microsoft.com/office/drawing/2014/main" id="{334E088B-878C-4D5A-B043-6247F0C56D89}"/>
              </a:ext>
            </a:extLst>
          </p:cNvPr>
          <p:cNvSpPr/>
          <p:nvPr/>
        </p:nvSpPr>
        <p:spPr>
          <a:xfrm>
            <a:off x="889844" y="275260"/>
            <a:ext cx="10232703" cy="630249"/>
          </a:xfrm>
          <a:prstGeom prst="roundRect">
            <a:avLst>
              <a:gd name="adj" fmla="val 50000"/>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1.</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Hoàn</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thành</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bảng</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thông</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tin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dưới</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đây</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vào</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vở</a:t>
            </a:r>
            <a:endParaRPr kumimoji="0" lang="zh-CN" altLang="en-US"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487072916"/>
              </p:ext>
            </p:extLst>
          </p:nvPr>
        </p:nvGraphicFramePr>
        <p:xfrm>
          <a:off x="1149350" y="1040130"/>
          <a:ext cx="10007600" cy="481584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2512834761"/>
                    </a:ext>
                  </a:extLst>
                </a:gridCol>
                <a:gridCol w="4064000">
                  <a:extLst>
                    <a:ext uri="{9D8B030D-6E8A-4147-A177-3AD203B41FA5}">
                      <a16:colId xmlns:a16="http://schemas.microsoft.com/office/drawing/2014/main" val="4129359857"/>
                    </a:ext>
                  </a:extLst>
                </a:gridCol>
              </a:tblGrid>
              <a:tr h="370840">
                <a:tc>
                  <a:txBody>
                    <a:bodyPr/>
                    <a:lstStyle/>
                    <a:p>
                      <a:pPr algn="ctr"/>
                      <a:r>
                        <a:rPr lang="en-US" sz="2800" b="0" dirty="0" smtClean="0">
                          <a:solidFill>
                            <a:schemeClr val="bg1"/>
                          </a:solidFill>
                          <a:latin typeface="Calibri" panose="020F0502020204030204" pitchFamily="34" charset="0"/>
                          <a:cs typeface="Calibri" panose="020F0502020204030204" pitchFamily="34" charset="0"/>
                        </a:rPr>
                        <a:t>A</a:t>
                      </a:r>
                      <a:endParaRPr lang="en-US" sz="2800" b="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800" b="0" dirty="0" smtClean="0">
                          <a:solidFill>
                            <a:schemeClr val="bg1"/>
                          </a:solidFill>
                          <a:latin typeface="Calibri" panose="020F0502020204030204" pitchFamily="34" charset="0"/>
                          <a:cs typeface="Calibri" panose="020F0502020204030204" pitchFamily="34" charset="0"/>
                        </a:rPr>
                        <a:t>B</a:t>
                      </a:r>
                      <a:endParaRPr lang="en-US" sz="2800" b="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165213803"/>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các</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tỉnh</a:t>
                      </a:r>
                      <a:r>
                        <a:rPr lang="en-US" sz="2800" baseline="0" dirty="0" smtClean="0">
                          <a:solidFill>
                            <a:schemeClr val="tx1"/>
                          </a:solidFill>
                          <a:latin typeface="Calibri" panose="020F0502020204030204" pitchFamily="34" charset="0"/>
                          <a:cs typeface="Calibri" panose="020F0502020204030204" pitchFamily="34" charset="0"/>
                        </a:rPr>
                        <a:t>/</a:t>
                      </a:r>
                      <a:r>
                        <a:rPr lang="en-US" sz="2800" baseline="0" dirty="0" err="1" smtClean="0">
                          <a:solidFill>
                            <a:schemeClr val="tx1"/>
                          </a:solidFill>
                          <a:latin typeface="Calibri" panose="020F0502020204030204" pitchFamily="34" charset="0"/>
                          <a:cs typeface="Calibri" panose="020F0502020204030204" pitchFamily="34" charset="0"/>
                        </a:rPr>
                        <a:t>thành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tiếp</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giáp</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với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smtClean="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53024086"/>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Các</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mùa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trong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năm</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của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4256217"/>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hoạt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động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kinh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tế</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nổi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bật</a:t>
                      </a:r>
                      <a:r>
                        <a:rPr lang="en-US" sz="2800" baseline="0" dirty="0" smtClean="0">
                          <a:solidFill>
                            <a:schemeClr val="tx1"/>
                          </a:solidFill>
                          <a:latin typeface="Calibri" panose="020F0502020204030204" pitchFamily="34" charset="0"/>
                          <a:cs typeface="Calibri" panose="020F0502020204030204" pitchFamily="34" charset="0"/>
                        </a:rPr>
                        <a:t> ở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Calibri" panose="020F0502020204030204" pitchFamily="34" charset="0"/>
                          <a:cs typeface="Calibri" panose="020F0502020204030204" pitchFamily="34" charset="0"/>
                        </a:rPr>
                        <a:t>? </a:t>
                      </a:r>
                    </a:p>
                    <a:p>
                      <a:pPr algn="ct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49548940"/>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điểm</a:t>
                      </a:r>
                      <a:r>
                        <a:rPr lang="en-US" sz="2800" baseline="0" dirty="0" smtClean="0">
                          <a:solidFill>
                            <a:schemeClr val="tx1"/>
                          </a:solidFill>
                          <a:latin typeface="Calibri" panose="020F0502020204030204" pitchFamily="34" charset="0"/>
                          <a:cs typeface="Calibri" panose="020F0502020204030204" pitchFamily="34" charset="0"/>
                        </a:rPr>
                        <a:t> du </a:t>
                      </a:r>
                      <a:r>
                        <a:rPr lang="en-US" sz="2800" baseline="0" dirty="0" err="1" smtClean="0">
                          <a:solidFill>
                            <a:schemeClr val="tx1"/>
                          </a:solidFill>
                          <a:latin typeface="Calibri" panose="020F0502020204030204" pitchFamily="34" charset="0"/>
                          <a:cs typeface="Calibri" panose="020F0502020204030204" pitchFamily="34" charset="0"/>
                        </a:rPr>
                        <a:t>lịch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nổi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tiếng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của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smtClean="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71796185"/>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tuyến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đường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giao</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thông</a:t>
                      </a:r>
                      <a:r>
                        <a:rPr lang="en-US" sz="2800" baseline="0" dirty="0" smtClean="0">
                          <a:solidFill>
                            <a:schemeClr val="tx1"/>
                          </a:solidFill>
                          <a:latin typeface="Calibri" panose="020F0502020204030204" pitchFamily="34" charset="0"/>
                          <a:cs typeface="Calibri" panose="020F0502020204030204" pitchFamily="34" charset="0"/>
                        </a:rPr>
                        <a:t> ở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smtClean="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75422830"/>
                  </a:ext>
                </a:extLst>
              </a:tr>
            </a:tbl>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0796" y="3329939"/>
            <a:ext cx="2260190" cy="3566161"/>
          </a:xfrm>
          <a:prstGeom prst="rect">
            <a:avLst/>
          </a:prstGeom>
        </p:spPr>
      </p:pic>
    </p:spTree>
    <p:extLst>
      <p:ext uri="{BB962C8B-B14F-4D97-AF65-F5344CB8AC3E}">
        <p14:creationId xmlns:p14="http://schemas.microsoft.com/office/powerpoint/2010/main" val="398376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sp>
        <p:nvSpPr>
          <p:cNvPr id="10" name="矩形: 圆角 9">
            <a:extLst>
              <a:ext uri="{FF2B5EF4-FFF2-40B4-BE49-F238E27FC236}">
                <a16:creationId xmlns:a16="http://schemas.microsoft.com/office/drawing/2014/main" id="{334E088B-878C-4D5A-B043-6247F0C56D89}"/>
              </a:ext>
            </a:extLst>
          </p:cNvPr>
          <p:cNvSpPr/>
          <p:nvPr/>
        </p:nvSpPr>
        <p:spPr>
          <a:xfrm>
            <a:off x="114301" y="209788"/>
            <a:ext cx="4965700" cy="630249"/>
          </a:xfrm>
          <a:prstGeom prst="roundRect">
            <a:avLst>
              <a:gd name="adj" fmla="val 50000"/>
            </a:avLst>
          </a:prstGeom>
          <a:solidFill>
            <a:schemeClr val="accent4">
              <a:lumMod val="40000"/>
              <a:lumOff val="6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Hướng</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dẫn</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thực</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hiện</a:t>
            </a:r>
            <a:endParaRPr kumimoji="0" lang="zh-CN" altLang="en-US"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842310187"/>
              </p:ext>
            </p:extLst>
          </p:nvPr>
        </p:nvGraphicFramePr>
        <p:xfrm>
          <a:off x="889844" y="1017398"/>
          <a:ext cx="10515600" cy="481584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2512834761"/>
                    </a:ext>
                  </a:extLst>
                </a:gridCol>
                <a:gridCol w="4572000">
                  <a:extLst>
                    <a:ext uri="{9D8B030D-6E8A-4147-A177-3AD203B41FA5}">
                      <a16:colId xmlns:a16="http://schemas.microsoft.com/office/drawing/2014/main" val="4129359857"/>
                    </a:ext>
                  </a:extLst>
                </a:gridCol>
              </a:tblGrid>
              <a:tr h="370840">
                <a:tc>
                  <a:txBody>
                    <a:bodyPr/>
                    <a:lstStyle/>
                    <a:p>
                      <a:pPr algn="ctr"/>
                      <a:r>
                        <a:rPr lang="en-US" sz="2800" b="0" dirty="0" smtClean="0">
                          <a:solidFill>
                            <a:schemeClr val="bg1"/>
                          </a:solidFill>
                          <a:latin typeface="Calibri" panose="020F0502020204030204" pitchFamily="34" charset="0"/>
                          <a:cs typeface="Calibri" panose="020F0502020204030204" pitchFamily="34" charset="0"/>
                        </a:rPr>
                        <a:t>A</a:t>
                      </a:r>
                      <a:endParaRPr lang="en-US" sz="2800" b="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800" b="0" dirty="0" smtClean="0">
                          <a:solidFill>
                            <a:schemeClr val="bg1"/>
                          </a:solidFill>
                          <a:latin typeface="Calibri" panose="020F0502020204030204" pitchFamily="34" charset="0"/>
                          <a:cs typeface="Calibri" panose="020F0502020204030204" pitchFamily="34" charset="0"/>
                        </a:rPr>
                        <a:t>B</a:t>
                      </a:r>
                      <a:endParaRPr lang="en-US" sz="2800" b="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165213803"/>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các</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tỉnh</a:t>
                      </a:r>
                      <a:r>
                        <a:rPr lang="en-US" sz="2800" baseline="0" dirty="0" smtClean="0">
                          <a:solidFill>
                            <a:schemeClr val="tx1"/>
                          </a:solidFill>
                          <a:latin typeface="Calibri" panose="020F0502020204030204" pitchFamily="34" charset="0"/>
                          <a:cs typeface="Calibri" panose="020F0502020204030204" pitchFamily="34" charset="0"/>
                        </a:rPr>
                        <a:t>/</a:t>
                      </a:r>
                      <a:r>
                        <a:rPr lang="en-US" sz="2800" baseline="0" dirty="0" err="1" smtClean="0">
                          <a:solidFill>
                            <a:schemeClr val="tx1"/>
                          </a:solidFill>
                          <a:latin typeface="Calibri" panose="020F0502020204030204" pitchFamily="34" charset="0"/>
                          <a:cs typeface="Calibri" panose="020F0502020204030204" pitchFamily="34" charset="0"/>
                        </a:rPr>
                        <a:t>thành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tiếp</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giáp</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với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53024086"/>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Các</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mùa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trong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năm</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của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4256217"/>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hoạt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động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kinh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tế</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nổi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bật</a:t>
                      </a:r>
                      <a:r>
                        <a:rPr lang="en-US" sz="2800" baseline="0" dirty="0" smtClean="0">
                          <a:solidFill>
                            <a:schemeClr val="tx1"/>
                          </a:solidFill>
                          <a:latin typeface="Calibri" panose="020F0502020204030204" pitchFamily="34" charset="0"/>
                          <a:cs typeface="Calibri" panose="020F0502020204030204" pitchFamily="34" charset="0"/>
                        </a:rPr>
                        <a:t> ở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49548940"/>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điểm</a:t>
                      </a:r>
                      <a:r>
                        <a:rPr lang="en-US" sz="2800" baseline="0" dirty="0" smtClean="0">
                          <a:solidFill>
                            <a:schemeClr val="tx1"/>
                          </a:solidFill>
                          <a:latin typeface="Calibri" panose="020F0502020204030204" pitchFamily="34" charset="0"/>
                          <a:cs typeface="Calibri" panose="020F0502020204030204" pitchFamily="34" charset="0"/>
                        </a:rPr>
                        <a:t> du </a:t>
                      </a:r>
                      <a:r>
                        <a:rPr lang="en-US" sz="2800" baseline="0" dirty="0" err="1" smtClean="0">
                          <a:solidFill>
                            <a:schemeClr val="tx1"/>
                          </a:solidFill>
                          <a:latin typeface="Calibri" panose="020F0502020204030204" pitchFamily="34" charset="0"/>
                          <a:cs typeface="Calibri" panose="020F0502020204030204" pitchFamily="34" charset="0"/>
                        </a:rPr>
                        <a:t>lịch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nổi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tiếng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của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71796185"/>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tuyến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đường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giao</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thông</a:t>
                      </a:r>
                      <a:r>
                        <a:rPr lang="en-US" sz="2800" baseline="0" dirty="0" smtClean="0">
                          <a:solidFill>
                            <a:schemeClr val="tx1"/>
                          </a:solidFill>
                          <a:latin typeface="Calibri" panose="020F0502020204030204" pitchFamily="34" charset="0"/>
                          <a:cs typeface="Calibri" panose="020F0502020204030204" pitchFamily="34" charset="0"/>
                        </a:rPr>
                        <a:t> ở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75422830"/>
                  </a:ext>
                </a:extLst>
              </a:tr>
            </a:tbl>
          </a:graphicData>
        </a:graphic>
      </p:graphicFrame>
      <p:sp>
        <p:nvSpPr>
          <p:cNvPr id="6" name="Rounded Rectangle 5"/>
          <p:cNvSpPr/>
          <p:nvPr/>
        </p:nvSpPr>
        <p:spPr>
          <a:xfrm>
            <a:off x="7021998" y="1618622"/>
            <a:ext cx="4229098" cy="735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smtClean="0">
                <a:solidFill>
                  <a:schemeClr val="tx1"/>
                </a:solidFill>
              </a:rPr>
              <a:t>Xác</a:t>
            </a:r>
            <a:r>
              <a:rPr lang="en-US" dirty="0" smtClean="0">
                <a:solidFill>
                  <a:schemeClr val="tx1"/>
                </a:solidFill>
              </a:rPr>
              <a:t> </a:t>
            </a:r>
            <a:r>
              <a:rPr lang="en-US" dirty="0" err="1" smtClean="0">
                <a:solidFill>
                  <a:schemeClr val="tx1"/>
                </a:solidFill>
              </a:rPr>
              <a:t>định</a:t>
            </a:r>
            <a:r>
              <a:rPr lang="en-US" dirty="0" smtClean="0">
                <a:solidFill>
                  <a:schemeClr val="tx1"/>
                </a:solidFill>
              </a:rPr>
              <a:t> </a:t>
            </a:r>
            <a:r>
              <a:rPr lang="en-US" dirty="0" err="1" smtClean="0">
                <a:solidFill>
                  <a:schemeClr val="tx1"/>
                </a:solidFill>
              </a:rPr>
              <a:t>tỉnh</a:t>
            </a:r>
            <a:r>
              <a:rPr lang="en-US" dirty="0" smtClean="0">
                <a:solidFill>
                  <a:schemeClr val="tx1"/>
                </a:solidFill>
              </a:rPr>
              <a:t>/</a:t>
            </a:r>
            <a:r>
              <a:rPr lang="en-US" dirty="0" err="1" smtClean="0">
                <a:solidFill>
                  <a:schemeClr val="tx1"/>
                </a:solidFill>
              </a:rPr>
              <a:t>thành</a:t>
            </a:r>
            <a:r>
              <a:rPr lang="en-US" dirty="0" smtClean="0">
                <a:solidFill>
                  <a:schemeClr val="tx1"/>
                </a:solidFill>
              </a:rPr>
              <a:t> </a:t>
            </a:r>
            <a:r>
              <a:rPr lang="en-US" dirty="0" err="1" smtClean="0">
                <a:solidFill>
                  <a:schemeClr val="tx1"/>
                </a:solidFill>
              </a:rPr>
              <a:t>phố</a:t>
            </a:r>
            <a:r>
              <a:rPr lang="en-US" dirty="0" smtClean="0">
                <a:solidFill>
                  <a:schemeClr val="tx1"/>
                </a:solidFill>
              </a:rPr>
              <a:t> </a:t>
            </a:r>
            <a:r>
              <a:rPr lang="en-US" dirty="0" err="1" smtClean="0">
                <a:solidFill>
                  <a:schemeClr val="tx1"/>
                </a:solidFill>
              </a:rPr>
              <a:t>tiếp</a:t>
            </a:r>
            <a:r>
              <a:rPr lang="en-US" dirty="0" smtClean="0">
                <a:solidFill>
                  <a:schemeClr val="tx1"/>
                </a:solidFill>
              </a:rPr>
              <a:t> </a:t>
            </a:r>
            <a:r>
              <a:rPr lang="en-US" dirty="0" err="1" smtClean="0">
                <a:solidFill>
                  <a:schemeClr val="tx1"/>
                </a:solidFill>
              </a:rPr>
              <a:t>giáp</a:t>
            </a:r>
            <a:r>
              <a:rPr lang="en-US" dirty="0" smtClean="0">
                <a:solidFill>
                  <a:schemeClr val="tx1"/>
                </a:solidFill>
              </a:rPr>
              <a:t> </a:t>
            </a:r>
            <a:r>
              <a:rPr lang="en-US" dirty="0" err="1" smtClean="0">
                <a:solidFill>
                  <a:schemeClr val="tx1"/>
                </a:solidFill>
              </a:rPr>
              <a:t>bằng</a:t>
            </a:r>
            <a:r>
              <a:rPr lang="en-US" dirty="0" smtClean="0">
                <a:solidFill>
                  <a:schemeClr val="tx1"/>
                </a:solidFill>
              </a:rPr>
              <a:t> </a:t>
            </a:r>
            <a:r>
              <a:rPr lang="en-US" dirty="0" err="1" smtClean="0">
                <a:solidFill>
                  <a:schemeClr val="tx1"/>
                </a:solidFill>
              </a:rPr>
              <a:t>cách</a:t>
            </a:r>
            <a:r>
              <a:rPr lang="en-US" dirty="0" smtClean="0">
                <a:solidFill>
                  <a:schemeClr val="tx1"/>
                </a:solidFill>
              </a:rPr>
              <a:t> </a:t>
            </a:r>
            <a:r>
              <a:rPr lang="en-US" dirty="0" err="1" smtClean="0">
                <a:solidFill>
                  <a:schemeClr val="tx1"/>
                </a:solidFill>
              </a:rPr>
              <a:t>sử</a:t>
            </a:r>
            <a:r>
              <a:rPr lang="en-US" dirty="0" smtClean="0">
                <a:solidFill>
                  <a:schemeClr val="tx1"/>
                </a:solidFill>
              </a:rPr>
              <a:t> </a:t>
            </a:r>
            <a:r>
              <a:rPr lang="en-US" dirty="0" err="1" smtClean="0">
                <a:solidFill>
                  <a:schemeClr val="tx1"/>
                </a:solidFill>
              </a:rPr>
              <a:t>dụng</a:t>
            </a:r>
            <a:r>
              <a:rPr lang="en-US" dirty="0" smtClean="0">
                <a:solidFill>
                  <a:schemeClr val="tx1"/>
                </a:solidFill>
              </a:rPr>
              <a:t> </a:t>
            </a:r>
            <a:r>
              <a:rPr lang="en-US" dirty="0" err="1" smtClean="0">
                <a:solidFill>
                  <a:schemeClr val="tx1"/>
                </a:solidFill>
              </a:rPr>
              <a:t>bản</a:t>
            </a:r>
            <a:r>
              <a:rPr lang="en-US" dirty="0" smtClean="0">
                <a:solidFill>
                  <a:schemeClr val="tx1"/>
                </a:solidFill>
              </a:rPr>
              <a:t> </a:t>
            </a:r>
            <a:r>
              <a:rPr lang="en-US" dirty="0" err="1" smtClean="0">
                <a:solidFill>
                  <a:schemeClr val="tx1"/>
                </a:solidFill>
              </a:rPr>
              <a:t>đồ</a:t>
            </a:r>
            <a:r>
              <a:rPr lang="en-US" dirty="0" smtClean="0">
                <a:solidFill>
                  <a:schemeClr val="tx1"/>
                </a:solidFill>
              </a:rPr>
              <a:t> </a:t>
            </a:r>
            <a:r>
              <a:rPr lang="en-US" dirty="0" err="1" smtClean="0">
                <a:solidFill>
                  <a:schemeClr val="tx1"/>
                </a:solidFill>
              </a:rPr>
              <a:t>Việt</a:t>
            </a:r>
            <a:r>
              <a:rPr lang="en-US" dirty="0" smtClean="0">
                <a:solidFill>
                  <a:schemeClr val="tx1"/>
                </a:solidFill>
              </a:rPr>
              <a:t> Nam</a:t>
            </a:r>
            <a:endParaRPr lang="en-US" dirty="0">
              <a:solidFill>
                <a:schemeClr val="tx1"/>
              </a:solidFill>
            </a:endParaRPr>
          </a:p>
        </p:txBody>
      </p:sp>
      <p:sp>
        <p:nvSpPr>
          <p:cNvPr id="9" name="Rounded Rectangle 8"/>
          <p:cNvSpPr/>
          <p:nvPr/>
        </p:nvSpPr>
        <p:spPr>
          <a:xfrm>
            <a:off x="7021998" y="2513975"/>
            <a:ext cx="4229098" cy="4569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smtClean="0">
                <a:solidFill>
                  <a:schemeClr val="tx1"/>
                </a:solidFill>
              </a:rPr>
              <a:t>Xác</a:t>
            </a:r>
            <a:r>
              <a:rPr lang="en-US" dirty="0" smtClean="0">
                <a:solidFill>
                  <a:schemeClr val="tx1"/>
                </a:solidFill>
              </a:rPr>
              <a:t> </a:t>
            </a:r>
            <a:r>
              <a:rPr lang="en-US" dirty="0" err="1" smtClean="0">
                <a:solidFill>
                  <a:schemeClr val="tx1"/>
                </a:solidFill>
              </a:rPr>
              <a:t>định</a:t>
            </a:r>
            <a:r>
              <a:rPr lang="en-US" dirty="0" smtClean="0">
                <a:solidFill>
                  <a:schemeClr val="tx1"/>
                </a:solidFill>
              </a:rPr>
              <a:t> </a:t>
            </a:r>
            <a:r>
              <a:rPr lang="en-US" dirty="0" err="1" smtClean="0">
                <a:solidFill>
                  <a:schemeClr val="tx1"/>
                </a:solidFill>
              </a:rPr>
              <a:t>mùa</a:t>
            </a:r>
            <a:r>
              <a:rPr lang="en-US" dirty="0" smtClean="0">
                <a:solidFill>
                  <a:schemeClr val="tx1"/>
                </a:solidFill>
              </a:rPr>
              <a:t> </a:t>
            </a:r>
            <a:r>
              <a:rPr lang="en-US" dirty="0" err="1" smtClean="0">
                <a:solidFill>
                  <a:schemeClr val="tx1"/>
                </a:solidFill>
              </a:rPr>
              <a:t>dựa</a:t>
            </a:r>
            <a:r>
              <a:rPr lang="en-US" dirty="0" smtClean="0">
                <a:solidFill>
                  <a:schemeClr val="tx1"/>
                </a:solidFill>
              </a:rPr>
              <a:t> </a:t>
            </a:r>
            <a:r>
              <a:rPr lang="en-US" dirty="0" err="1" smtClean="0">
                <a:solidFill>
                  <a:schemeClr val="tx1"/>
                </a:solidFill>
              </a:rPr>
              <a:t>vào</a:t>
            </a:r>
            <a:r>
              <a:rPr lang="en-US" dirty="0" smtClean="0">
                <a:solidFill>
                  <a:schemeClr val="tx1"/>
                </a:solidFill>
              </a:rPr>
              <a:t> </a:t>
            </a:r>
            <a:r>
              <a:rPr lang="en-US" dirty="0" err="1" smtClean="0">
                <a:solidFill>
                  <a:schemeClr val="tx1"/>
                </a:solidFill>
              </a:rPr>
              <a:t>khí</a:t>
            </a:r>
            <a:r>
              <a:rPr lang="en-US" dirty="0">
                <a:solidFill>
                  <a:schemeClr val="tx1"/>
                </a:solidFill>
              </a:rPr>
              <a:t> </a:t>
            </a:r>
            <a:r>
              <a:rPr lang="en-US" dirty="0" err="1" smtClean="0">
                <a:solidFill>
                  <a:schemeClr val="tx1"/>
                </a:solidFill>
              </a:rPr>
              <a:t>hậu</a:t>
            </a:r>
            <a:endParaRPr lang="en-US" dirty="0">
              <a:solidFill>
                <a:schemeClr val="tx1"/>
              </a:solidFill>
            </a:endParaRPr>
          </a:p>
        </p:txBody>
      </p:sp>
      <p:sp>
        <p:nvSpPr>
          <p:cNvPr id="12" name="Rounded Rectangle 11"/>
          <p:cNvSpPr/>
          <p:nvPr/>
        </p:nvSpPr>
        <p:spPr>
          <a:xfrm>
            <a:off x="7021998" y="3076051"/>
            <a:ext cx="4229098" cy="7770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smtClean="0">
                <a:solidFill>
                  <a:schemeClr val="tx1"/>
                </a:solidFill>
              </a:rPr>
              <a:t>Liên</a:t>
            </a:r>
            <a:r>
              <a:rPr lang="en-US" dirty="0" smtClean="0">
                <a:solidFill>
                  <a:schemeClr val="tx1"/>
                </a:solidFill>
              </a:rPr>
              <a:t> </a:t>
            </a:r>
            <a:r>
              <a:rPr lang="en-US" dirty="0" err="1" smtClean="0">
                <a:solidFill>
                  <a:schemeClr val="tx1"/>
                </a:solidFill>
              </a:rPr>
              <a:t>hệ</a:t>
            </a:r>
            <a:r>
              <a:rPr lang="en-US" dirty="0" smtClean="0">
                <a:solidFill>
                  <a:schemeClr val="tx1"/>
                </a:solidFill>
              </a:rPr>
              <a:t> </a:t>
            </a:r>
            <a:r>
              <a:rPr lang="en-US" dirty="0" err="1" smtClean="0">
                <a:solidFill>
                  <a:schemeClr val="tx1"/>
                </a:solidFill>
              </a:rPr>
              <a:t>với</a:t>
            </a:r>
            <a:r>
              <a:rPr lang="en-US" dirty="0" smtClean="0">
                <a:solidFill>
                  <a:schemeClr val="tx1"/>
                </a:solidFill>
              </a:rPr>
              <a:t> </a:t>
            </a:r>
            <a:r>
              <a:rPr lang="en-US" dirty="0" err="1" smtClean="0">
                <a:solidFill>
                  <a:schemeClr val="tx1"/>
                </a:solidFill>
              </a:rPr>
              <a:t>thực</a:t>
            </a:r>
            <a:r>
              <a:rPr lang="en-US" dirty="0" smtClean="0">
                <a:solidFill>
                  <a:schemeClr val="tx1"/>
                </a:solidFill>
              </a:rPr>
              <a:t> </a:t>
            </a:r>
            <a:r>
              <a:rPr lang="en-US" dirty="0" err="1" smtClean="0">
                <a:solidFill>
                  <a:schemeClr val="tx1"/>
                </a:solidFill>
              </a:rPr>
              <a:t>tế</a:t>
            </a:r>
            <a:r>
              <a:rPr lang="en-US" dirty="0" smtClean="0">
                <a:solidFill>
                  <a:schemeClr val="tx1"/>
                </a:solidFill>
              </a:rPr>
              <a:t>, </a:t>
            </a:r>
            <a:r>
              <a:rPr lang="en-US" dirty="0" err="1" smtClean="0">
                <a:solidFill>
                  <a:schemeClr val="tx1"/>
                </a:solidFill>
              </a:rPr>
              <a:t>địa</a:t>
            </a:r>
            <a:r>
              <a:rPr lang="en-US" dirty="0" smtClean="0">
                <a:solidFill>
                  <a:schemeClr val="tx1"/>
                </a:solidFill>
              </a:rPr>
              <a:t> </a:t>
            </a:r>
            <a:r>
              <a:rPr lang="en-US" dirty="0" err="1" smtClean="0">
                <a:solidFill>
                  <a:schemeClr val="tx1"/>
                </a:solidFill>
              </a:rPr>
              <a:t>phương</a:t>
            </a:r>
            <a:r>
              <a:rPr lang="en-US" dirty="0" smtClean="0">
                <a:solidFill>
                  <a:schemeClr val="tx1"/>
                </a:solidFill>
              </a:rPr>
              <a:t> </a:t>
            </a:r>
            <a:r>
              <a:rPr lang="en-US" dirty="0" err="1" smtClean="0">
                <a:solidFill>
                  <a:schemeClr val="tx1"/>
                </a:solidFill>
              </a:rPr>
              <a:t>em</a:t>
            </a:r>
            <a:r>
              <a:rPr lang="en-US" dirty="0" smtClean="0">
                <a:solidFill>
                  <a:schemeClr val="tx1"/>
                </a:solidFill>
              </a:rPr>
              <a:t> </a:t>
            </a:r>
            <a:r>
              <a:rPr lang="en-US" dirty="0" err="1" smtClean="0">
                <a:solidFill>
                  <a:schemeClr val="tx1"/>
                </a:solidFill>
              </a:rPr>
              <a:t>đang</a:t>
            </a:r>
            <a:r>
              <a:rPr lang="en-US" dirty="0" smtClean="0">
                <a:solidFill>
                  <a:schemeClr val="tx1"/>
                </a:solidFill>
              </a:rPr>
              <a:t> </a:t>
            </a:r>
            <a:r>
              <a:rPr lang="en-US" dirty="0" err="1" smtClean="0">
                <a:solidFill>
                  <a:schemeClr val="tx1"/>
                </a:solidFill>
              </a:rPr>
              <a:t>sinh</a:t>
            </a:r>
            <a:r>
              <a:rPr lang="en-US" dirty="0" smtClean="0">
                <a:solidFill>
                  <a:schemeClr val="tx1"/>
                </a:solidFill>
              </a:rPr>
              <a:t> </a:t>
            </a:r>
            <a:r>
              <a:rPr lang="en-US" dirty="0" err="1" smtClean="0">
                <a:solidFill>
                  <a:schemeClr val="tx1"/>
                </a:solidFill>
              </a:rPr>
              <a:t>sống</a:t>
            </a:r>
            <a:r>
              <a:rPr lang="en-US" dirty="0" smtClean="0">
                <a:solidFill>
                  <a:schemeClr val="tx1"/>
                </a:solidFill>
              </a:rPr>
              <a:t> </a:t>
            </a:r>
            <a:r>
              <a:rPr lang="en-US" dirty="0" err="1" smtClean="0">
                <a:solidFill>
                  <a:schemeClr val="tx1"/>
                </a:solidFill>
              </a:rPr>
              <a:t>có</a:t>
            </a:r>
            <a:r>
              <a:rPr lang="en-US" dirty="0" smtClean="0">
                <a:solidFill>
                  <a:schemeClr val="tx1"/>
                </a:solidFill>
              </a:rPr>
              <a:t> </a:t>
            </a:r>
            <a:r>
              <a:rPr lang="en-US" dirty="0" err="1" smtClean="0">
                <a:solidFill>
                  <a:schemeClr val="tx1"/>
                </a:solidFill>
              </a:rPr>
              <a:t>những</a:t>
            </a:r>
            <a:r>
              <a:rPr lang="en-US" dirty="0" smtClean="0">
                <a:solidFill>
                  <a:schemeClr val="tx1"/>
                </a:solidFill>
              </a:rPr>
              <a:t> </a:t>
            </a:r>
            <a:r>
              <a:rPr lang="en-US" dirty="0" err="1" smtClean="0">
                <a:solidFill>
                  <a:schemeClr val="tx1"/>
                </a:solidFill>
              </a:rPr>
              <a:t>hoạt</a:t>
            </a:r>
            <a:r>
              <a:rPr lang="en-US" dirty="0" smtClean="0">
                <a:solidFill>
                  <a:schemeClr val="tx1"/>
                </a:solidFill>
              </a:rPr>
              <a:t> </a:t>
            </a:r>
            <a:r>
              <a:rPr lang="en-US" dirty="0" err="1" smtClean="0">
                <a:solidFill>
                  <a:schemeClr val="tx1"/>
                </a:solidFill>
              </a:rPr>
              <a:t>động</a:t>
            </a:r>
            <a:r>
              <a:rPr lang="en-US" dirty="0" smtClean="0">
                <a:solidFill>
                  <a:schemeClr val="tx1"/>
                </a:solidFill>
              </a:rPr>
              <a:t> </a:t>
            </a:r>
            <a:r>
              <a:rPr lang="en-US" dirty="0" err="1" smtClean="0">
                <a:solidFill>
                  <a:schemeClr val="tx1"/>
                </a:solidFill>
              </a:rPr>
              <a:t>kinh</a:t>
            </a:r>
            <a:r>
              <a:rPr lang="en-US" dirty="0" smtClean="0">
                <a:solidFill>
                  <a:schemeClr val="tx1"/>
                </a:solidFill>
              </a:rPr>
              <a:t> </a:t>
            </a:r>
            <a:r>
              <a:rPr lang="en-US" dirty="0" err="1" smtClean="0">
                <a:solidFill>
                  <a:schemeClr val="tx1"/>
                </a:solidFill>
              </a:rPr>
              <a:t>tế</a:t>
            </a:r>
            <a:r>
              <a:rPr lang="en-US" dirty="0" smtClean="0">
                <a:solidFill>
                  <a:schemeClr val="tx1"/>
                </a:solidFill>
              </a:rPr>
              <a:t> </a:t>
            </a:r>
            <a:r>
              <a:rPr lang="en-US" dirty="0" err="1" smtClean="0">
                <a:solidFill>
                  <a:schemeClr val="tx1"/>
                </a:solidFill>
              </a:rPr>
              <a:t>nào</a:t>
            </a:r>
            <a:r>
              <a:rPr lang="en-US" dirty="0" smtClean="0">
                <a:solidFill>
                  <a:schemeClr val="tx1"/>
                </a:solidFill>
              </a:rPr>
              <a:t> </a:t>
            </a:r>
            <a:r>
              <a:rPr lang="en-US" dirty="0" err="1" smtClean="0">
                <a:solidFill>
                  <a:schemeClr val="tx1"/>
                </a:solidFill>
              </a:rPr>
              <a:t>nổi</a:t>
            </a:r>
            <a:r>
              <a:rPr lang="en-US" dirty="0" smtClean="0">
                <a:solidFill>
                  <a:schemeClr val="tx1"/>
                </a:solidFill>
              </a:rPr>
              <a:t> </a:t>
            </a:r>
            <a:r>
              <a:rPr lang="en-US" dirty="0" err="1" smtClean="0">
                <a:solidFill>
                  <a:schemeClr val="tx1"/>
                </a:solidFill>
              </a:rPr>
              <a:t>bật</a:t>
            </a:r>
            <a:endParaRPr lang="en-US" dirty="0">
              <a:solidFill>
                <a:schemeClr val="tx1"/>
              </a:solidFill>
            </a:endParaRPr>
          </a:p>
        </p:txBody>
      </p:sp>
      <p:sp>
        <p:nvSpPr>
          <p:cNvPr id="13" name="Rounded Rectangle 12"/>
          <p:cNvSpPr/>
          <p:nvPr/>
        </p:nvSpPr>
        <p:spPr>
          <a:xfrm>
            <a:off x="7021998" y="4012925"/>
            <a:ext cx="4229098" cy="7770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smtClean="0">
                <a:solidFill>
                  <a:schemeClr val="tx1"/>
                </a:solidFill>
              </a:rPr>
              <a:t>Nêu</a:t>
            </a:r>
            <a:r>
              <a:rPr lang="en-US" dirty="0" smtClean="0">
                <a:solidFill>
                  <a:schemeClr val="tx1"/>
                </a:solidFill>
              </a:rPr>
              <a:t> </a:t>
            </a:r>
            <a:r>
              <a:rPr lang="en-US" dirty="0" err="1" smtClean="0">
                <a:solidFill>
                  <a:schemeClr val="tx1"/>
                </a:solidFill>
              </a:rPr>
              <a:t>tên</a:t>
            </a:r>
            <a:r>
              <a:rPr lang="en-US" dirty="0" smtClean="0">
                <a:solidFill>
                  <a:schemeClr val="tx1"/>
                </a:solidFill>
              </a:rPr>
              <a:t> </a:t>
            </a:r>
            <a:r>
              <a:rPr lang="en-US" dirty="0" err="1" smtClean="0">
                <a:solidFill>
                  <a:schemeClr val="tx1"/>
                </a:solidFill>
              </a:rPr>
              <a:t>một</a:t>
            </a:r>
            <a:r>
              <a:rPr lang="en-US" dirty="0" smtClean="0">
                <a:solidFill>
                  <a:schemeClr val="tx1"/>
                </a:solidFill>
              </a:rPr>
              <a:t> </a:t>
            </a:r>
            <a:r>
              <a:rPr lang="en-US" dirty="0" err="1" smtClean="0">
                <a:solidFill>
                  <a:schemeClr val="tx1"/>
                </a:solidFill>
              </a:rPr>
              <a:t>vài</a:t>
            </a:r>
            <a:r>
              <a:rPr lang="en-US" dirty="0" smtClean="0">
                <a:solidFill>
                  <a:schemeClr val="tx1"/>
                </a:solidFill>
              </a:rPr>
              <a:t> </a:t>
            </a:r>
            <a:r>
              <a:rPr lang="en-US" dirty="0" err="1" smtClean="0">
                <a:solidFill>
                  <a:schemeClr val="tx1"/>
                </a:solidFill>
              </a:rPr>
              <a:t>địa</a:t>
            </a:r>
            <a:r>
              <a:rPr lang="en-US" dirty="0" smtClean="0">
                <a:solidFill>
                  <a:schemeClr val="tx1"/>
                </a:solidFill>
              </a:rPr>
              <a:t> </a:t>
            </a:r>
            <a:r>
              <a:rPr lang="en-US" dirty="0" err="1" smtClean="0">
                <a:solidFill>
                  <a:schemeClr val="tx1"/>
                </a:solidFill>
              </a:rPr>
              <a:t>điểm</a:t>
            </a:r>
            <a:r>
              <a:rPr lang="en-US" dirty="0" smtClean="0">
                <a:solidFill>
                  <a:schemeClr val="tx1"/>
                </a:solidFill>
              </a:rPr>
              <a:t> du </a:t>
            </a:r>
            <a:r>
              <a:rPr lang="en-US" dirty="0" err="1" smtClean="0">
                <a:solidFill>
                  <a:schemeClr val="tx1"/>
                </a:solidFill>
              </a:rPr>
              <a:t>lịch</a:t>
            </a:r>
            <a:r>
              <a:rPr lang="en-US" dirty="0" smtClean="0">
                <a:solidFill>
                  <a:schemeClr val="tx1"/>
                </a:solidFill>
              </a:rPr>
              <a:t> ở </a:t>
            </a:r>
            <a:r>
              <a:rPr lang="en-US" dirty="0" err="1" smtClean="0">
                <a:solidFill>
                  <a:schemeClr val="tx1"/>
                </a:solidFill>
              </a:rPr>
              <a:t>địa</a:t>
            </a:r>
            <a:r>
              <a:rPr lang="en-US" dirty="0" smtClean="0">
                <a:solidFill>
                  <a:schemeClr val="tx1"/>
                </a:solidFill>
              </a:rPr>
              <a:t> </a:t>
            </a:r>
            <a:r>
              <a:rPr lang="en-US" dirty="0" err="1" smtClean="0">
                <a:solidFill>
                  <a:schemeClr val="tx1"/>
                </a:solidFill>
              </a:rPr>
              <a:t>phương</a:t>
            </a:r>
            <a:r>
              <a:rPr lang="en-US" dirty="0" smtClean="0">
                <a:solidFill>
                  <a:schemeClr val="tx1"/>
                </a:solidFill>
              </a:rPr>
              <a:t> </a:t>
            </a:r>
            <a:endParaRPr lang="en-US" dirty="0">
              <a:solidFill>
                <a:schemeClr val="tx1"/>
              </a:solidFill>
            </a:endParaRPr>
          </a:p>
        </p:txBody>
      </p:sp>
      <p:sp>
        <p:nvSpPr>
          <p:cNvPr id="14" name="Rounded Rectangle 13"/>
          <p:cNvSpPr/>
          <p:nvPr/>
        </p:nvSpPr>
        <p:spPr>
          <a:xfrm>
            <a:off x="7021998" y="4969677"/>
            <a:ext cx="4229098" cy="7770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smtClean="0">
                <a:solidFill>
                  <a:schemeClr val="tx1"/>
                </a:solidFill>
              </a:rPr>
              <a:t>Nêu</a:t>
            </a:r>
            <a:r>
              <a:rPr lang="en-US" dirty="0" smtClean="0">
                <a:solidFill>
                  <a:schemeClr val="tx1"/>
                </a:solidFill>
              </a:rPr>
              <a:t> </a:t>
            </a:r>
            <a:r>
              <a:rPr lang="en-US" dirty="0" err="1" smtClean="0">
                <a:solidFill>
                  <a:schemeClr val="tx1"/>
                </a:solidFill>
              </a:rPr>
              <a:t>tên</a:t>
            </a:r>
            <a:r>
              <a:rPr lang="en-US" dirty="0" smtClean="0">
                <a:solidFill>
                  <a:schemeClr val="tx1"/>
                </a:solidFill>
              </a:rPr>
              <a:t> </a:t>
            </a:r>
            <a:r>
              <a:rPr lang="en-US" dirty="0" err="1" smtClean="0">
                <a:solidFill>
                  <a:schemeClr val="tx1"/>
                </a:solidFill>
              </a:rPr>
              <a:t>một</a:t>
            </a:r>
            <a:r>
              <a:rPr lang="en-US" dirty="0" smtClean="0">
                <a:solidFill>
                  <a:schemeClr val="tx1"/>
                </a:solidFill>
              </a:rPr>
              <a:t> </a:t>
            </a:r>
            <a:r>
              <a:rPr lang="en-US" dirty="0" err="1" smtClean="0">
                <a:solidFill>
                  <a:schemeClr val="tx1"/>
                </a:solidFill>
              </a:rPr>
              <a:t>tuyến</a:t>
            </a:r>
            <a:r>
              <a:rPr lang="en-US" dirty="0" smtClean="0">
                <a:solidFill>
                  <a:schemeClr val="tx1"/>
                </a:solidFill>
              </a:rPr>
              <a:t> </a:t>
            </a:r>
            <a:r>
              <a:rPr lang="en-US" dirty="0" err="1" smtClean="0">
                <a:solidFill>
                  <a:schemeClr val="tx1"/>
                </a:solidFill>
              </a:rPr>
              <a:t>đường</a:t>
            </a:r>
            <a:r>
              <a:rPr lang="en-US" dirty="0" smtClean="0">
                <a:solidFill>
                  <a:schemeClr val="tx1"/>
                </a:solidFill>
              </a:rPr>
              <a:t> </a:t>
            </a:r>
            <a:r>
              <a:rPr lang="en-US" dirty="0" err="1" smtClean="0">
                <a:solidFill>
                  <a:schemeClr val="tx1"/>
                </a:solidFill>
              </a:rPr>
              <a:t>giao</a:t>
            </a:r>
            <a:r>
              <a:rPr lang="en-US" dirty="0" smtClean="0">
                <a:solidFill>
                  <a:schemeClr val="tx1"/>
                </a:solidFill>
              </a:rPr>
              <a:t> </a:t>
            </a:r>
            <a:r>
              <a:rPr lang="en-US" dirty="0" err="1" smtClean="0">
                <a:solidFill>
                  <a:schemeClr val="tx1"/>
                </a:solidFill>
              </a:rPr>
              <a:t>thông</a:t>
            </a:r>
            <a:r>
              <a:rPr lang="en-US" dirty="0" smtClean="0">
                <a:solidFill>
                  <a:schemeClr val="tx1"/>
                </a:solidFill>
              </a:rPr>
              <a:t> l, </a:t>
            </a:r>
            <a:r>
              <a:rPr lang="en-US" dirty="0" err="1" smtClean="0">
                <a:solidFill>
                  <a:schemeClr val="tx1"/>
                </a:solidFill>
              </a:rPr>
              <a:t>có</a:t>
            </a:r>
            <a:r>
              <a:rPr lang="en-US" dirty="0" smtClean="0">
                <a:solidFill>
                  <a:schemeClr val="tx1"/>
                </a:solidFill>
              </a:rPr>
              <a:t> </a:t>
            </a:r>
            <a:r>
              <a:rPr lang="en-US" dirty="0" err="1" smtClean="0">
                <a:solidFill>
                  <a:schemeClr val="tx1"/>
                </a:solidFill>
              </a:rPr>
              <a:t>thể</a:t>
            </a:r>
            <a:r>
              <a:rPr lang="en-US" dirty="0" smtClean="0">
                <a:solidFill>
                  <a:schemeClr val="tx1"/>
                </a:solidFill>
              </a:rPr>
              <a:t> </a:t>
            </a:r>
            <a:r>
              <a:rPr lang="en-US" dirty="0" err="1" smtClean="0">
                <a:solidFill>
                  <a:schemeClr val="tx1"/>
                </a:solidFill>
              </a:rPr>
              <a:t>bao</a:t>
            </a:r>
            <a:r>
              <a:rPr lang="en-US" dirty="0" smtClean="0">
                <a:solidFill>
                  <a:schemeClr val="tx1"/>
                </a:solidFill>
              </a:rPr>
              <a:t> </a:t>
            </a:r>
            <a:r>
              <a:rPr lang="en-US" dirty="0" err="1" smtClean="0">
                <a:solidFill>
                  <a:schemeClr val="tx1"/>
                </a:solidFill>
              </a:rPr>
              <a:t>gồm</a:t>
            </a:r>
            <a:r>
              <a:rPr lang="en-US" dirty="0" smtClean="0">
                <a:solidFill>
                  <a:schemeClr val="tx1"/>
                </a:solidFill>
              </a:rPr>
              <a:t> </a:t>
            </a:r>
            <a:r>
              <a:rPr lang="en-US" dirty="0" err="1" smtClean="0">
                <a:solidFill>
                  <a:schemeClr val="tx1"/>
                </a:solidFill>
              </a:rPr>
              <a:t>đường</a:t>
            </a:r>
            <a:r>
              <a:rPr lang="en-US" dirty="0" smtClean="0">
                <a:solidFill>
                  <a:schemeClr val="tx1"/>
                </a:solidFill>
              </a:rPr>
              <a:t> </a:t>
            </a:r>
            <a:r>
              <a:rPr lang="en-US" dirty="0" err="1" smtClean="0">
                <a:solidFill>
                  <a:schemeClr val="tx1"/>
                </a:solidFill>
              </a:rPr>
              <a:t>sắt</a:t>
            </a:r>
            <a:r>
              <a:rPr lang="en-US" dirty="0" smtClean="0">
                <a:solidFill>
                  <a:schemeClr val="tx1"/>
                </a:solidFill>
              </a:rPr>
              <a:t>, </a:t>
            </a:r>
            <a:r>
              <a:rPr lang="en-US" dirty="0" err="1" smtClean="0">
                <a:solidFill>
                  <a:schemeClr val="tx1"/>
                </a:solidFill>
              </a:rPr>
              <a:t>thủy</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22757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9804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sp>
        <p:nvSpPr>
          <p:cNvPr id="10" name="矩形: 圆角 9">
            <a:extLst>
              <a:ext uri="{FF2B5EF4-FFF2-40B4-BE49-F238E27FC236}">
                <a16:creationId xmlns:a16="http://schemas.microsoft.com/office/drawing/2014/main" id="{334E088B-878C-4D5A-B043-6247F0C56D89}"/>
              </a:ext>
            </a:extLst>
          </p:cNvPr>
          <p:cNvSpPr/>
          <p:nvPr/>
        </p:nvSpPr>
        <p:spPr>
          <a:xfrm>
            <a:off x="114300" y="154675"/>
            <a:ext cx="2733629" cy="630249"/>
          </a:xfrm>
          <a:prstGeom prst="roundRect">
            <a:avLst>
              <a:gd name="adj" fmla="val 50000"/>
            </a:avLst>
          </a:prstGeom>
          <a:solidFill>
            <a:schemeClr val="accent2">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sym typeface="+mn-lt"/>
              </a:rPr>
              <a:t>GỢI</a:t>
            </a:r>
            <a:r>
              <a:rPr kumimoji="0" lang="en-US" altLang="zh-CN" sz="4000" b="0" i="0" u="none" strike="noStrike" kern="1200" cap="none" spc="0" normalizeH="0" noProof="0" dirty="0" smtClean="0">
                <a:ln>
                  <a:noFill/>
                </a:ln>
                <a:solidFill>
                  <a:schemeClr val="bg1"/>
                </a:solidFill>
                <a:effectLst/>
                <a:uLnTx/>
                <a:uFillTx/>
                <a:latin typeface="Calibri" panose="020F0502020204030204" pitchFamily="34" charset="0"/>
                <a:cs typeface="Calibri" panose="020F0502020204030204" pitchFamily="34" charset="0"/>
                <a:sym typeface="+mn-lt"/>
              </a:rPr>
              <a:t> Ý</a:t>
            </a:r>
            <a:endParaRPr kumimoji="0" lang="zh-CN" altLang="en-US" sz="4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59532186"/>
              </p:ext>
            </p:extLst>
          </p:nvPr>
        </p:nvGraphicFramePr>
        <p:xfrm>
          <a:off x="889844" y="1017398"/>
          <a:ext cx="10723036" cy="5242560"/>
        </p:xfrm>
        <a:graphic>
          <a:graphicData uri="http://schemas.openxmlformats.org/drawingml/2006/table">
            <a:tbl>
              <a:tblPr firstRow="1" bandRow="1">
                <a:tableStyleId>{5C22544A-7EE6-4342-B048-85BDC9FD1C3A}</a:tableStyleId>
              </a:tblPr>
              <a:tblGrid>
                <a:gridCol w="5255979">
                  <a:extLst>
                    <a:ext uri="{9D8B030D-6E8A-4147-A177-3AD203B41FA5}">
                      <a16:colId xmlns:a16="http://schemas.microsoft.com/office/drawing/2014/main" val="2512834761"/>
                    </a:ext>
                  </a:extLst>
                </a:gridCol>
                <a:gridCol w="5467057">
                  <a:extLst>
                    <a:ext uri="{9D8B030D-6E8A-4147-A177-3AD203B41FA5}">
                      <a16:colId xmlns:a16="http://schemas.microsoft.com/office/drawing/2014/main" val="4129359857"/>
                    </a:ext>
                  </a:extLst>
                </a:gridCol>
              </a:tblGrid>
              <a:tr h="370840">
                <a:tc>
                  <a:txBody>
                    <a:bodyPr/>
                    <a:lstStyle/>
                    <a:p>
                      <a:pPr algn="ctr"/>
                      <a:r>
                        <a:rPr lang="en-US" sz="2800" b="0" dirty="0" smtClean="0">
                          <a:solidFill>
                            <a:schemeClr val="bg1"/>
                          </a:solidFill>
                          <a:latin typeface="Calibri" panose="020F0502020204030204" pitchFamily="34" charset="0"/>
                          <a:cs typeface="Calibri" panose="020F0502020204030204" pitchFamily="34" charset="0"/>
                        </a:rPr>
                        <a:t>A</a:t>
                      </a:r>
                      <a:endParaRPr lang="en-US" sz="2800" b="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800" b="0" dirty="0" smtClean="0">
                          <a:solidFill>
                            <a:schemeClr val="bg1"/>
                          </a:solidFill>
                          <a:latin typeface="Calibri" panose="020F0502020204030204" pitchFamily="34" charset="0"/>
                          <a:cs typeface="Calibri" panose="020F0502020204030204" pitchFamily="34" charset="0"/>
                        </a:rPr>
                        <a:t>B</a:t>
                      </a:r>
                      <a:endParaRPr lang="en-US" sz="2800" b="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165213803"/>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các</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tỉnh</a:t>
                      </a:r>
                      <a:r>
                        <a:rPr lang="en-US" sz="2800" baseline="0" dirty="0" smtClean="0">
                          <a:solidFill>
                            <a:schemeClr val="tx1"/>
                          </a:solidFill>
                          <a:latin typeface="Calibri" panose="020F0502020204030204" pitchFamily="34" charset="0"/>
                          <a:cs typeface="Calibri" panose="020F0502020204030204" pitchFamily="34" charset="0"/>
                        </a:rPr>
                        <a:t>/</a:t>
                      </a:r>
                      <a:r>
                        <a:rPr lang="en-US" sz="2800" baseline="0" dirty="0" err="1" smtClean="0">
                          <a:solidFill>
                            <a:schemeClr val="tx1"/>
                          </a:solidFill>
                          <a:latin typeface="Calibri" panose="020F0502020204030204" pitchFamily="34" charset="0"/>
                          <a:cs typeface="Calibri" panose="020F0502020204030204" pitchFamily="34" charset="0"/>
                        </a:rPr>
                        <a:t>thành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tiếp</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giáp</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với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024086"/>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Các</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mùa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trong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năm</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của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56217"/>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hoạt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động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kinh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tế</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nổi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bật</a:t>
                      </a:r>
                      <a:r>
                        <a:rPr lang="en-US" sz="2800" baseline="0" dirty="0" smtClean="0">
                          <a:solidFill>
                            <a:schemeClr val="tx1"/>
                          </a:solidFill>
                          <a:latin typeface="Calibri" panose="020F0502020204030204" pitchFamily="34" charset="0"/>
                          <a:cs typeface="Calibri" panose="020F0502020204030204" pitchFamily="34" charset="0"/>
                        </a:rPr>
                        <a:t> ở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9548940"/>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điểm</a:t>
                      </a:r>
                      <a:r>
                        <a:rPr lang="en-US" sz="2800" baseline="0" dirty="0" smtClean="0">
                          <a:solidFill>
                            <a:schemeClr val="tx1"/>
                          </a:solidFill>
                          <a:latin typeface="Calibri" panose="020F0502020204030204" pitchFamily="34" charset="0"/>
                          <a:cs typeface="Calibri" panose="020F0502020204030204" pitchFamily="34" charset="0"/>
                        </a:rPr>
                        <a:t> du </a:t>
                      </a:r>
                      <a:r>
                        <a:rPr lang="en-US" sz="2800" baseline="0" dirty="0" err="1" smtClean="0">
                          <a:solidFill>
                            <a:schemeClr val="tx1"/>
                          </a:solidFill>
                          <a:latin typeface="Calibri" panose="020F0502020204030204" pitchFamily="34" charset="0"/>
                          <a:cs typeface="Calibri" panose="020F0502020204030204" pitchFamily="34" charset="0"/>
                        </a:rPr>
                        <a:t>lịch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nổi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tiếng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của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1796185"/>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tuyến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đường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giao</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thông</a:t>
                      </a:r>
                      <a:r>
                        <a:rPr lang="en-US" sz="2800" baseline="0" dirty="0" smtClean="0">
                          <a:solidFill>
                            <a:schemeClr val="tx1"/>
                          </a:solidFill>
                          <a:latin typeface="Calibri" panose="020F0502020204030204" pitchFamily="34" charset="0"/>
                          <a:cs typeface="Calibri" panose="020F0502020204030204" pitchFamily="34" charset="0"/>
                        </a:rPr>
                        <a:t> ở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5422830"/>
                  </a:ext>
                </a:extLst>
              </a:tr>
            </a:tbl>
          </a:graphicData>
        </a:graphic>
      </p:graphicFrame>
      <p:sp>
        <p:nvSpPr>
          <p:cNvPr id="15" name="Rounded Rectangle 14"/>
          <p:cNvSpPr/>
          <p:nvPr/>
        </p:nvSpPr>
        <p:spPr>
          <a:xfrm>
            <a:off x="3846443" y="135299"/>
            <a:ext cx="5078896" cy="735496"/>
          </a:xfrm>
          <a:prstGeom prst="roundRect">
            <a:avLst/>
          </a:prstGeom>
          <a:solidFill>
            <a:schemeClr val="accent2">
              <a:lumMod val="40000"/>
              <a:lumOff val="60000"/>
            </a:schemeClr>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lumMod val="65000"/>
                      <a:lumOff val="35000"/>
                    </a:schemeClr>
                  </a:solidFill>
                </a:ln>
                <a:solidFill>
                  <a:schemeClr val="bg1"/>
                </a:solidFill>
              </a:rPr>
              <a:t>THÀNH PHỐ ĐÀ NẴNG</a:t>
            </a:r>
            <a:endParaRPr lang="en-US" sz="3200" b="1" dirty="0">
              <a:ln>
                <a:solidFill>
                  <a:schemeClr val="tx1">
                    <a:lumMod val="65000"/>
                    <a:lumOff val="35000"/>
                  </a:schemeClr>
                </a:solidFill>
              </a:ln>
              <a:solidFill>
                <a:schemeClr val="bg1"/>
              </a:solidFill>
            </a:endParaRPr>
          </a:p>
        </p:txBody>
      </p:sp>
      <p:pic>
        <p:nvPicPr>
          <p:cNvPr id="1026" name="Picture 2" descr="Quan sát lược đồ trong bài và bản đồ hành chính Việt Nam, em hãy: Cho biết  vị trí của thành phố Đà Nẵng. | SGK Lịch sử và Địa lí lớ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84" y="2184915"/>
            <a:ext cx="5719678" cy="4075043"/>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29800" y="1507417"/>
            <a:ext cx="2589170" cy="954107"/>
          </a:xfrm>
          <a:prstGeom prst="rect">
            <a:avLst/>
          </a:prstGeom>
          <a:noFill/>
        </p:spPr>
        <p:txBody>
          <a:bodyPr wrap="none" rtlCol="0">
            <a:spAutoFit/>
          </a:bodyPr>
          <a:lstStyle/>
          <a:p>
            <a:pPr algn="ctr"/>
            <a:r>
              <a:rPr lang="en-US" sz="2800" b="1" dirty="0" err="1" smtClean="0">
                <a:solidFill>
                  <a:srgbClr val="C00000"/>
                </a:solidFill>
                <a:latin typeface="Calibri" panose="020F0502020204030204" pitchFamily="34" charset="0"/>
                <a:cs typeface="Calibri" panose="020F0502020204030204" pitchFamily="34" charset="0"/>
              </a:rPr>
              <a:t>Thừa</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thiên</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Huế</a:t>
            </a:r>
            <a:r>
              <a:rPr lang="en-US" sz="2800" b="1" dirty="0" smtClean="0">
                <a:solidFill>
                  <a:srgbClr val="C00000"/>
                </a:solidFill>
                <a:latin typeface="Calibri" panose="020F0502020204030204" pitchFamily="34" charset="0"/>
                <a:cs typeface="Calibri" panose="020F0502020204030204" pitchFamily="34" charset="0"/>
              </a:rPr>
              <a:t> </a:t>
            </a:r>
          </a:p>
          <a:p>
            <a:pPr algn="ctr"/>
            <a:r>
              <a:rPr lang="en-US" sz="2800" b="1" dirty="0" err="1" smtClean="0">
                <a:solidFill>
                  <a:srgbClr val="C00000"/>
                </a:solidFill>
                <a:latin typeface="Calibri" panose="020F0502020204030204" pitchFamily="34" charset="0"/>
                <a:cs typeface="Calibri" panose="020F0502020204030204" pitchFamily="34" charset="0"/>
              </a:rPr>
              <a:t>Quảng</a:t>
            </a:r>
            <a:r>
              <a:rPr lang="en-US" sz="2800" b="1" dirty="0" smtClean="0">
                <a:solidFill>
                  <a:srgbClr val="C00000"/>
                </a:solidFill>
                <a:latin typeface="Calibri" panose="020F0502020204030204" pitchFamily="34" charset="0"/>
                <a:cs typeface="Calibri" panose="020F0502020204030204" pitchFamily="34" charset="0"/>
              </a:rPr>
              <a:t> Nam</a:t>
            </a:r>
            <a:endParaRPr lang="en-US" sz="2800" b="1" dirty="0">
              <a:solidFill>
                <a:srgbClr val="C00000"/>
              </a:solidFill>
              <a:latin typeface="Calibri" panose="020F0502020204030204" pitchFamily="34" charset="0"/>
              <a:cs typeface="Calibri" panose="020F0502020204030204" pitchFamily="34" charset="0"/>
            </a:endParaRPr>
          </a:p>
        </p:txBody>
      </p:sp>
      <p:sp>
        <p:nvSpPr>
          <p:cNvPr id="16" name="TextBox 15"/>
          <p:cNvSpPr txBox="1"/>
          <p:nvPr/>
        </p:nvSpPr>
        <p:spPr>
          <a:xfrm>
            <a:off x="7522023" y="2682064"/>
            <a:ext cx="3460756" cy="523220"/>
          </a:xfrm>
          <a:prstGeom prst="rect">
            <a:avLst/>
          </a:prstGeom>
          <a:noFill/>
        </p:spPr>
        <p:txBody>
          <a:bodyPr wrap="none" rtlCol="0">
            <a:spAutoFit/>
          </a:bodyPr>
          <a:lstStyle/>
          <a:p>
            <a:pPr algn="ctr"/>
            <a:r>
              <a:rPr lang="en-US" sz="2800" b="1" dirty="0" err="1" smtClean="0">
                <a:solidFill>
                  <a:srgbClr val="C00000"/>
                </a:solidFill>
                <a:latin typeface="Calibri" panose="020F0502020204030204" pitchFamily="34" charset="0"/>
                <a:cs typeface="Calibri" panose="020F0502020204030204" pitchFamily="34" charset="0"/>
              </a:rPr>
              <a:t>Mùa</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khô</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và</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mùa</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mưa</a:t>
            </a:r>
            <a:endParaRPr lang="en-US" sz="2800" b="1" dirty="0">
              <a:solidFill>
                <a:srgbClr val="C00000"/>
              </a:solidFill>
              <a:latin typeface="Calibri" panose="020F0502020204030204" pitchFamily="34" charset="0"/>
              <a:cs typeface="Calibri" panose="020F0502020204030204" pitchFamily="34" charset="0"/>
            </a:endParaRPr>
          </a:p>
        </p:txBody>
      </p:sp>
      <p:sp>
        <p:nvSpPr>
          <p:cNvPr id="17" name="TextBox 16"/>
          <p:cNvSpPr txBox="1"/>
          <p:nvPr/>
        </p:nvSpPr>
        <p:spPr>
          <a:xfrm>
            <a:off x="6068657" y="3448050"/>
            <a:ext cx="5593070" cy="954107"/>
          </a:xfrm>
          <a:prstGeom prst="rect">
            <a:avLst/>
          </a:prstGeom>
          <a:noFill/>
        </p:spPr>
        <p:txBody>
          <a:bodyPr wrap="none" rtlCol="0">
            <a:spAutoFit/>
          </a:bodyPr>
          <a:lstStyle/>
          <a:p>
            <a:pPr algn="ctr"/>
            <a:r>
              <a:rPr lang="en-US" sz="2800" b="1" dirty="0" err="1" smtClean="0">
                <a:solidFill>
                  <a:srgbClr val="C00000"/>
                </a:solidFill>
                <a:latin typeface="Calibri" panose="020F0502020204030204" pitchFamily="34" charset="0"/>
                <a:cs typeface="Calibri" panose="020F0502020204030204" pitchFamily="34" charset="0"/>
              </a:rPr>
              <a:t>Đánh</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bắt</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và</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nuôi</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trồng</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thủy</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sản</a:t>
            </a:r>
            <a:r>
              <a:rPr lang="en-US" sz="2800" b="1" dirty="0" smtClean="0">
                <a:solidFill>
                  <a:srgbClr val="C00000"/>
                </a:solidFill>
                <a:latin typeface="Calibri" panose="020F0502020204030204" pitchFamily="34" charset="0"/>
                <a:cs typeface="Calibri" panose="020F0502020204030204" pitchFamily="34" charset="0"/>
              </a:rPr>
              <a:t>,</a:t>
            </a:r>
          </a:p>
          <a:p>
            <a:pPr algn="ctr"/>
            <a:r>
              <a:rPr lang="en-US" sz="2800" b="1" dirty="0" err="1" smtClean="0">
                <a:solidFill>
                  <a:srgbClr val="C00000"/>
                </a:solidFill>
                <a:latin typeface="Calibri" panose="020F0502020204030204" pitchFamily="34" charset="0"/>
                <a:cs typeface="Calibri" panose="020F0502020204030204" pitchFamily="34" charset="0"/>
              </a:rPr>
              <a:t>nông</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nghiệp</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công</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nghiệp</a:t>
            </a:r>
            <a:r>
              <a:rPr lang="en-US" sz="2800" b="1" dirty="0" smtClean="0">
                <a:solidFill>
                  <a:srgbClr val="C00000"/>
                </a:solidFill>
                <a:latin typeface="Calibri" panose="020F0502020204030204" pitchFamily="34" charset="0"/>
                <a:cs typeface="Calibri" panose="020F0502020204030204" pitchFamily="34" charset="0"/>
              </a:rPr>
              <a:t>, du </a:t>
            </a:r>
            <a:r>
              <a:rPr lang="en-US" sz="2800" b="1" dirty="0" err="1" smtClean="0">
                <a:solidFill>
                  <a:srgbClr val="C00000"/>
                </a:solidFill>
                <a:latin typeface="Calibri" panose="020F0502020204030204" pitchFamily="34" charset="0"/>
                <a:cs typeface="Calibri" panose="020F0502020204030204" pitchFamily="34" charset="0"/>
              </a:rPr>
              <a:t>lịch</a:t>
            </a:r>
            <a:r>
              <a:rPr lang="en-US" sz="2800" b="1" dirty="0" smtClean="0">
                <a:solidFill>
                  <a:srgbClr val="C00000"/>
                </a:solidFill>
                <a:latin typeface="Calibri" panose="020F0502020204030204" pitchFamily="34" charset="0"/>
                <a:cs typeface="Calibri" panose="020F0502020204030204" pitchFamily="34" charset="0"/>
              </a:rPr>
              <a:t>,…</a:t>
            </a:r>
            <a:endParaRPr lang="en-US" sz="2800" b="1" dirty="0">
              <a:solidFill>
                <a:srgbClr val="C00000"/>
              </a:solidFill>
              <a:latin typeface="Calibri" panose="020F0502020204030204" pitchFamily="34" charset="0"/>
              <a:cs typeface="Calibri" panose="020F0502020204030204" pitchFamily="34" charset="0"/>
            </a:endParaRPr>
          </a:p>
        </p:txBody>
      </p:sp>
      <p:sp>
        <p:nvSpPr>
          <p:cNvPr id="18" name="TextBox 17"/>
          <p:cNvSpPr txBox="1"/>
          <p:nvPr/>
        </p:nvSpPr>
        <p:spPr>
          <a:xfrm>
            <a:off x="6144768" y="4342254"/>
            <a:ext cx="5276088" cy="954107"/>
          </a:xfrm>
          <a:prstGeom prst="rect">
            <a:avLst/>
          </a:prstGeom>
          <a:noFill/>
        </p:spPr>
        <p:txBody>
          <a:bodyPr wrap="square" rtlCol="0">
            <a:spAutoFit/>
          </a:bodyPr>
          <a:lstStyle/>
          <a:p>
            <a:pPr algn="ctr"/>
            <a:r>
              <a:rPr lang="en-US" sz="2800" b="1" dirty="0" err="1" smtClean="0">
                <a:solidFill>
                  <a:srgbClr val="C00000"/>
                </a:solidFill>
                <a:latin typeface="Calibri" panose="020F0502020204030204" pitchFamily="34" charset="0"/>
                <a:cs typeface="Calibri" panose="020F0502020204030204" pitchFamily="34" charset="0"/>
              </a:rPr>
              <a:t>Biển</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Mỹ</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Khê</a:t>
            </a:r>
            <a:r>
              <a:rPr lang="en-US" sz="2800" b="1" dirty="0" smtClean="0">
                <a:solidFill>
                  <a:srgbClr val="C00000"/>
                </a:solidFill>
                <a:latin typeface="Calibri" panose="020F0502020204030204" pitchFamily="34" charset="0"/>
                <a:cs typeface="Calibri" panose="020F0502020204030204" pitchFamily="34" charset="0"/>
              </a:rPr>
              <a:t>, Non </a:t>
            </a:r>
            <a:r>
              <a:rPr lang="en-US" sz="2800" b="1" dirty="0" err="1" smtClean="0">
                <a:solidFill>
                  <a:srgbClr val="C00000"/>
                </a:solidFill>
                <a:latin typeface="Calibri" panose="020F0502020204030204" pitchFamily="34" charset="0"/>
                <a:cs typeface="Calibri" panose="020F0502020204030204" pitchFamily="34" charset="0"/>
              </a:rPr>
              <a:t>Nước</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bán</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đảo</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Sơn</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Trà</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Bà</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Nà</a:t>
            </a:r>
            <a:r>
              <a:rPr lang="en-US" sz="2800" b="1" dirty="0" smtClean="0">
                <a:solidFill>
                  <a:srgbClr val="C00000"/>
                </a:solidFill>
                <a:latin typeface="Calibri" panose="020F0502020204030204" pitchFamily="34" charset="0"/>
                <a:cs typeface="Calibri" panose="020F0502020204030204" pitchFamily="34" charset="0"/>
              </a:rPr>
              <a:t>,…</a:t>
            </a:r>
            <a:endParaRPr lang="en-US" sz="2800" b="1" dirty="0">
              <a:solidFill>
                <a:srgbClr val="C00000"/>
              </a:solidFill>
              <a:latin typeface="Calibri" panose="020F0502020204030204" pitchFamily="34" charset="0"/>
              <a:cs typeface="Calibri" panose="020F0502020204030204" pitchFamily="34" charset="0"/>
            </a:endParaRPr>
          </a:p>
        </p:txBody>
      </p:sp>
      <p:sp>
        <p:nvSpPr>
          <p:cNvPr id="19" name="TextBox 18"/>
          <p:cNvSpPr txBox="1"/>
          <p:nvPr/>
        </p:nvSpPr>
        <p:spPr>
          <a:xfrm>
            <a:off x="6227148" y="5311391"/>
            <a:ext cx="5276088" cy="954107"/>
          </a:xfrm>
          <a:prstGeom prst="rect">
            <a:avLst/>
          </a:prstGeom>
          <a:noFill/>
        </p:spPr>
        <p:txBody>
          <a:bodyPr wrap="square" rtlCol="0">
            <a:spAutoFit/>
          </a:bodyPr>
          <a:lstStyle/>
          <a:p>
            <a:pPr algn="ctr"/>
            <a:r>
              <a:rPr lang="en-US" sz="2800" b="1" dirty="0" err="1" smtClean="0">
                <a:solidFill>
                  <a:srgbClr val="C00000"/>
                </a:solidFill>
                <a:latin typeface="Calibri" panose="020F0502020204030204" pitchFamily="34" charset="0"/>
                <a:cs typeface="Calibri" panose="020F0502020204030204" pitchFamily="34" charset="0"/>
              </a:rPr>
              <a:t>Tuyến</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đường</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cao</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tốc</a:t>
            </a:r>
            <a:r>
              <a:rPr lang="en-US" sz="2800" b="1" dirty="0" smtClean="0">
                <a:solidFill>
                  <a:srgbClr val="C00000"/>
                </a:solidFill>
                <a:latin typeface="Calibri" panose="020F0502020204030204" pitchFamily="34" charset="0"/>
                <a:cs typeface="Calibri" panose="020F0502020204030204" pitchFamily="34" charset="0"/>
              </a:rPr>
              <a:t> La </a:t>
            </a:r>
            <a:r>
              <a:rPr lang="en-US" sz="2800" b="1" dirty="0" err="1" smtClean="0">
                <a:solidFill>
                  <a:srgbClr val="C00000"/>
                </a:solidFill>
                <a:latin typeface="Calibri" panose="020F0502020204030204" pitchFamily="34" charset="0"/>
                <a:cs typeface="Calibri" panose="020F0502020204030204" pitchFamily="34" charset="0"/>
              </a:rPr>
              <a:t>Sơn</a:t>
            </a:r>
            <a:r>
              <a:rPr lang="en-US" sz="2800" b="1" dirty="0" smtClean="0">
                <a:solidFill>
                  <a:srgbClr val="C00000"/>
                </a:solidFill>
                <a:latin typeface="Calibri" panose="020F0502020204030204" pitchFamily="34" charset="0"/>
                <a:cs typeface="Calibri" panose="020F0502020204030204" pitchFamily="34" charset="0"/>
              </a:rPr>
              <a:t> – </a:t>
            </a:r>
            <a:r>
              <a:rPr lang="en-US" sz="2800" b="1" dirty="0" err="1" smtClean="0">
                <a:solidFill>
                  <a:srgbClr val="C00000"/>
                </a:solidFill>
                <a:latin typeface="Calibri" panose="020F0502020204030204" pitchFamily="34" charset="0"/>
                <a:cs typeface="Calibri" panose="020F0502020204030204" pitchFamily="34" charset="0"/>
              </a:rPr>
              <a:t>Túy</a:t>
            </a:r>
            <a:r>
              <a:rPr lang="en-US" sz="2800" b="1" dirty="0" smtClean="0">
                <a:solidFill>
                  <a:srgbClr val="C00000"/>
                </a:solidFill>
                <a:latin typeface="Calibri" panose="020F0502020204030204" pitchFamily="34" charset="0"/>
                <a:cs typeface="Calibri" panose="020F0502020204030204" pitchFamily="34" charset="0"/>
              </a:rPr>
              <a:t> Loan, </a:t>
            </a:r>
            <a:r>
              <a:rPr lang="en-US" sz="2800" b="1" dirty="0" err="1" smtClean="0">
                <a:solidFill>
                  <a:srgbClr val="C00000"/>
                </a:solidFill>
                <a:latin typeface="Calibri" panose="020F0502020204030204" pitchFamily="34" charset="0"/>
                <a:cs typeface="Calibri" panose="020F0502020204030204" pitchFamily="34" charset="0"/>
              </a:rPr>
              <a:t>Đà</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Nẵng</a:t>
            </a:r>
            <a:r>
              <a:rPr lang="en-US" sz="2800" b="1" dirty="0" smtClean="0">
                <a:solidFill>
                  <a:srgbClr val="C00000"/>
                </a:solidFill>
                <a:latin typeface="Calibri" panose="020F0502020204030204" pitchFamily="34" charset="0"/>
                <a:cs typeface="Calibri" panose="020F0502020204030204" pitchFamily="34" charset="0"/>
              </a:rPr>
              <a:t> – </a:t>
            </a:r>
            <a:r>
              <a:rPr lang="en-US" sz="2800" b="1" dirty="0" err="1" smtClean="0">
                <a:solidFill>
                  <a:srgbClr val="C00000"/>
                </a:solidFill>
                <a:latin typeface="Calibri" panose="020F0502020204030204" pitchFamily="34" charset="0"/>
                <a:cs typeface="Calibri" panose="020F0502020204030204" pitchFamily="34" charset="0"/>
              </a:rPr>
              <a:t>Quảng</a:t>
            </a:r>
            <a:r>
              <a:rPr lang="en-US" sz="2800" b="1" dirty="0" smtClean="0">
                <a:solidFill>
                  <a:srgbClr val="C00000"/>
                </a:solidFill>
                <a:latin typeface="Calibri" panose="020F0502020204030204" pitchFamily="34" charset="0"/>
                <a:cs typeface="Calibri" panose="020F0502020204030204" pitchFamily="34" charset="0"/>
              </a:rPr>
              <a:t> </a:t>
            </a:r>
            <a:r>
              <a:rPr lang="en-US" sz="2800" b="1" dirty="0" err="1" smtClean="0">
                <a:solidFill>
                  <a:srgbClr val="C00000"/>
                </a:solidFill>
                <a:latin typeface="Calibri" panose="020F0502020204030204" pitchFamily="34" charset="0"/>
                <a:cs typeface="Calibri" panose="020F0502020204030204" pitchFamily="34" charset="0"/>
              </a:rPr>
              <a:t>Ngãi</a:t>
            </a:r>
            <a:r>
              <a:rPr lang="en-US" sz="2800" b="1" dirty="0" smtClean="0">
                <a:solidFill>
                  <a:srgbClr val="C00000"/>
                </a:solidFill>
                <a:latin typeface="Calibri" panose="020F0502020204030204" pitchFamily="34" charset="0"/>
                <a:cs typeface="Calibri" panose="020F0502020204030204" pitchFamily="34" charset="0"/>
              </a:rPr>
              <a:t>,…</a:t>
            </a:r>
            <a:endParaRPr lang="en-US"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660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26"/>
                                        </p:tgtEl>
                                      </p:cBhvr>
                                    </p:animEffect>
                                    <p:set>
                                      <p:cBhvr>
                                        <p:cTn id="27" dur="1" fill="hold">
                                          <p:stCondLst>
                                            <p:cond delay="499"/>
                                          </p:stCondLst>
                                        </p:cTn>
                                        <p:tgtEl>
                                          <p:spTgt spid="10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7"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5" name="图片 4">
            <a:extLst>
              <a:ext uri="{FF2B5EF4-FFF2-40B4-BE49-F238E27FC236}">
                <a16:creationId xmlns:a16="http://schemas.microsoft.com/office/drawing/2014/main" id="{C3464505-0135-4239-9A0E-69C9DB43E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862" y="4445049"/>
            <a:ext cx="12326178" cy="2325757"/>
          </a:xfrm>
          <a:prstGeom prst="rect">
            <a:avLst/>
          </a:prstGeom>
        </p:spPr>
      </p:pic>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0" y="4277777"/>
            <a:ext cx="1779689" cy="1350202"/>
          </a:xfrm>
          <a:prstGeom prst="rect">
            <a:avLst/>
          </a:prstGeom>
        </p:spPr>
      </p:pic>
      <p:sp>
        <p:nvSpPr>
          <p:cNvPr id="10" name="矩形: 圆角 9">
            <a:extLst>
              <a:ext uri="{FF2B5EF4-FFF2-40B4-BE49-F238E27FC236}">
                <a16:creationId xmlns:a16="http://schemas.microsoft.com/office/drawing/2014/main" id="{334E088B-878C-4D5A-B043-6247F0C56D89}"/>
              </a:ext>
            </a:extLst>
          </p:cNvPr>
          <p:cNvSpPr/>
          <p:nvPr/>
        </p:nvSpPr>
        <p:spPr>
          <a:xfrm>
            <a:off x="1107845" y="191703"/>
            <a:ext cx="10232703" cy="630249"/>
          </a:xfrm>
          <a:prstGeom prst="roundRect">
            <a:avLst>
              <a:gd name="adj" fmla="val 50000"/>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1.</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Hoàn</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thành</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bảng</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thông</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tin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dưới</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đây</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vào</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kumimoji="0" lang="en-US" altLang="zh-CN" sz="4000" b="0" i="0" u="none" strike="noStrike" kern="1200" cap="none" spc="0" normalizeH="0" noProof="0" dirty="0" err="1"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vở</a:t>
            </a:r>
            <a:endParaRPr kumimoji="0" lang="zh-CN" altLang="en-US"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047353477"/>
              </p:ext>
            </p:extLst>
          </p:nvPr>
        </p:nvGraphicFramePr>
        <p:xfrm>
          <a:off x="1208985" y="993640"/>
          <a:ext cx="10007600" cy="481584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2512834761"/>
                    </a:ext>
                  </a:extLst>
                </a:gridCol>
                <a:gridCol w="4064000">
                  <a:extLst>
                    <a:ext uri="{9D8B030D-6E8A-4147-A177-3AD203B41FA5}">
                      <a16:colId xmlns:a16="http://schemas.microsoft.com/office/drawing/2014/main" val="4129359857"/>
                    </a:ext>
                  </a:extLst>
                </a:gridCol>
              </a:tblGrid>
              <a:tr h="370840">
                <a:tc>
                  <a:txBody>
                    <a:bodyPr/>
                    <a:lstStyle/>
                    <a:p>
                      <a:pPr algn="ctr"/>
                      <a:r>
                        <a:rPr lang="en-US" sz="2800" b="0" dirty="0" smtClean="0">
                          <a:solidFill>
                            <a:schemeClr val="bg1"/>
                          </a:solidFill>
                          <a:latin typeface="Calibri" panose="020F0502020204030204" pitchFamily="34" charset="0"/>
                          <a:cs typeface="Calibri" panose="020F0502020204030204" pitchFamily="34" charset="0"/>
                        </a:rPr>
                        <a:t>A</a:t>
                      </a:r>
                      <a:endParaRPr lang="en-US" sz="2800" b="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800" b="0" dirty="0" smtClean="0">
                          <a:solidFill>
                            <a:schemeClr val="bg1"/>
                          </a:solidFill>
                          <a:latin typeface="Calibri" panose="020F0502020204030204" pitchFamily="34" charset="0"/>
                          <a:cs typeface="Calibri" panose="020F0502020204030204" pitchFamily="34" charset="0"/>
                        </a:rPr>
                        <a:t>B</a:t>
                      </a:r>
                      <a:endParaRPr lang="en-US" sz="2800" b="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165213803"/>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các</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tỉnh</a:t>
                      </a:r>
                      <a:r>
                        <a:rPr lang="en-US" sz="2800" baseline="0" dirty="0" smtClean="0">
                          <a:solidFill>
                            <a:schemeClr val="tx1"/>
                          </a:solidFill>
                          <a:latin typeface="Calibri" panose="020F0502020204030204" pitchFamily="34" charset="0"/>
                          <a:cs typeface="Calibri" panose="020F0502020204030204" pitchFamily="34" charset="0"/>
                        </a:rPr>
                        <a:t>/</a:t>
                      </a:r>
                      <a:r>
                        <a:rPr lang="en-US" sz="2800" baseline="0" dirty="0" err="1" smtClean="0">
                          <a:solidFill>
                            <a:schemeClr val="tx1"/>
                          </a:solidFill>
                          <a:latin typeface="Calibri" panose="020F0502020204030204" pitchFamily="34" charset="0"/>
                          <a:cs typeface="Calibri" panose="020F0502020204030204" pitchFamily="34" charset="0"/>
                        </a:rPr>
                        <a:t>thành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tiếp</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giáp</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với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smtClean="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53024086"/>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Các</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mùa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trong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năm</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của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4256217"/>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hoạt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động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kinh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tế</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nổi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bật</a:t>
                      </a:r>
                      <a:r>
                        <a:rPr lang="en-US" sz="2800" baseline="0" dirty="0" smtClean="0">
                          <a:solidFill>
                            <a:schemeClr val="tx1"/>
                          </a:solidFill>
                          <a:latin typeface="Calibri" panose="020F0502020204030204" pitchFamily="34" charset="0"/>
                          <a:cs typeface="Calibri" panose="020F0502020204030204" pitchFamily="34" charset="0"/>
                        </a:rPr>
                        <a:t> ở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Calibri" panose="020F0502020204030204" pitchFamily="34" charset="0"/>
                          <a:cs typeface="Calibri" panose="020F0502020204030204" pitchFamily="34" charset="0"/>
                        </a:rPr>
                        <a:t>? </a:t>
                      </a:r>
                    </a:p>
                    <a:p>
                      <a:pPr algn="ct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49548940"/>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điểm</a:t>
                      </a:r>
                      <a:r>
                        <a:rPr lang="en-US" sz="2800" baseline="0" dirty="0" smtClean="0">
                          <a:solidFill>
                            <a:schemeClr val="tx1"/>
                          </a:solidFill>
                          <a:latin typeface="Calibri" panose="020F0502020204030204" pitchFamily="34" charset="0"/>
                          <a:cs typeface="Calibri" panose="020F0502020204030204" pitchFamily="34" charset="0"/>
                        </a:rPr>
                        <a:t> du </a:t>
                      </a:r>
                      <a:r>
                        <a:rPr lang="en-US" sz="2800" baseline="0" dirty="0" err="1" smtClean="0">
                          <a:solidFill>
                            <a:schemeClr val="tx1"/>
                          </a:solidFill>
                          <a:latin typeface="Calibri" panose="020F0502020204030204" pitchFamily="34" charset="0"/>
                          <a:cs typeface="Calibri" panose="020F0502020204030204" pitchFamily="34" charset="0"/>
                        </a:rPr>
                        <a:t>lịch</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nổi</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tiếng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của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smtClean="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71796185"/>
                  </a:ext>
                </a:extLst>
              </a:tr>
              <a:tr h="370840">
                <a:tc>
                  <a:txBody>
                    <a:bodyPr/>
                    <a:lstStyle/>
                    <a:p>
                      <a:pPr algn="just"/>
                      <a:r>
                        <a:rPr lang="en-US" sz="2800" dirty="0" err="1" smtClean="0">
                          <a:solidFill>
                            <a:schemeClr val="tx1"/>
                          </a:solidFill>
                          <a:latin typeface="Calibri" panose="020F0502020204030204" pitchFamily="34" charset="0"/>
                          <a:cs typeface="Calibri" panose="020F0502020204030204" pitchFamily="34" charset="0"/>
                        </a:rPr>
                        <a:t>Tên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một</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số</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tuyến</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đường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giao</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thông</a:t>
                      </a:r>
                      <a:r>
                        <a:rPr lang="en-US" sz="2800" baseline="0" dirty="0" smtClean="0">
                          <a:solidFill>
                            <a:schemeClr val="tx1"/>
                          </a:solidFill>
                          <a:latin typeface="Calibri" panose="020F0502020204030204" pitchFamily="34" charset="0"/>
                          <a:cs typeface="Calibri" panose="020F0502020204030204" pitchFamily="34" charset="0"/>
                        </a:rPr>
                        <a:t> ở </a:t>
                      </a:r>
                      <a:r>
                        <a:rPr lang="en-US" sz="2800" baseline="0" dirty="0" err="1" smtClean="0">
                          <a:solidFill>
                            <a:schemeClr val="tx1"/>
                          </a:solidFill>
                          <a:latin typeface="Calibri" panose="020F0502020204030204" pitchFamily="34" charset="0"/>
                          <a:cs typeface="Calibri" panose="020F0502020204030204" pitchFamily="34" charset="0"/>
                        </a:rPr>
                        <a:t>địa</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phương</a:t>
                      </a:r>
                      <a:r>
                        <a:rPr lang="en-US" sz="2800" baseline="0" dirty="0" smtClean="0">
                          <a:solidFill>
                            <a:schemeClr val="tx1"/>
                          </a:solidFill>
                          <a:latin typeface="Calibri" panose="020F0502020204030204" pitchFamily="34" charset="0"/>
                          <a:cs typeface="Calibri" panose="020F0502020204030204" pitchFamily="34" charset="0"/>
                        </a:rPr>
                        <a:t> </a:t>
                      </a:r>
                      <a:r>
                        <a:rPr lang="en-US" sz="2800" baseline="0" dirty="0" err="1" smtClean="0">
                          <a:solidFill>
                            <a:schemeClr val="tx1"/>
                          </a:solidFill>
                          <a:latin typeface="Calibri" panose="020F0502020204030204" pitchFamily="34" charset="0"/>
                          <a:cs typeface="Calibri" panose="020F0502020204030204" pitchFamily="34" charset="0"/>
                        </a:rPr>
                        <a:t>em</a:t>
                      </a:r>
                      <a:endParaRPr lang="en-US" sz="2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smtClean="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75422830"/>
                  </a:ext>
                </a:extLst>
              </a:tr>
            </a:tbl>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7021" y="5975524"/>
            <a:ext cx="3724979" cy="920576"/>
          </a:xfrm>
          <a:prstGeom prst="rect">
            <a:avLst/>
          </a:prstGeom>
        </p:spPr>
      </p:pic>
    </p:spTree>
    <p:extLst>
      <p:ext uri="{BB962C8B-B14F-4D97-AF65-F5344CB8AC3E}">
        <p14:creationId xmlns:p14="http://schemas.microsoft.com/office/powerpoint/2010/main" val="136478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39657" y="-2694342"/>
            <a:ext cx="6858000" cy="12246685"/>
          </a:xfrm>
          <a:prstGeom prst="rect">
            <a:avLst/>
          </a:prstGeom>
          <a:blipFill>
            <a:blip r:embed="rId4"/>
            <a:stretch>
              <a:fillRect/>
            </a:stretch>
          </a:blipFill>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a:cs typeface="+mn-ea"/>
              <a:sym typeface="+mn-lt"/>
            </a:endParaRPr>
          </a:p>
        </p:txBody>
      </p:sp>
      <p:pic>
        <p:nvPicPr>
          <p:cNvPr id="5" name="图片 4">
            <a:extLst>
              <a:ext uri="{FF2B5EF4-FFF2-40B4-BE49-F238E27FC236}">
                <a16:creationId xmlns:a16="http://schemas.microsoft.com/office/drawing/2014/main" id="{C3464505-0135-4239-9A0E-69C9DB43E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24" y="4532244"/>
            <a:ext cx="12326178" cy="2325757"/>
          </a:xfrm>
          <a:prstGeom prst="rect">
            <a:avLst/>
          </a:prstGeom>
        </p:spPr>
      </p:pic>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8825" y="1260140"/>
            <a:ext cx="5847462" cy="5855036"/>
          </a:xfrm>
          <a:prstGeom prst="rect">
            <a:avLst/>
          </a:prstGeom>
        </p:spPr>
      </p:pic>
      <p:sp>
        <p:nvSpPr>
          <p:cNvPr id="7" name="TextBox 6"/>
          <p:cNvSpPr txBox="1"/>
          <p:nvPr/>
        </p:nvSpPr>
        <p:spPr>
          <a:xfrm>
            <a:off x="919354" y="1347758"/>
            <a:ext cx="4830168" cy="3416320"/>
          </a:xfrm>
          <a:prstGeom prst="rect">
            <a:avLst/>
          </a:prstGeom>
          <a:solidFill>
            <a:srgbClr val="00B0F0"/>
          </a:solidFill>
          <a:ln w="28575">
            <a:solidFill>
              <a:schemeClr val="tx1"/>
            </a:solidFill>
            <a:prstDash val="lgDash"/>
          </a:ln>
        </p:spPr>
        <p:txBody>
          <a:bodyPr wrap="none" rtlCol="0">
            <a:spAutoFit/>
          </a:bodyPr>
          <a:lstStyle/>
          <a:p>
            <a:pPr algn="ctr"/>
            <a:r>
              <a:rPr lang="en-US" sz="7200" dirty="0" smtClean="0">
                <a:ln w="28575">
                  <a:solidFill>
                    <a:schemeClr val="tx1"/>
                  </a:solidFill>
                </a:ln>
                <a:solidFill>
                  <a:schemeClr val="bg1"/>
                </a:solidFill>
                <a:latin typeface="#9Slide07 IcielCadena" panose="02000503000000020004" pitchFamily="2" charset="0"/>
              </a:rPr>
              <a:t>CHIA SẺ </a:t>
            </a:r>
          </a:p>
          <a:p>
            <a:pPr algn="ctr"/>
            <a:r>
              <a:rPr lang="en-US" sz="7200" dirty="0" smtClean="0">
                <a:ln w="28575">
                  <a:solidFill>
                    <a:schemeClr val="tx1"/>
                  </a:solidFill>
                </a:ln>
                <a:solidFill>
                  <a:schemeClr val="bg1"/>
                </a:solidFill>
                <a:latin typeface="#9Slide07 IcielCadena" panose="02000503000000020004" pitchFamily="2" charset="0"/>
              </a:rPr>
              <a:t>KẾT QUẢ </a:t>
            </a:r>
          </a:p>
          <a:p>
            <a:pPr algn="ctr"/>
            <a:r>
              <a:rPr lang="en-US" sz="7200" dirty="0" smtClean="0">
                <a:ln w="28575">
                  <a:solidFill>
                    <a:schemeClr val="tx1"/>
                  </a:solidFill>
                </a:ln>
                <a:solidFill>
                  <a:schemeClr val="bg1"/>
                </a:solidFill>
                <a:latin typeface="#9Slide07 IcielCadena" panose="02000503000000020004" pitchFamily="2" charset="0"/>
              </a:rPr>
              <a:t>THẢO LUẬN</a:t>
            </a:r>
            <a:endParaRPr lang="en-US" sz="7200" dirty="0">
              <a:ln w="28575">
                <a:solidFill>
                  <a:schemeClr val="tx1"/>
                </a:solidFill>
              </a:ln>
              <a:solidFill>
                <a:schemeClr val="bg1"/>
              </a:solidFill>
              <a:latin typeface="#9Slide07 IcielCadena" panose="02000503000000020004" pitchFamily="2" charset="0"/>
            </a:endParaRPr>
          </a:p>
        </p:txBody>
      </p:sp>
    </p:spTree>
    <p:extLst>
      <p:ext uri="{BB962C8B-B14F-4D97-AF65-F5344CB8AC3E}">
        <p14:creationId xmlns:p14="http://schemas.microsoft.com/office/powerpoint/2010/main" val="70400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94343" y="-2694343"/>
            <a:ext cx="6858000" cy="12246685"/>
          </a:xfrm>
          <a:prstGeom prst="rect">
            <a:avLst/>
          </a:prstGeom>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2" name="图片 11">
            <a:extLst>
              <a:ext uri="{FF2B5EF4-FFF2-40B4-BE49-F238E27FC236}">
                <a16:creationId xmlns:a16="http://schemas.microsoft.com/office/drawing/2014/main" id="{8C3021E3-36D7-4EB5-9B71-CFF384B307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4740" l="9961" r="89941">
                        <a14:foregroundMark x1="59375" y1="87532" x2="59375" y2="87532"/>
                        <a14:foregroundMark x1="56055" y1="94740" x2="56055" y2="94740"/>
                        <a14:foregroundMark x1="67285" y1="93636" x2="67285" y2="93636"/>
                      </a14:backgroundRemoval>
                    </a14:imgEffect>
                  </a14:imgLayer>
                </a14:imgProps>
              </a:ext>
              <a:ext uri="{28A0092B-C50C-407E-A947-70E740481C1C}">
                <a14:useLocalDpi xmlns:a14="http://schemas.microsoft.com/office/drawing/2010/main" val="0"/>
              </a:ext>
            </a:extLst>
          </a:blip>
          <a:stretch>
            <a:fillRect/>
          </a:stretch>
        </p:blipFill>
        <p:spPr>
          <a:xfrm>
            <a:off x="8941789" y="-3533591"/>
            <a:ext cx="4396811" cy="6612391"/>
          </a:xfrm>
          <a:prstGeom prst="rect">
            <a:avLst/>
          </a:prstGeom>
        </p:spPr>
      </p:pic>
      <p:pic>
        <p:nvPicPr>
          <p:cNvPr id="15" name="图片 14">
            <a:extLst>
              <a:ext uri="{FF2B5EF4-FFF2-40B4-BE49-F238E27FC236}">
                <a16:creationId xmlns:a16="http://schemas.microsoft.com/office/drawing/2014/main" id="{5CE3621F-38AC-4A0C-A978-8EBB20FC1E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2834" b="43056"/>
          <a:stretch/>
        </p:blipFill>
        <p:spPr>
          <a:xfrm>
            <a:off x="0" y="-1220805"/>
            <a:ext cx="4396810" cy="3089310"/>
          </a:xfrm>
          <a:prstGeom prst="rect">
            <a:avLst/>
          </a:prstGeom>
        </p:spPr>
      </p:pic>
      <p:pic>
        <p:nvPicPr>
          <p:cNvPr id="20" name="图片 19">
            <a:extLst>
              <a:ext uri="{FF2B5EF4-FFF2-40B4-BE49-F238E27FC236}">
                <a16:creationId xmlns:a16="http://schemas.microsoft.com/office/drawing/2014/main" id="{DCFF304A-73AB-4E84-9B53-100B13259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5049078"/>
            <a:ext cx="15240000" cy="2225776"/>
          </a:xfrm>
          <a:prstGeom prst="rect">
            <a:avLst/>
          </a:prstGeom>
        </p:spPr>
      </p:pic>
      <p:pic>
        <p:nvPicPr>
          <p:cNvPr id="14" name="图片 13">
            <a:extLst>
              <a:ext uri="{FF2B5EF4-FFF2-40B4-BE49-F238E27FC236}">
                <a16:creationId xmlns:a16="http://schemas.microsoft.com/office/drawing/2014/main" id="{A46A4B30-29CE-4760-B85D-908AD40242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2834" b="43056"/>
          <a:stretch/>
        </p:blipFill>
        <p:spPr>
          <a:xfrm>
            <a:off x="7247503" y="2380980"/>
            <a:ext cx="6426073" cy="4515121"/>
          </a:xfrm>
          <a:prstGeom prst="rect">
            <a:avLst/>
          </a:prstGeom>
        </p:spPr>
      </p:pic>
      <p:pic>
        <p:nvPicPr>
          <p:cNvPr id="17" name="图片 16">
            <a:extLst>
              <a:ext uri="{FF2B5EF4-FFF2-40B4-BE49-F238E27FC236}">
                <a16:creationId xmlns:a16="http://schemas.microsoft.com/office/drawing/2014/main" id="{14D74C4A-668D-4293-AD20-161E117737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831" y="2908543"/>
            <a:ext cx="5263265" cy="5263265"/>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1473" y="1353956"/>
            <a:ext cx="9199661" cy="3840813"/>
          </a:xfrm>
          <a:prstGeom prst="rect">
            <a:avLst/>
          </a:prstGeom>
        </p:spPr>
      </p:pic>
    </p:spTree>
    <p:extLst>
      <p:ext uri="{BB962C8B-B14F-4D97-AF65-F5344CB8AC3E}">
        <p14:creationId xmlns:p14="http://schemas.microsoft.com/office/powerpoint/2010/main" val="81940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sp>
        <p:nvSpPr>
          <p:cNvPr id="10" name="矩形: 圆角 9">
            <a:extLst>
              <a:ext uri="{FF2B5EF4-FFF2-40B4-BE49-F238E27FC236}">
                <a16:creationId xmlns:a16="http://schemas.microsoft.com/office/drawing/2014/main" id="{334E088B-878C-4D5A-B043-6247F0C56D89}"/>
              </a:ext>
            </a:extLst>
          </p:cNvPr>
          <p:cNvSpPr/>
          <p:nvPr/>
        </p:nvSpPr>
        <p:spPr>
          <a:xfrm>
            <a:off x="633931" y="191703"/>
            <a:ext cx="10869452" cy="1354293"/>
          </a:xfrm>
          <a:prstGeom prst="roundRect">
            <a:avLst>
              <a:gd name="adj" fmla="val 50000"/>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2.</a:t>
            </a:r>
            <a:r>
              <a:rPr kumimoji="0" lang="en-US" altLang="zh-CN" sz="4000" b="0" i="0" u="none" strike="noStrike" kern="1200" cap="none" spc="0" normalizeH="0" noProof="0" dirty="0" smtClean="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Viết</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đoạn</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văn</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ngắn</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giới</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thiệu</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về</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một</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danh</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nổi</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tiếng</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ở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phương</a:t>
            </a:r>
            <a:r>
              <a:rPr lang="en-US" altLang="zh-CN" sz="4000" dirty="0" smtClean="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smtClean="0">
                <a:solidFill>
                  <a:schemeClr val="tx1">
                    <a:lumMod val="85000"/>
                    <a:lumOff val="15000"/>
                  </a:schemeClr>
                </a:solidFill>
                <a:latin typeface="Calibri" panose="020F0502020204030204" pitchFamily="34" charset="0"/>
                <a:cs typeface="Calibri" panose="020F0502020204030204" pitchFamily="34" charset="0"/>
                <a:sym typeface="+mn-lt"/>
              </a:rPr>
              <a:t>em</a:t>
            </a:r>
            <a:endParaRPr kumimoji="0" lang="zh-CN" altLang="en-US"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22" y="3159760"/>
            <a:ext cx="10825332" cy="3698240"/>
          </a:xfrm>
          <a:prstGeom prst="rect">
            <a:avLst/>
          </a:prstGeom>
        </p:spPr>
      </p:pic>
      <p:pic>
        <p:nvPicPr>
          <p:cNvPr id="6" name="Picture 5"/>
          <p:cNvPicPr>
            <a:picLocks noChangeAspect="1"/>
          </p:cNvPicPr>
          <p:nvPr/>
        </p:nvPicPr>
        <p:blipFill>
          <a:blip r:embed="rId5"/>
          <a:stretch>
            <a:fillRect/>
          </a:stretch>
        </p:blipFill>
        <p:spPr>
          <a:xfrm>
            <a:off x="2664573" y="1823415"/>
            <a:ext cx="6588831" cy="4242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953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uhvtmim">
      <a:majorFont>
        <a:latin typeface="" panose="020F0302020204030204"/>
        <a:ea typeface="仓耳玄三M W05"/>
        <a:cs typeface=""/>
      </a:majorFont>
      <a:minorFont>
        <a:latin typeface="" panose="020F0502020204030204"/>
        <a:ea typeface="仓耳玄三M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uhvtmim">
      <a:majorFont>
        <a:latin typeface="" panose="020F0302020204030204"/>
        <a:ea typeface="仓耳玄三M W05"/>
        <a:cs typeface=""/>
      </a:majorFont>
      <a:minorFont>
        <a:latin typeface="" panose="020F0502020204030204"/>
        <a:ea typeface="仓耳玄三M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TotalTime>
  <Words>556</Words>
  <Application>Microsoft Office PowerPoint</Application>
  <PresentationFormat>Widescreen</PresentationFormat>
  <Paragraphs>71</Paragraphs>
  <Slides>11</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vt:i4>
      </vt:variant>
    </vt:vector>
  </HeadingPairs>
  <TitlesOfParts>
    <vt:vector size="25" baseType="lpstr">
      <vt:lpstr>#9Slide06 SVNStella</vt:lpstr>
      <vt:lpstr>#9Slide07 HoneyCream</vt:lpstr>
      <vt:lpstr>#9Slide07 IcielCadena</vt:lpstr>
      <vt:lpstr>Arial</vt:lpstr>
      <vt:lpstr>Calibri</vt:lpstr>
      <vt:lpstr>Calibri Light</vt:lpstr>
      <vt:lpstr>等线</vt:lpstr>
      <vt:lpstr>SVN-Newton</vt:lpstr>
      <vt:lpstr>Times New Roman</vt:lpstr>
      <vt:lpstr>仓耳玄三M W05</vt:lpstr>
      <vt:lpstr>字魂131号-酷乐潮玩体</vt:lpstr>
      <vt:lpstr>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Windows User</cp:lastModifiedBy>
  <cp:revision>3</cp:revision>
  <dcterms:created xsi:type="dcterms:W3CDTF">2023-06-24T09:53:12Z</dcterms:created>
  <dcterms:modified xsi:type="dcterms:W3CDTF">2024-09-16T10:17:24Z</dcterms:modified>
  <cp:version>MNT37</cp:version>
</cp:coreProperties>
</file>