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  <p:sldMasterId id="2147483674" r:id="rId2"/>
  </p:sldMasterIdLst>
  <p:sldIdLst>
    <p:sldId id="257" r:id="rId3"/>
    <p:sldId id="259" r:id="rId4"/>
    <p:sldId id="260" r:id="rId5"/>
    <p:sldId id="285" r:id="rId6"/>
    <p:sldId id="261" r:id="rId7"/>
    <p:sldId id="286" r:id="rId8"/>
    <p:sldId id="266" r:id="rId9"/>
    <p:sldId id="268" r:id="rId10"/>
    <p:sldId id="270" r:id="rId11"/>
    <p:sldId id="272" r:id="rId12"/>
    <p:sldId id="273" r:id="rId13"/>
    <p:sldId id="275" r:id="rId14"/>
    <p:sldId id="276" r:id="rId15"/>
    <p:sldId id="278" r:id="rId16"/>
  </p:sldIdLst>
  <p:sldSz cx="12192000" cy="6858000"/>
  <p:notesSz cx="6858000" cy="9144000"/>
  <p:embeddedFontLst>
    <p:embeddedFont>
      <p:font typeface="Yu Gothic Light" panose="020B0300000000000000" pitchFamily="34" charset="-128"/>
      <p:regular r:id="rId17"/>
    </p:embeddedFont>
    <p:embeddedFont>
      <p:font typeface="Calibri Light" panose="020F0302020204030204" pitchFamily="34" charset="0"/>
      <p:regular r:id="rId18"/>
      <p:italic r:id="rId19"/>
    </p:embeddedFont>
    <p:embeddedFont>
      <p:font typeface="Calibri" panose="020F0502020204030204" pitchFamily="34" charset="0"/>
      <p:regular r:id="rId20"/>
      <p:bold r:id="rId21"/>
      <p:italic r:id="rId22"/>
      <p:boldItalic r:id="rId23"/>
    </p:embeddedFont>
    <p:embeddedFont>
      <p:font typeface="#9Slide07 HoneyCream" panose="020B0604020202020204" charset="0"/>
      <p:regular r:id="rId24"/>
    </p:embeddedFont>
    <p:embeddedFont>
      <p:font typeface="#9Slide03 Arima Madurai Black" panose="020B0604020202020204" charset="0"/>
      <p:bold r:id="rId25"/>
    </p:embeddedFont>
    <p:embeddedFont>
      <p:font typeface="#9Slide03 Kaleko 105 Round" panose="020B0604020202020204" charset="0"/>
      <p:regular r:id="rId26"/>
    </p:embeddedFont>
    <p:embeddedFont>
      <p:font typeface="#9Slide05 SVNKitten" panose="020B0604020202020204" charset="0"/>
      <p:regular r:id="rId2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CB8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6" d="100"/>
          <a:sy n="66" d="100"/>
        </p:scale>
        <p:origin x="672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3" Type="http://schemas.openxmlformats.org/officeDocument/2006/relationships/slide" Target="slides/slide1.xml"/><Relationship Id="rId21" Type="http://schemas.openxmlformats.org/officeDocument/2006/relationships/font" Target="fonts/font5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font" Target="fonts/font4.fntdata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8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7.fntdata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font" Target="fonts/font3.fntdata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6.fntdata"/><Relationship Id="rId27" Type="http://schemas.openxmlformats.org/officeDocument/2006/relationships/font" Target="fonts/font11.fntdata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048A2A-C081-4C20-B160-0DBC419278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7213D38-F313-4331-A1F2-2005EBC34F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A11C64-5E93-4851-9BF5-71ABA2EE17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51DABE-6EF4-4A60-9BDB-46023C9E6ED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9/9/2024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91CEEF-D3FF-4320-B0EE-B7AADD7762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D24C36-DF94-460A-9FF8-8246840712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F704F1-2BED-4490-815F-CBCBB5E4BC7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3074487"/>
      </p:ext>
    </p:extLst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92413F-110B-4505-97B5-E0308A8091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C09763D-F9F5-4F8E-BCB9-2CC91ABC87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D9D1A9-F7E3-4736-8696-286EABE020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51DABE-6EF4-4A60-9BDB-46023C9E6ED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9/9/2024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D5DE06-E2F4-4046-80B7-537F8309C2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911EC2-028F-4E0B-B128-155C526205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F704F1-2BED-4490-815F-CBCBB5E4BC7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9261566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44C77DA-6295-45C1-902E-7117C6F529F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5C198C0-2652-4737-907D-21EDECB798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49AE8B-C0E4-44CB-A56C-90EC31EB97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51DABE-6EF4-4A60-9BDB-46023C9E6ED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9/9/2024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4BC954-AE7A-4F6D-9214-E90DACCB13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0770C8-ABCA-4BEB-A64E-08B3D59629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F704F1-2BED-4490-815F-CBCBB5E4BC7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2877391"/>
      </p:ext>
    </p:extLst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25721112"/>
      </p:ext>
    </p:extLst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9B9EE9-F3BF-4B40-83E7-C9BC68FDDB0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9/9/2024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F55963-6440-4C45-BA09-4E6A99D1BBE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269209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9B9EE9-F3BF-4B40-83E7-C9BC68FDDB0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9/9/2024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F55963-6440-4C45-BA09-4E6A99D1BBE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1715336"/>
      </p:ext>
    </p:extLst>
  </p:cSld>
  <p:clrMapOvr>
    <a:masterClrMapping/>
  </p:clrMapOvr>
  <p:transition spd="slow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9B9EE9-F3BF-4B40-83E7-C9BC68FDDB0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9/9/2024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F55963-6440-4C45-BA09-4E6A99D1BBE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9645950"/>
      </p:ext>
    </p:extLst>
  </p:cSld>
  <p:clrMapOvr>
    <a:masterClrMapping/>
  </p:clrMapOvr>
  <p:transition spd="slow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9B9EE9-F3BF-4B40-83E7-C9BC68FDDB0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9/9/2024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F55963-6440-4C45-BA09-4E6A99D1BBE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8101332"/>
      </p:ext>
    </p:extLst>
  </p:cSld>
  <p:clrMapOvr>
    <a:masterClrMapping/>
  </p:clrMapOvr>
  <p:transition spd="slow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9B9EE9-F3BF-4B40-83E7-C9BC68FDDB0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9/9/2024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F55963-6440-4C45-BA09-4E6A99D1BBE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9065560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B4BE09-027C-4161-9C49-4703A3F22A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C48C7B-8C05-4805-841D-8F24FCB251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85B165-60E2-452C-BAC1-15578A86D4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51DABE-6EF4-4A60-9BDB-46023C9E6ED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9/9/2024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B35C38-9C24-4153-8A83-4B29E85CE0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D98E0E-C2E3-445D-AF47-E156F827A8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F704F1-2BED-4490-815F-CBCBB5E4BC7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0241283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6C6B3A-C380-40D6-9BB9-89457AE3E0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3692AC-22D8-4288-9C66-EDB8A44EB7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C1268B-E15F-44F5-A970-493A0F6EA1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51DABE-6EF4-4A60-9BDB-46023C9E6ED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9/9/2024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B678AC-B0F7-4F65-BF96-57E941D91B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C809C2-DA95-4458-883F-6D51785449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F704F1-2BED-4490-815F-CBCBB5E4BC7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1671771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5052A5-1857-4177-813D-FCAAF74C5F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CD2305-CB48-4833-B6E4-905A908E651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6DF8723-D796-44B4-8574-E8E530D14B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AE74A5-23B9-438A-805D-A72984A38C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51DABE-6EF4-4A60-9BDB-46023C9E6ED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9/9/2024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4C14B2C-48E3-4DC7-9B05-B17A1097DE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09CA6E0-917B-4A87-A0FE-DA1B352A37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F704F1-2BED-4490-815F-CBCBB5E4BC7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0644622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B8C162-0FE4-4FEB-B9F2-BF6C218B0B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0202A4-8B87-4BA1-988C-F44591FE1C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C9CABE5-CD25-41BE-89B0-366D66C585A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CD9B9D6-F7A0-4B98-A25F-88DF954B593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1B9A435-FF1C-445C-A269-E0239651DC0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14606A4-7631-482A-A143-0A288D489A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51DABE-6EF4-4A60-9BDB-46023C9E6ED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9/9/2024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E4FD3FE-78D2-45AE-BAA8-CBDF4E13CB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958C102-742B-4A32-812D-0333329E83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F704F1-2BED-4490-815F-CBCBB5E4BC7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1657675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BB8153-A4EA-44E0-9BB9-BEB2190766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1AE24E4-7A99-4512-BEC2-6D51549869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51DABE-6EF4-4A60-9BDB-46023C9E6ED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9/9/2024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3C88156-8C52-4B1A-97C7-B40E207EB6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4E32FA2-C245-4698-9506-15D8AEEC32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F704F1-2BED-4490-815F-CBCBB5E4BC7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0838892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1F820A9-3C63-4F14-9912-DF483E296E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51DABE-6EF4-4A60-9BDB-46023C9E6ED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9/9/2024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24DE4A3-1DC6-403E-A411-1C5713B83C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C6D512-9793-4FA8-8429-45B92C94D3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F704F1-2BED-4490-815F-CBCBB5E4BC7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7039311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4FA6B7-0CC4-42E6-8208-EE802B51F5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BC75C4-3923-4B26-B113-B2708F2691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6336B68-72FB-428B-BBA0-E1F3EA390B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E078ED9-D41D-4E49-8A83-927A651EDE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51DABE-6EF4-4A60-9BDB-46023C9E6ED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9/9/2024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606CC9A-92A1-4003-A06E-4FE7680DB6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32F9BEE-2A18-46C4-BBA1-F6672D8383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F704F1-2BED-4490-815F-CBCBB5E4BC7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7817051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FE4DA4-F0A4-47D4-A3E7-C2CA9AE74D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26425FD-904A-4496-93DE-2F4FC95C743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3A16118-AA2C-4C7F-8686-0D775BE7D07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31501A-1199-4ABE-8DBB-DD598A63CA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51DABE-6EF4-4A60-9BDB-46023C9E6ED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9/9/2024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41EF10-EE0A-40BE-AD30-A7B42DB145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B1749AF-2474-4589-BBB7-9187386B4E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F704F1-2BED-4490-815F-CBCBB5E4BC7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0154897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ags" Target="../tags/tag2.xml"/><Relationship Id="rId3" Type="http://schemas.openxmlformats.org/officeDocument/2006/relationships/slideLayout" Target="../slideLayouts/slideLayout15.xml"/><Relationship Id="rId7" Type="http://schemas.openxmlformats.org/officeDocument/2006/relationships/tags" Target="../tags/tag1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Relationship Id="rId9" Type="http://schemas.openxmlformats.org/officeDocument/2006/relationships/tags" Target="../tags/tag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C088D2F-D8DA-4125-AFB0-A7E26D580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F18608-2886-4C38-8ACC-19827D5F2B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F92CDB-B059-4C3A-80C7-CC91BFCBB0B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51DABE-6EF4-4A60-9BDB-46023C9E6ED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9/9/2024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772C97-18AB-42D3-94E3-CE8DDABCD52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923541-0EC4-4507-A649-7608019D52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F704F1-2BED-4490-815F-CBCBB5E4BC7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887A76E-2408-4F09-8CCE-E55B6ECBE5F1}"/>
              </a:ext>
            </a:extLst>
          </p:cNvPr>
          <p:cNvSpPr/>
          <p:nvPr userDrawn="1"/>
        </p:nvSpPr>
        <p:spPr>
          <a:xfrm>
            <a:off x="11630628" y="6550223"/>
            <a:ext cx="56137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/>
                <a:uLnTx/>
                <a:uFillTx/>
                <a:latin typeface="UTM Seagull" panose="02040603050506020204" pitchFamily="18" charset="0"/>
                <a:ea typeface="+mn-ea"/>
                <a:cs typeface="+mn-cs"/>
              </a:rPr>
              <a:t>MNT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D061640-8EF8-473F-BFFA-94900F9C8C73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48456" y="2380343"/>
            <a:ext cx="4029456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35C94D5-D409-4796-BBF0-3D13AC207CDA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0" y="-5711371"/>
            <a:ext cx="4029456" cy="685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FE8618DD-4347-48EE-BFCA-F615C545E189}"/>
              </a:ext>
            </a:extLst>
          </p:cNvPr>
          <p:cNvSpPr/>
          <p:nvPr userDrawn="1"/>
        </p:nvSpPr>
        <p:spPr>
          <a:xfrm>
            <a:off x="2680494" y="6900862"/>
            <a:ext cx="6096000" cy="1923604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CHUYÊN GIÁO ÁN ĐIỆN TỬ THEO TUẦN KHỐI 4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BÀI THAO GIẢNG – ELEARNING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Nhóm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chia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sẻ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tài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liệu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-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Qùa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tặng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Măng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Non –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Tài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liệu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Tiểu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học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Page: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Măng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Non –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Tài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liệu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Tiểu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học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1800" b="0" i="0" u="sng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0382348780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- </a:t>
            </a:r>
            <a:r>
              <a:rPr kumimoji="0" lang="en-US" sz="1800" b="0" i="0" u="sng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0984848929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1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6F9D0F00-1D24-446E-8E23-27FEA2B7253E}"/>
              </a:ext>
            </a:extLst>
          </p:cNvPr>
          <p:cNvSpPr txBox="1">
            <a:spLocks/>
          </p:cNvSpPr>
          <p:nvPr userDrawn="1"/>
        </p:nvSpPr>
        <p:spPr>
          <a:xfrm rot="16200000">
            <a:off x="-912719" y="5846891"/>
            <a:ext cx="2058990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A5A5A5">
                    <a:lumMod val="40000"/>
                    <a:lumOff val="6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40000"/>
                    <a:lumOff val="6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34098353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6CB0E7E-7BDA-4369-B06E-95E5B313A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F2DE87-7D95-4722-9EE5-248D158C7F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D0A038-BC78-4ECC-BEFF-CCB515E484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9B9EE9-F3BF-4B40-83E7-C9BC68FDDB0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9/9/2024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ECDB14-4F91-4B5C-8ACA-1B5E7E69B7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30118F-80C4-4861-A4D3-A50D382E7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F55963-6440-4C45-BA09-4E6A99D1BBE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#9Slide02 Noi dung dai" panose="02000000000000000000" pitchFamily="2" charset="0"/>
                <a:ea typeface="#9Slide02 Noi dung dai" panose="02000000000000000000" pitchFamily="2" charset="0"/>
                <a:cs typeface="+mn-cs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4256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</p:sldLayoutIdLst>
  <p:transition spd="slow">
    <p:fade/>
  </p:transition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microsoft.com/office/2007/relationships/hdphoto" Target="../media/hdphoto1.wdp"/><Relationship Id="rId11" Type="http://schemas.openxmlformats.org/officeDocument/2006/relationships/image" Target="../media/image20.png"/><Relationship Id="rId5" Type="http://schemas.openxmlformats.org/officeDocument/2006/relationships/image" Target="../media/image15.png"/><Relationship Id="rId10" Type="http://schemas.openxmlformats.org/officeDocument/2006/relationships/image" Target="../media/image19.png"/><Relationship Id="rId4" Type="http://schemas.openxmlformats.org/officeDocument/2006/relationships/audio" Target="../media/audio1.wav"/><Relationship Id="rId9" Type="http://schemas.openxmlformats.org/officeDocument/2006/relationships/image" Target="../media/image18.png"/><Relationship Id="rId14" Type="http://schemas.openxmlformats.org/officeDocument/2006/relationships/audio" Target="NUL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2.png"/><Relationship Id="rId3" Type="http://schemas.microsoft.com/office/2007/relationships/media" Target="../media/media3.mp3"/><Relationship Id="rId7" Type="http://schemas.openxmlformats.org/officeDocument/2006/relationships/image" Target="../media/image23.png"/><Relationship Id="rId12" Type="http://schemas.openxmlformats.org/officeDocument/2006/relationships/image" Target="../media/image27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15.png"/><Relationship Id="rId11" Type="http://schemas.openxmlformats.org/officeDocument/2006/relationships/image" Target="../media/image26.png"/><Relationship Id="rId5" Type="http://schemas.openxmlformats.org/officeDocument/2006/relationships/slideLayout" Target="../slideLayouts/slideLayout13.xml"/><Relationship Id="rId10" Type="http://schemas.openxmlformats.org/officeDocument/2006/relationships/image" Target="../media/image25.png"/><Relationship Id="rId4" Type="http://schemas.openxmlformats.org/officeDocument/2006/relationships/audio" Target="../media/media3.mp3"/><Relationship Id="rId9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2.png"/><Relationship Id="rId3" Type="http://schemas.microsoft.com/office/2007/relationships/media" Target="../media/media3.mp3"/><Relationship Id="rId7" Type="http://schemas.openxmlformats.org/officeDocument/2006/relationships/image" Target="../media/image23.png"/><Relationship Id="rId12" Type="http://schemas.openxmlformats.org/officeDocument/2006/relationships/image" Target="../media/image27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15.png"/><Relationship Id="rId11" Type="http://schemas.openxmlformats.org/officeDocument/2006/relationships/image" Target="../media/image26.png"/><Relationship Id="rId5" Type="http://schemas.openxmlformats.org/officeDocument/2006/relationships/slideLayout" Target="../slideLayouts/slideLayout13.xml"/><Relationship Id="rId10" Type="http://schemas.openxmlformats.org/officeDocument/2006/relationships/image" Target="../media/image25.png"/><Relationship Id="rId4" Type="http://schemas.openxmlformats.org/officeDocument/2006/relationships/audio" Target="../media/media3.mp3"/><Relationship Id="rId9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microsoft.com/office/2007/relationships/hdphoto" Target="../media/hdphoto1.wdp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9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Content Placeholder 4" descr="A picture containing text, stationary, envelope&#10;&#10;Description automatically generated">
            <a:extLst>
              <a:ext uri="{FF2B5EF4-FFF2-40B4-BE49-F238E27FC236}">
                <a16:creationId xmlns:a16="http://schemas.microsoft.com/office/drawing/2014/main" id="{D380EF0C-FF5F-42AB-9A2C-CD7B3B25C81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72" y="0"/>
            <a:ext cx="12192001" cy="69203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88008E5-31E4-4298-B103-73A4D84ADAE8}"/>
              </a:ext>
            </a:extLst>
          </p:cNvPr>
          <p:cNvSpPr txBox="1"/>
          <p:nvPr/>
        </p:nvSpPr>
        <p:spPr>
          <a:xfrm>
            <a:off x="6620510" y="5428682"/>
            <a:ext cx="14724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#9Slide05 SVNKitten" pitchFamily="2" charset="0"/>
                <a:ea typeface="Vogue-ExtraBold" panose="020B0500000000000000" pitchFamily="34" charset="0"/>
                <a:cs typeface="Vogue-ExtraBold" panose="020B0500000000000000" pitchFamily="34" charset="0"/>
              </a:rPr>
              <a:t>(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#9Slide05 SVNKitten" pitchFamily="2" charset="0"/>
                <a:ea typeface="Vogue-ExtraBold" panose="020B0500000000000000" pitchFamily="34" charset="0"/>
                <a:cs typeface="Vogue-ExtraBold" panose="020B0500000000000000" pitchFamily="34" charset="0"/>
              </a:rPr>
              <a:t>Tiết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#9Slide05 SVNKitten" pitchFamily="2" charset="0"/>
                <a:ea typeface="Vogue-ExtraBold" panose="020B0500000000000000" pitchFamily="34" charset="0"/>
                <a:cs typeface="Vogue-ExtraBold" panose="020B0500000000000000" pitchFamily="34" charset="0"/>
              </a:rPr>
              <a:t> 1)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543C23B5-1CA2-4026-A9A0-892C8A3D0C0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9275" y="1480011"/>
            <a:ext cx="754869" cy="100052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0165" y="462151"/>
            <a:ext cx="2462997" cy="1292464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2658" y="1085552"/>
            <a:ext cx="8882642" cy="4749196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0539" y="5387848"/>
            <a:ext cx="344239" cy="354934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7" y="1411196"/>
            <a:ext cx="3188484" cy="579779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98" y="-124125"/>
            <a:ext cx="1659447" cy="1659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621779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228E32-2159-4643-B39C-42B15E82CC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Background pattern&#10;&#10;Description automatically generated">
            <a:extLst>
              <a:ext uri="{FF2B5EF4-FFF2-40B4-BE49-F238E27FC236}">
                <a16:creationId xmlns:a16="http://schemas.microsoft.com/office/drawing/2014/main" id="{BDFF0559-A2EF-4940-9484-86F83D163B3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6" name="Rounded Rectangle 1">
            <a:extLst>
              <a:ext uri="{FF2B5EF4-FFF2-40B4-BE49-F238E27FC236}">
                <a16:creationId xmlns:a16="http://schemas.microsoft.com/office/drawing/2014/main" id="{169D0BF2-B0B0-4F71-ACB3-065673F3D274}"/>
              </a:ext>
            </a:extLst>
          </p:cNvPr>
          <p:cNvSpPr/>
          <p:nvPr/>
        </p:nvSpPr>
        <p:spPr>
          <a:xfrm>
            <a:off x="557151" y="406728"/>
            <a:ext cx="10905507" cy="6044542"/>
          </a:xfrm>
          <a:prstGeom prst="roundRect">
            <a:avLst>
              <a:gd name="adj" fmla="val 11782"/>
            </a:avLst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3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A79B2EF-C287-449E-94B7-4E8AB3B009FC}"/>
              </a:ext>
            </a:extLst>
          </p:cNvPr>
          <p:cNvSpPr txBox="1"/>
          <p:nvPr/>
        </p:nvSpPr>
        <p:spPr>
          <a:xfrm>
            <a:off x="1043050" y="483112"/>
            <a:ext cx="993370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UTM Alberta Heavy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UTM Alberta Heavy" panose="02040603050506020204" pitchFamily="18" charset="0"/>
                <a:ea typeface="+mn-ea"/>
                <a:cs typeface="+mn-cs"/>
              </a:rPr>
              <a:t>Bài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UTM Alberta Heavy" panose="02040603050506020204" pitchFamily="18" charset="0"/>
                <a:ea typeface="+mn-ea"/>
                <a:cs typeface="+mn-cs"/>
              </a:rPr>
              <a:t> </a:t>
            </a:r>
            <a:r>
              <a:rPr kumimoji="0" lang="vi-VN" sz="5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UTM Alberta Heavy" panose="02040603050506020204" pitchFamily="18" charset="0"/>
                <a:ea typeface="+mn-ea"/>
                <a:cs typeface="+mn-cs"/>
              </a:rPr>
              <a:t>5: Số?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C42549"/>
              </a:solidFill>
              <a:effectLst/>
              <a:uLnTx/>
              <a:uFillTx/>
              <a:latin typeface="UTM Alberta Heavy" panose="02040603050506020204" pitchFamily="18" charset="0"/>
              <a:ea typeface="+mn-ea"/>
              <a:cs typeface="+mn-cs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32941615"/>
              </p:ext>
            </p:extLst>
          </p:nvPr>
        </p:nvGraphicFramePr>
        <p:xfrm>
          <a:off x="1657096" y="1767072"/>
          <a:ext cx="9052560" cy="350520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3017520">
                  <a:extLst>
                    <a:ext uri="{9D8B030D-6E8A-4147-A177-3AD203B41FA5}">
                      <a16:colId xmlns:a16="http://schemas.microsoft.com/office/drawing/2014/main" val="1708032252"/>
                    </a:ext>
                  </a:extLst>
                </a:gridCol>
                <a:gridCol w="3017520">
                  <a:extLst>
                    <a:ext uri="{9D8B030D-6E8A-4147-A177-3AD203B41FA5}">
                      <a16:colId xmlns:a16="http://schemas.microsoft.com/office/drawing/2014/main" val="2086419128"/>
                    </a:ext>
                  </a:extLst>
                </a:gridCol>
                <a:gridCol w="3017520">
                  <a:extLst>
                    <a:ext uri="{9D8B030D-6E8A-4147-A177-3AD203B41FA5}">
                      <a16:colId xmlns:a16="http://schemas.microsoft.com/office/drawing/2014/main" val="316589288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 smtClean="0"/>
                        <a:t>Số</a:t>
                      </a:r>
                      <a:r>
                        <a:rPr lang="en-US" sz="4000" baseline="0" dirty="0" smtClean="0"/>
                        <a:t> </a:t>
                      </a:r>
                      <a:r>
                        <a:rPr lang="en-US" sz="4000" baseline="0" dirty="0" err="1" smtClean="0"/>
                        <a:t>liền</a:t>
                      </a:r>
                      <a:r>
                        <a:rPr lang="en-US" sz="4000" baseline="0" dirty="0" smtClean="0"/>
                        <a:t> </a:t>
                      </a:r>
                      <a:r>
                        <a:rPr lang="en-US" sz="4000" baseline="0" dirty="0" err="1" smtClean="0"/>
                        <a:t>trước</a:t>
                      </a:r>
                      <a:endParaRPr lang="en-US" sz="4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 smtClean="0"/>
                        <a:t>Số</a:t>
                      </a:r>
                      <a:r>
                        <a:rPr lang="en-US" sz="4000" baseline="0" dirty="0" smtClean="0"/>
                        <a:t> </a:t>
                      </a:r>
                      <a:r>
                        <a:rPr lang="en-US" sz="4000" baseline="0" dirty="0" err="1" smtClean="0"/>
                        <a:t>đã</a:t>
                      </a:r>
                      <a:r>
                        <a:rPr lang="en-US" sz="4000" baseline="0" dirty="0" smtClean="0"/>
                        <a:t> </a:t>
                      </a:r>
                      <a:r>
                        <a:rPr lang="en-US" sz="4000" baseline="0" dirty="0" err="1" smtClean="0"/>
                        <a:t>cho</a:t>
                      </a:r>
                      <a:endParaRPr lang="en-US" sz="4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 smtClean="0"/>
                        <a:t>Số</a:t>
                      </a:r>
                      <a:r>
                        <a:rPr lang="en-US" sz="4000" baseline="0" dirty="0" smtClean="0"/>
                        <a:t> </a:t>
                      </a:r>
                      <a:r>
                        <a:rPr lang="en-US" sz="4000" baseline="0" dirty="0" err="1" smtClean="0"/>
                        <a:t>liền</a:t>
                      </a:r>
                      <a:r>
                        <a:rPr lang="en-US" sz="4000" baseline="0" dirty="0" smtClean="0"/>
                        <a:t> </a:t>
                      </a:r>
                      <a:r>
                        <a:rPr lang="en-US" sz="4000" baseline="0" dirty="0" err="1" smtClean="0"/>
                        <a:t>sau</a:t>
                      </a:r>
                      <a:endParaRPr lang="en-US" sz="4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1288574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smtClean="0"/>
                        <a:t>8 289</a:t>
                      </a:r>
                      <a:endParaRPr lang="en-US" sz="4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smtClean="0"/>
                        <a:t>8 290</a:t>
                      </a:r>
                      <a:endParaRPr lang="en-US" sz="4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smtClean="0"/>
                        <a:t>8 291</a:t>
                      </a:r>
                      <a:endParaRPr lang="en-US" sz="4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820529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smtClean="0"/>
                        <a:t>?</a:t>
                      </a:r>
                      <a:endParaRPr lang="en-US" sz="4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smtClean="0"/>
                        <a:t>42 135</a:t>
                      </a:r>
                      <a:endParaRPr lang="en-US" sz="4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smtClean="0"/>
                        <a:t>?</a:t>
                      </a:r>
                      <a:endParaRPr lang="en-US" sz="4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982898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smtClean="0"/>
                        <a:t>?</a:t>
                      </a:r>
                      <a:endParaRPr lang="en-US" sz="4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smtClean="0"/>
                        <a:t>80 000</a:t>
                      </a:r>
                      <a:endParaRPr lang="en-US" sz="4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smtClean="0"/>
                        <a:t>?</a:t>
                      </a:r>
                      <a:endParaRPr lang="en-US" sz="4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631129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smtClean="0"/>
                        <a:t>?</a:t>
                      </a:r>
                      <a:endParaRPr lang="en-US" sz="4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smtClean="0"/>
                        <a:t>99 999</a:t>
                      </a:r>
                      <a:endParaRPr lang="en-US" sz="4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smtClean="0"/>
                        <a:t>?</a:t>
                      </a:r>
                      <a:endParaRPr lang="en-US" sz="4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153011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0975450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9FDD4CA-A9E1-452B-BFCA-22D90E773D9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3813" y="0"/>
            <a:ext cx="12215813" cy="6858000"/>
          </a:xfrm>
          <a:prstGeom prst="rect">
            <a:avLst/>
          </a:prstGeom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id="{6EB0ED45-D362-47E6-9B9E-8C079FD46C4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87559">
            <a:off x="4931412" y="-441728"/>
            <a:ext cx="8304936" cy="8304936"/>
          </a:xfrm>
          <a:prstGeom prst="rect">
            <a:avLst/>
          </a:prstGeom>
        </p:spPr>
      </p:pic>
      <p:pic>
        <p:nvPicPr>
          <p:cNvPr id="86" name="Picture 85">
            <a:extLst>
              <a:ext uri="{FF2B5EF4-FFF2-40B4-BE49-F238E27FC236}">
                <a16:creationId xmlns:a16="http://schemas.microsoft.com/office/drawing/2014/main" id="{73CD59DB-4B97-4529-990F-B877A9AC8E3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8723" y="1709661"/>
            <a:ext cx="6529382" cy="2432515"/>
          </a:xfrm>
          <a:prstGeom prst="rect">
            <a:avLst/>
          </a:prstGeom>
        </p:spPr>
      </p:pic>
      <p:pic>
        <p:nvPicPr>
          <p:cNvPr id="92" name="Picture 91">
            <a:extLst>
              <a:ext uri="{FF2B5EF4-FFF2-40B4-BE49-F238E27FC236}">
                <a16:creationId xmlns:a16="http://schemas.microsoft.com/office/drawing/2014/main" id="{A950A63E-AF72-41C5-AED0-2D559504099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7444" y="1256220"/>
            <a:ext cx="2085013" cy="999831"/>
          </a:xfrm>
          <a:prstGeom prst="rect">
            <a:avLst/>
          </a:prstGeom>
        </p:spPr>
      </p:pic>
      <p:pic>
        <p:nvPicPr>
          <p:cNvPr id="94" name="Picture 93">
            <a:extLst>
              <a:ext uri="{FF2B5EF4-FFF2-40B4-BE49-F238E27FC236}">
                <a16:creationId xmlns:a16="http://schemas.microsoft.com/office/drawing/2014/main" id="{6DD72B97-8F2B-4723-9F67-FD81B5B68E7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617217" y="1286700"/>
            <a:ext cx="2093932" cy="973649"/>
          </a:xfrm>
          <a:prstGeom prst="rect">
            <a:avLst/>
          </a:prstGeom>
        </p:spPr>
      </p:pic>
      <p:pic>
        <p:nvPicPr>
          <p:cNvPr id="95" name="Picture 94">
            <a:extLst>
              <a:ext uri="{FF2B5EF4-FFF2-40B4-BE49-F238E27FC236}">
                <a16:creationId xmlns:a16="http://schemas.microsoft.com/office/drawing/2014/main" id="{777F623B-A4E0-4946-935C-4F7F0101F12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43439" y="1953521"/>
            <a:ext cx="6059949" cy="1944793"/>
          </a:xfrm>
          <a:prstGeom prst="rect">
            <a:avLst/>
          </a:prstGeom>
        </p:spPr>
      </p:pic>
      <p:sp>
        <p:nvSpPr>
          <p:cNvPr id="96" name="Rectangle: Rounded Corners 95">
            <a:extLst>
              <a:ext uri="{FF2B5EF4-FFF2-40B4-BE49-F238E27FC236}">
                <a16:creationId xmlns:a16="http://schemas.microsoft.com/office/drawing/2014/main" id="{24A388B0-06EB-4CBA-A3CA-75F080F1F933}"/>
              </a:ext>
            </a:extLst>
          </p:cNvPr>
          <p:cNvSpPr/>
          <p:nvPr/>
        </p:nvSpPr>
        <p:spPr>
          <a:xfrm>
            <a:off x="2133600" y="4570217"/>
            <a:ext cx="2456961" cy="838200"/>
          </a:xfrm>
          <a:prstGeom prst="roundRect">
            <a:avLst/>
          </a:prstGeom>
          <a:solidFill>
            <a:schemeClr val="accent6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EF9E5127-919F-42DC-BDBE-231121A785A3}"/>
              </a:ext>
            </a:extLst>
          </p:cNvPr>
          <p:cNvSpPr txBox="1"/>
          <p:nvPr/>
        </p:nvSpPr>
        <p:spPr>
          <a:xfrm>
            <a:off x="2666376" y="4731534"/>
            <a:ext cx="1391407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Bắt đầu</a:t>
            </a:r>
          </a:p>
        </p:txBody>
      </p:sp>
      <p:pic>
        <p:nvPicPr>
          <p:cNvPr id="98" name="ChuongCam - 9Slide.vn">
            <a:extLst>
              <a:ext uri="{FF2B5EF4-FFF2-40B4-BE49-F238E27FC236}">
                <a16:creationId xmlns:a16="http://schemas.microsoft.com/office/drawing/2014/main" id="{60FDDF12-4068-4DC9-8EC1-C3DBBF0745B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647162" y="4539688"/>
            <a:ext cx="942571" cy="868729"/>
          </a:xfrm>
          <a:prstGeom prst="rect">
            <a:avLst/>
          </a:prstGeom>
        </p:spPr>
      </p:pic>
      <p:pic>
        <p:nvPicPr>
          <p:cNvPr id="99" name="Nhacnen - 9Slide.vn">
            <a:hlinkClick r:id="" action="ppaction://media"/>
            <a:extLst>
              <a:ext uri="{FF2B5EF4-FFF2-40B4-BE49-F238E27FC236}">
                <a16:creationId xmlns:a16="http://schemas.microsoft.com/office/drawing/2014/main" id="{97A40F43-0AD3-4435-B148-642348AB6ED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400"/>
                  <p14:fade in="2000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219200" y="0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772950"/>
      </p:ext>
    </p:extLst>
  </p:cSld>
  <p:clrMapOvr>
    <a:masterClrMapping/>
  </p:clrMapOvr>
  <p:transition spd="slow"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9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2" presetClass="entr" presetSubtype="4" fill="hold" nodeType="click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1" dur="15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2" dur="15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62000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5" dur="15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6" dur="15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62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9" dur="15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20" dur="15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23" dur="1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24" dur="1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" dur="10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10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9" dur="1000"/>
                                            <p:tgtEl>
                                              <p:spTgt spid="8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1" presetID="16" presetClass="entr" presetSubtype="3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33" dur="1000"/>
                                            <p:tgtEl>
                                              <p:spTgt spid="9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2" presetClass="entr" presetSubtype="4" fill="hold" nodeType="click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38" dur="75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39" dur="75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0" presetID="2" presetClass="entr" presetSubtype="4" fill="hold" grpId="0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42" dur="75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43" dur="75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45" presetID="42" presetClass="path" presetSubtype="0" accel="2000" fill="hold" nodeType="afterEffect" p14:presetBounceEnd="48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08333E-6 -1.48148E-6 L 0.20156 -0.00301 " pathEditMode="relative" rAng="0" ptsTypes="AA" p14:bounceEnd="48000">
                                          <p:cBhvr>
                                            <p:cTn id="46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0078" y="-162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7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9" dur="500"/>
                                            <p:tgtEl>
                                              <p:spTgt spid="9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32927" numSld="7" showWhenStopped="0">
                    <p:cTn id="50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9"/>
                    </p:tgtEl>
                  </p:cMediaNode>
                </p:audio>
              </p:childTnLst>
            </p:cTn>
          </p:par>
        </p:tnLst>
        <p:bldLst>
          <p:bldP spid="96" grpId="0" animBg="1"/>
          <p:bldP spid="9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9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5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5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" dur="10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10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9" dur="1000"/>
                                            <p:tgtEl>
                                              <p:spTgt spid="8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1" presetID="16" presetClass="entr" presetSubtype="3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33" dur="1000"/>
                                            <p:tgtEl>
                                              <p:spTgt spid="9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8" dur="75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9" dur="75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0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2" dur="75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3" dur="75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45" presetID="42" presetClass="path" presetSubtype="0" accel="2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08333E-6 -1.48148E-6 L 0.20156 -0.00301 " pathEditMode="relative" rAng="0" ptsTypes="AA">
                                          <p:cBhvr>
                                            <p:cTn id="46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0078" y="-162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7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9" dur="500"/>
                                            <p:tgtEl>
                                              <p:spTgt spid="9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32927" numSld="7" showWhenStopped="0">
                    <p:cTn id="50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9"/>
                    </p:tgtEl>
                  </p:cMediaNode>
                </p:audio>
              </p:childTnLst>
            </p:cTn>
          </p:par>
        </p:tnLst>
        <p:bldLst>
          <p:bldP spid="96" grpId="0" animBg="1"/>
          <p:bldP spid="97" grpId="0"/>
        </p:bld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F2F6135-AF68-4A64-8137-B70201CF8CB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6844"/>
            <a:ext cx="12192000" cy="6844311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4D2DA1AF-855F-46C2-8AE1-5718E4DFD783}"/>
              </a:ext>
            </a:extLst>
          </p:cNvPr>
          <p:cNvGrpSpPr/>
          <p:nvPr/>
        </p:nvGrpSpPr>
        <p:grpSpPr>
          <a:xfrm>
            <a:off x="6770639" y="3009107"/>
            <a:ext cx="5105398" cy="1790698"/>
            <a:chOff x="6770639" y="3009107"/>
            <a:chExt cx="5105398" cy="1790698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07151055-1672-4C7E-BA92-63E851A005B3}"/>
                </a:ext>
              </a:extLst>
            </p:cNvPr>
            <p:cNvGrpSpPr/>
            <p:nvPr/>
          </p:nvGrpSpPr>
          <p:grpSpPr>
            <a:xfrm>
              <a:off x="6770639" y="3009107"/>
              <a:ext cx="5105398" cy="1790698"/>
              <a:chOff x="838202" y="2438400"/>
              <a:chExt cx="5105398" cy="2057398"/>
            </a:xfrm>
          </p:grpSpPr>
          <p:sp>
            <p:nvSpPr>
              <p:cNvPr id="48" name="Rectangle: Rounded Corners 47">
                <a:extLst>
                  <a:ext uri="{FF2B5EF4-FFF2-40B4-BE49-F238E27FC236}">
                    <a16:creationId xmlns:a16="http://schemas.microsoft.com/office/drawing/2014/main" id="{A6421F9E-FF9D-4A7C-9697-7F0260F96688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9" name="Rectangle: Rounded Corners 48">
                <a:extLst>
                  <a:ext uri="{FF2B5EF4-FFF2-40B4-BE49-F238E27FC236}">
                    <a16:creationId xmlns:a16="http://schemas.microsoft.com/office/drawing/2014/main" id="{112AD5E6-6201-4B49-AAE8-FFB92C6AFE43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3378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125" name="Rectangle: Rounded Corners 124">
              <a:extLst>
                <a:ext uri="{FF2B5EF4-FFF2-40B4-BE49-F238E27FC236}">
                  <a16:creationId xmlns:a16="http://schemas.microsoft.com/office/drawing/2014/main" id="{8FEB6CFE-AB0E-4B4E-B91D-88A1DA89A89A}"/>
                </a:ext>
              </a:extLst>
            </p:cNvPr>
            <p:cNvSpPr/>
            <p:nvPr/>
          </p:nvSpPr>
          <p:spPr>
            <a:xfrm>
              <a:off x="722884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5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B. 42 136 và</a:t>
              </a:r>
              <a:r>
                <a:rPr kumimoji="0" lang="vi-VN" sz="5400" b="0" i="0" u="none" strike="noStrike" kern="1200" cap="none" spc="0" normalizeH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 42 137</a:t>
              </a:r>
              <a:endPara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0CE7BFBB-E9FD-4291-9D1E-392C32762D78}"/>
              </a:ext>
            </a:extLst>
          </p:cNvPr>
          <p:cNvGrpSpPr/>
          <p:nvPr/>
        </p:nvGrpSpPr>
        <p:grpSpPr>
          <a:xfrm>
            <a:off x="802103" y="2994739"/>
            <a:ext cx="5105398" cy="1790698"/>
            <a:chOff x="838201" y="4933892"/>
            <a:chExt cx="5105398" cy="1790698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08147DBC-1562-4B7B-955E-9A5ECFE3642B}"/>
                </a:ext>
              </a:extLst>
            </p:cNvPr>
            <p:cNvGrpSpPr/>
            <p:nvPr/>
          </p:nvGrpSpPr>
          <p:grpSpPr>
            <a:xfrm>
              <a:off x="838201" y="4933892"/>
              <a:ext cx="5105398" cy="1790698"/>
              <a:chOff x="838202" y="2438400"/>
              <a:chExt cx="5105398" cy="2057398"/>
            </a:xfrm>
          </p:grpSpPr>
          <p:sp>
            <p:nvSpPr>
              <p:cNvPr id="42" name="Rectangle: Rounded Corners 41">
                <a:extLst>
                  <a:ext uri="{FF2B5EF4-FFF2-40B4-BE49-F238E27FC236}">
                    <a16:creationId xmlns:a16="http://schemas.microsoft.com/office/drawing/2014/main" id="{6C5F18D1-233E-459F-A9A1-3C785C7DC119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3" name="Rectangle: Rounded Corners 42">
                <a:extLst>
                  <a:ext uri="{FF2B5EF4-FFF2-40B4-BE49-F238E27FC236}">
                    <a16:creationId xmlns:a16="http://schemas.microsoft.com/office/drawing/2014/main" id="{C3D90569-2038-4699-AD4F-2466D4AF519B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00CF7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124" name="Rectangle: Rounded Corners 123">
              <a:extLst>
                <a:ext uri="{FF2B5EF4-FFF2-40B4-BE49-F238E27FC236}">
                  <a16:creationId xmlns:a16="http://schemas.microsoft.com/office/drawing/2014/main" id="{6367453D-420B-4D30-B207-A57CC4372B2A}"/>
                </a:ext>
              </a:extLst>
            </p:cNvPr>
            <p:cNvSpPr/>
            <p:nvPr/>
          </p:nvSpPr>
          <p:spPr>
            <a:xfrm>
              <a:off x="1314172" y="49816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5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A. 42 133 và</a:t>
              </a:r>
              <a:r>
                <a:rPr kumimoji="0" lang="vi-VN" sz="5400" b="0" i="0" u="none" strike="noStrike" kern="1200" cap="none" spc="0" normalizeH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 42 136</a:t>
              </a:r>
              <a:endPara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3231591-2AE6-4064-9D84-402B76CD1593}"/>
              </a:ext>
            </a:extLst>
          </p:cNvPr>
          <p:cNvGrpSpPr/>
          <p:nvPr/>
        </p:nvGrpSpPr>
        <p:grpSpPr>
          <a:xfrm>
            <a:off x="3670765" y="4912974"/>
            <a:ext cx="5105398" cy="1790698"/>
            <a:chOff x="838201" y="3009107"/>
            <a:chExt cx="5105398" cy="1790698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E69C64D8-76BA-47C1-B3F5-339643BE0FEB}"/>
                </a:ext>
              </a:extLst>
            </p:cNvPr>
            <p:cNvGrpSpPr/>
            <p:nvPr/>
          </p:nvGrpSpPr>
          <p:grpSpPr>
            <a:xfrm>
              <a:off x="838201" y="3009107"/>
              <a:ext cx="5105398" cy="1790698"/>
              <a:chOff x="838202" y="2438400"/>
              <a:chExt cx="5105398" cy="2057398"/>
            </a:xfrm>
          </p:grpSpPr>
          <p:sp>
            <p:nvSpPr>
              <p:cNvPr id="17" name="Rectangle: Rounded Corners 16">
                <a:extLst>
                  <a:ext uri="{FF2B5EF4-FFF2-40B4-BE49-F238E27FC236}">
                    <a16:creationId xmlns:a16="http://schemas.microsoft.com/office/drawing/2014/main" id="{DA723B64-8597-4560-BDD4-9C604D2EA64B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id="{924F9C22-7338-4783-9D1F-4F6669251F7D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F49C1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817205D1-8ECF-4ECE-A9DE-175B9F209F00}"/>
                </a:ext>
              </a:extLst>
            </p:cNvPr>
            <p:cNvSpPr/>
            <p:nvPr/>
          </p:nvSpPr>
          <p:spPr>
            <a:xfrm>
              <a:off x="131417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5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C. 42 134 và</a:t>
              </a:r>
              <a:r>
                <a:rPr kumimoji="0" lang="vi-VN" sz="5400" b="0" i="0" u="none" strike="noStrike" kern="1200" cap="none" spc="0" normalizeH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 42 136</a:t>
              </a:r>
              <a:endPara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FC307E2-8C84-4E25-BF45-1D7184DA588B}"/>
              </a:ext>
            </a:extLst>
          </p:cNvPr>
          <p:cNvGrpSpPr/>
          <p:nvPr/>
        </p:nvGrpSpPr>
        <p:grpSpPr>
          <a:xfrm>
            <a:off x="1982578" y="246435"/>
            <a:ext cx="9961727" cy="2554445"/>
            <a:chOff x="1982578" y="246435"/>
            <a:chExt cx="9961727" cy="2554445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92879B0-0D95-41F4-AF6C-356C0339860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982578" y="246435"/>
              <a:ext cx="9961727" cy="2554445"/>
            </a:xfrm>
            <a:prstGeom prst="rect">
              <a:avLst/>
            </a:prstGeom>
          </p:spPr>
        </p:pic>
        <p:sp>
          <p:nvSpPr>
            <p:cNvPr id="117" name="Rectangle: Rounded Corners 116">
              <a:extLst>
                <a:ext uri="{FF2B5EF4-FFF2-40B4-BE49-F238E27FC236}">
                  <a16:creationId xmlns:a16="http://schemas.microsoft.com/office/drawing/2014/main" id="{C514F8ED-55A3-41ED-A6BF-C88625750094}"/>
                </a:ext>
              </a:extLst>
            </p:cNvPr>
            <p:cNvSpPr/>
            <p:nvPr/>
          </p:nvSpPr>
          <p:spPr>
            <a:xfrm>
              <a:off x="2161760" y="419053"/>
              <a:ext cx="9471904" cy="2042207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66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Số</a:t>
              </a:r>
              <a:r>
                <a:rPr kumimoji="0" lang="vi-VN" sz="6600" b="0" i="0" u="none" strike="noStrike" kern="1200" cap="none" spc="0" normalizeH="0" noProof="0" dirty="0" smtClean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liền trước và số liền sau của </a:t>
              </a:r>
              <a:r>
                <a:rPr kumimoji="0" lang="vi-VN" sz="6600" b="0" i="0" u="none" strike="noStrike" kern="1200" cap="none" spc="0" normalizeH="0" noProof="0" dirty="0" smtClean="0">
                  <a:ln>
                    <a:noFill/>
                  </a:ln>
                  <a:solidFill>
                    <a:srgbClr val="ED5565">
                      <a:lumMod val="75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42 135</a:t>
              </a:r>
              <a:endPara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pic>
        <p:nvPicPr>
          <p:cNvPr id="2" name="ChuongCam - 9Slide.vn">
            <a:extLst>
              <a:ext uri="{FF2B5EF4-FFF2-40B4-BE49-F238E27FC236}">
                <a16:creationId xmlns:a16="http://schemas.microsoft.com/office/drawing/2014/main" id="{655755B7-2B89-4C82-B7B3-A9A4AA6270F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43179" y="5173154"/>
            <a:ext cx="1322947" cy="1219306"/>
          </a:xfrm>
          <a:prstGeom prst="rect">
            <a:avLst/>
          </a:prstGeom>
        </p:spPr>
      </p:pic>
      <p:pic>
        <p:nvPicPr>
          <p:cNvPr id="116" name="ChuongLa - 9Slide.vn">
            <a:extLst>
              <a:ext uri="{FF2B5EF4-FFF2-40B4-BE49-F238E27FC236}">
                <a16:creationId xmlns:a16="http://schemas.microsoft.com/office/drawing/2014/main" id="{C86FD277-D7C1-4175-9CE8-89B100B9DFF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4517" y="3280488"/>
            <a:ext cx="1322947" cy="1219306"/>
          </a:xfrm>
          <a:prstGeom prst="rect">
            <a:avLst/>
          </a:prstGeom>
        </p:spPr>
      </p:pic>
      <p:pic>
        <p:nvPicPr>
          <p:cNvPr id="119" name="ChuongXanh - 9Slide.vn">
            <a:extLst>
              <a:ext uri="{FF2B5EF4-FFF2-40B4-BE49-F238E27FC236}">
                <a16:creationId xmlns:a16="http://schemas.microsoft.com/office/drawing/2014/main" id="{DCAFEAC0-B8B5-42C5-94DB-0577C814E6A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23464" y="3269287"/>
            <a:ext cx="1322947" cy="1219306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D88582B8-A3C9-486C-963D-8CEED620D8EC}"/>
              </a:ext>
            </a:extLst>
          </p:cNvPr>
          <p:cNvGrpSpPr/>
          <p:nvPr/>
        </p:nvGrpSpPr>
        <p:grpSpPr>
          <a:xfrm>
            <a:off x="-4114800" y="152464"/>
            <a:ext cx="4047896" cy="2332308"/>
            <a:chOff x="-4114800" y="152464"/>
            <a:chExt cx="4047896" cy="2332308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D664CCA0-10CD-421D-8230-24CED5AA521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flipH="1">
              <a:off x="-4114800" y="152464"/>
              <a:ext cx="1961824" cy="2332308"/>
            </a:xfrm>
            <a:prstGeom prst="rect">
              <a:avLst/>
            </a:prstGeom>
          </p:spPr>
        </p:pic>
        <p:pic>
          <p:nvPicPr>
            <p:cNvPr id="167" name="Picture 166">
              <a:extLst>
                <a:ext uri="{FF2B5EF4-FFF2-40B4-BE49-F238E27FC236}">
                  <a16:creationId xmlns:a16="http://schemas.microsoft.com/office/drawing/2014/main" id="{37203794-B28C-4CE2-B01C-EED26C9C8B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rot="21112293" flipV="1">
              <a:off x="-2097738" y="181379"/>
              <a:ext cx="2030834" cy="146734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68" name="TextBox 167">
              <a:extLst>
                <a:ext uri="{FF2B5EF4-FFF2-40B4-BE49-F238E27FC236}">
                  <a16:creationId xmlns:a16="http://schemas.microsoft.com/office/drawing/2014/main" id="{42F206FF-1C51-414C-8D57-DC6D2EEE0F95}"/>
                </a:ext>
              </a:extLst>
            </p:cNvPr>
            <p:cNvSpPr txBox="1"/>
            <p:nvPr/>
          </p:nvSpPr>
          <p:spPr>
            <a:xfrm>
              <a:off x="-1916107" y="437875"/>
              <a:ext cx="1699185" cy="80021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Yeahhh,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Đúng rồi!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Mình thích màu này!</a:t>
              </a: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8979E8AD-ADDD-4B2E-9AB0-12017073755C}"/>
              </a:ext>
            </a:extLst>
          </p:cNvPr>
          <p:cNvGrpSpPr/>
          <p:nvPr/>
        </p:nvGrpSpPr>
        <p:grpSpPr>
          <a:xfrm>
            <a:off x="-6727673" y="-302318"/>
            <a:ext cx="3070074" cy="2846957"/>
            <a:chOff x="-6727674" y="-791952"/>
            <a:chExt cx="3598081" cy="3336591"/>
          </a:xfrm>
        </p:grpSpPr>
        <p:pic>
          <p:nvPicPr>
            <p:cNvPr id="169" name="Picture 168">
              <a:extLst>
                <a:ext uri="{FF2B5EF4-FFF2-40B4-BE49-F238E27FC236}">
                  <a16:creationId xmlns:a16="http://schemas.microsoft.com/office/drawing/2014/main" id="{C237501B-EC88-410C-A9A9-AFA9550032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flipH="1">
              <a:off x="-6727674" y="-791952"/>
              <a:ext cx="2646923" cy="3336591"/>
            </a:xfrm>
            <a:prstGeom prst="rect">
              <a:avLst/>
            </a:prstGeom>
          </p:spPr>
        </p:pic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A843FEA3-3211-48AB-8C04-1405C0E2F2F5}"/>
                </a:ext>
              </a:extLst>
            </p:cNvPr>
            <p:cNvGrpSpPr/>
            <p:nvPr/>
          </p:nvGrpSpPr>
          <p:grpSpPr>
            <a:xfrm>
              <a:off x="-5243270" y="201217"/>
              <a:ext cx="2113677" cy="1527201"/>
              <a:chOff x="-6838077" y="4492546"/>
              <a:chExt cx="6547671" cy="4730906"/>
            </a:xfrm>
          </p:grpSpPr>
          <p:pic>
            <p:nvPicPr>
              <p:cNvPr id="170" name="Picture 169">
                <a:extLst>
                  <a:ext uri="{FF2B5EF4-FFF2-40B4-BE49-F238E27FC236}">
                    <a16:creationId xmlns:a16="http://schemas.microsoft.com/office/drawing/2014/main" id="{D9E75FE4-2C7F-446E-905E-B05955C159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 rot="21112293" flipV="1">
                <a:off x="-6838077" y="4492546"/>
                <a:ext cx="6547671" cy="4730906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171" name="TextBox 170">
                <a:extLst>
                  <a:ext uri="{FF2B5EF4-FFF2-40B4-BE49-F238E27FC236}">
                    <a16:creationId xmlns:a16="http://schemas.microsoft.com/office/drawing/2014/main" id="{3E46CBDC-2473-4520-BE03-3E0637A23938}"/>
                  </a:ext>
                </a:extLst>
              </p:cNvPr>
              <p:cNvSpPr txBox="1"/>
              <p:nvPr/>
            </p:nvSpPr>
            <p:spPr>
              <a:xfrm>
                <a:off x="-6080058" y="5075962"/>
                <a:ext cx="5354174" cy="290522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+mn-ea"/>
                    <a:cs typeface="+mn-cs"/>
                  </a:rPr>
                  <a:t>Huhu,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+mn-ea"/>
                    <a:cs typeface="+mn-cs"/>
                  </a:rPr>
                  <a:t>chưa chính xác rồi!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+mn-ea"/>
                    <a:cs typeface="+mn-cs"/>
                  </a:rPr>
                  <a:t>Bạn chọn lại nha.</a:t>
                </a:r>
              </a:p>
            </p:txBody>
          </p:sp>
        </p:grp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1407C153-BFDD-497E-BDAA-AD051BD675D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13242" y="314152"/>
            <a:ext cx="1548518" cy="2383743"/>
          </a:xfrm>
          <a:prstGeom prst="rect">
            <a:avLst/>
          </a:prstGeom>
        </p:spPr>
      </p:pic>
      <p:pic>
        <p:nvPicPr>
          <p:cNvPr id="172" name="AmthanhThua">
            <a:hlinkClick r:id="" action="ppaction://media"/>
            <a:extLst>
              <a:ext uri="{FF2B5EF4-FFF2-40B4-BE49-F238E27FC236}">
                <a16:creationId xmlns:a16="http://schemas.microsoft.com/office/drawing/2014/main" id="{C6E2AE9C-62B9-42F0-91AA-6B1C228D416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245012" y="4407923"/>
            <a:ext cx="487363" cy="487363"/>
          </a:xfrm>
          <a:prstGeom prst="rect">
            <a:avLst/>
          </a:prstGeom>
        </p:spPr>
      </p:pic>
      <p:pic>
        <p:nvPicPr>
          <p:cNvPr id="173" name="nhacthang">
            <a:hlinkClick r:id="" action="ppaction://media"/>
            <a:extLst>
              <a:ext uri="{FF2B5EF4-FFF2-40B4-BE49-F238E27FC236}">
                <a16:creationId xmlns:a16="http://schemas.microsoft.com/office/drawing/2014/main" id="{FC787D35-EA2C-4933-A0FB-01D7CBF464D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231859" y="2876396"/>
            <a:ext cx="487363" cy="487363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C075D5C4-5B7C-423A-B88B-D0A39B352CED}"/>
              </a:ext>
            </a:extLst>
          </p:cNvPr>
          <p:cNvSpPr/>
          <p:nvPr/>
        </p:nvSpPr>
        <p:spPr>
          <a:xfrm>
            <a:off x="0" y="7010400"/>
            <a:ext cx="3886200" cy="1981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Thầy cô nhấp chuột</a:t>
            </a:r>
            <a:b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 lần để hiện câu hỏi. Nhấp thêm 1 lần để hiện các đáp án 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BE42896E-5B83-4EE3-AFE4-4EDCA2A816C1}"/>
              </a:ext>
            </a:extLst>
          </p:cNvPr>
          <p:cNvGrpSpPr/>
          <p:nvPr/>
        </p:nvGrpSpPr>
        <p:grpSpPr>
          <a:xfrm>
            <a:off x="4000498" y="7010400"/>
            <a:ext cx="4076701" cy="1981200"/>
            <a:chOff x="4000498" y="7010400"/>
            <a:chExt cx="4076701" cy="1981200"/>
          </a:xfrm>
        </p:grpSpPr>
        <p:sp>
          <p:nvSpPr>
            <p:cNvPr id="174" name="Rectangle 173">
              <a:extLst>
                <a:ext uri="{FF2B5EF4-FFF2-40B4-BE49-F238E27FC236}">
                  <a16:creationId xmlns:a16="http://schemas.microsoft.com/office/drawing/2014/main" id="{C0646E8B-7815-46F9-ADAE-EF53EF383CC3}"/>
                </a:ext>
              </a:extLst>
            </p:cNvPr>
            <p:cNvSpPr/>
            <p:nvPr/>
          </p:nvSpPr>
          <p:spPr>
            <a:xfrm>
              <a:off x="4000498" y="7010400"/>
              <a:ext cx="4076701" cy="1981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Thầy cô nhấp vào chiếc chuông     ở màu mà học sinh chọn để</a:t>
              </a:r>
              <a:b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kiểm tra đáp án</a:t>
              </a:r>
            </a:p>
          </p:txBody>
        </p:sp>
        <p:pic>
          <p:nvPicPr>
            <p:cNvPr id="175" name="ChuongCam - 9Slide.vn">
              <a:extLst>
                <a:ext uri="{FF2B5EF4-FFF2-40B4-BE49-F238E27FC236}">
                  <a16:creationId xmlns:a16="http://schemas.microsoft.com/office/drawing/2014/main" id="{6DE531CF-2269-43BD-B97E-A43EAAFB5A6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651965" y="7594600"/>
              <a:ext cx="330708" cy="304800"/>
            </a:xfrm>
            <a:prstGeom prst="rect">
              <a:avLst/>
            </a:prstGeom>
          </p:spPr>
        </p:pic>
      </p:grpSp>
      <p:sp>
        <p:nvSpPr>
          <p:cNvPr id="176" name="Rectangle 175">
            <a:extLst>
              <a:ext uri="{FF2B5EF4-FFF2-40B4-BE49-F238E27FC236}">
                <a16:creationId xmlns:a16="http://schemas.microsoft.com/office/drawing/2014/main" id="{FEBC9727-642B-4069-9B82-94764A0B5B6F}"/>
              </a:ext>
            </a:extLst>
          </p:cNvPr>
          <p:cNvSpPr/>
          <p:nvPr/>
        </p:nvSpPr>
        <p:spPr>
          <a:xfrm>
            <a:off x="8229597" y="7010400"/>
            <a:ext cx="3886200" cy="1981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Sau khi HS trả lời xong, thầy cô nhấp chuột</a:t>
            </a:r>
            <a:b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hoặc phím -&gt; để đến</a:t>
            </a:r>
            <a:b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câu hỏi tiếp theo</a:t>
            </a:r>
          </a:p>
        </p:txBody>
      </p:sp>
    </p:spTree>
    <p:extLst>
      <p:ext uri="{BB962C8B-B14F-4D97-AF65-F5344CB8AC3E}">
        <p14:creationId xmlns:p14="http://schemas.microsoft.com/office/powerpoint/2010/main" val="1467376768"/>
      </p:ext>
    </p:extLst>
  </p:cSld>
  <p:clrMapOvr>
    <a:masterClrMapping/>
  </p:clrMapOvr>
  <p:transition spd="slow"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65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65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9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0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 p14:presetBounceEnd="65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3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4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 p14:presetBounceEnd="65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7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8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9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0" fill="hold">
                          <p:stCondLst>
                            <p:cond delay="0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3" dur="3432" fill="hold"/>
                                            <p:tgtEl>
                                              <p:spTgt spid="17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5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8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" presetID="42" presetClass="path" presetSubtype="0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375E-6 3.7037E-7 L 0.34882 0.0412 " pathEditMode="relative" rAng="0" ptsTypes="AA" p14:bounceEnd="65000">
                                          <p:cBhvr>
                                            <p:cTn id="51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35" y="20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6" dur="500"/>
                                            <p:tgtEl>
                                              <p:spTgt spid="1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9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2" dur="500"/>
                                            <p:tgtEl>
                                              <p:spTgt spid="1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64" restart="whenNotActive" fill="hold" evtFilter="cancelBubble" nodeType="interactiveSeq">
                    <p:stCondLst>
                      <p:cond evt="onClick" delay="0">
                        <p:tgtEl>
                          <p:spTgt spid="1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5" fill="hold">
                          <p:stCondLst>
                            <p:cond delay="0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8" dur="4995" fill="hold"/>
                                            <p:tgtEl>
                                              <p:spTgt spid="17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0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2" presetID="42" presetClass="path" presetSubtype="0" fill="hold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58854 0.0581 " pathEditMode="relative" rAng="0" ptsTypes="AA" p14:bounceEnd="55000">
                                          <p:cBhvr>
                                            <p:cTn id="73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427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9"/>
                      </p:tgtEl>
                    </p:cond>
                  </p:nextCondLst>
                </p:seq>
                <p:seq concurrent="1" nextAc="seek">
                  <p:cTn id="74" restart="whenNotActive" fill="hold" evtFilter="cancelBubble" nodeType="interactiveSeq">
                    <p:stCondLst>
                      <p:cond evt="onClick" delay="0">
                        <p:tgtEl>
                          <p:spTgt spid="1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5" fill="hold">
                          <p:stCondLst>
                            <p:cond delay="0"/>
                          </p:stCondLst>
                          <p:childTnLst>
                            <p:par>
                              <p:cTn id="7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7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8" dur="4995" fill="hold"/>
                                            <p:tgtEl>
                                              <p:spTgt spid="17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0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2" fill="hold">
                                <p:stCondLst>
                                  <p:cond delay="4995"/>
                                </p:stCondLst>
                                <p:childTnLst>
                                  <p:par>
                                    <p:cTn id="83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4" dur="4995" fill="hold"/>
                                            <p:tgtEl>
                                              <p:spTgt spid="17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8" presetID="42" presetClass="path" presetSubtype="0" fill="hold" nodeType="with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208 " pathEditMode="relative" rAng="0" ptsTypes="AA" p14:bounceEnd="57000">
                                          <p:cBhvr>
                                            <p:cTn id="89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59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0" presetID="42" presetClass="path" presetSubtype="0" fill="hold" nodeType="with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81 " pathEditMode="relative" rAng="0" ptsTypes="AA" p14:bounceEnd="57000">
                                          <p:cBhvr>
                                            <p:cTn id="91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6"/>
                      </p:tgtEl>
                    </p:cond>
                  </p:nextCondLst>
                </p:seq>
                <p:audio>
                  <p:cMediaNode vol="36585">
                    <p:cTn id="9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72"/>
                    </p:tgtEl>
                  </p:cMediaNode>
                </p:audio>
                <p:audio>
                  <p:cMediaNode vol="40244">
                    <p:cTn id="9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73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9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0" fill="hold">
                          <p:stCondLst>
                            <p:cond delay="0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3" dur="3432" fill="hold"/>
                                            <p:tgtEl>
                                              <p:spTgt spid="17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5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8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375E-6 3.7037E-7 L 0.34882 0.0412 " pathEditMode="relative" rAng="0" ptsTypes="AA">
                                          <p:cBhvr>
                                            <p:cTn id="51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35" y="20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6" dur="500"/>
                                            <p:tgtEl>
                                              <p:spTgt spid="1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9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2" dur="500"/>
                                            <p:tgtEl>
                                              <p:spTgt spid="1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64" restart="whenNotActive" fill="hold" evtFilter="cancelBubble" nodeType="interactiveSeq">
                    <p:stCondLst>
                      <p:cond evt="onClick" delay="0">
                        <p:tgtEl>
                          <p:spTgt spid="1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5" fill="hold">
                          <p:stCondLst>
                            <p:cond delay="0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8" dur="4995" fill="hold"/>
                                            <p:tgtEl>
                                              <p:spTgt spid="17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0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2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58854 0.0581 " pathEditMode="relative" rAng="0" ptsTypes="AA">
                                          <p:cBhvr>
                                            <p:cTn id="73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427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9"/>
                      </p:tgtEl>
                    </p:cond>
                  </p:nextCondLst>
                </p:seq>
                <p:seq concurrent="1" nextAc="seek">
                  <p:cTn id="74" restart="whenNotActive" fill="hold" evtFilter="cancelBubble" nodeType="interactiveSeq">
                    <p:stCondLst>
                      <p:cond evt="onClick" delay="0">
                        <p:tgtEl>
                          <p:spTgt spid="1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5" fill="hold">
                          <p:stCondLst>
                            <p:cond delay="0"/>
                          </p:stCondLst>
                          <p:childTnLst>
                            <p:par>
                              <p:cTn id="7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7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8" dur="4995" fill="hold"/>
                                            <p:tgtEl>
                                              <p:spTgt spid="17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0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2" fill="hold">
                                <p:stCondLst>
                                  <p:cond delay="4995"/>
                                </p:stCondLst>
                                <p:childTnLst>
                                  <p:par>
                                    <p:cTn id="83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4" dur="4995" fill="hold"/>
                                            <p:tgtEl>
                                              <p:spTgt spid="17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8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208 " pathEditMode="relative" rAng="0" ptsTypes="AA">
                                          <p:cBhvr>
                                            <p:cTn id="89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59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0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81 " pathEditMode="relative" rAng="0" ptsTypes="AA">
                                          <p:cBhvr>
                                            <p:cTn id="91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6"/>
                      </p:tgtEl>
                    </p:cond>
                  </p:nextCondLst>
                </p:seq>
                <p:audio>
                  <p:cMediaNode vol="36585">
                    <p:cTn id="9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72"/>
                    </p:tgtEl>
                  </p:cMediaNode>
                </p:audio>
                <p:audio>
                  <p:cMediaNode vol="40244">
                    <p:cTn id="9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73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F2F6135-AF68-4A64-8137-B70201CF8CB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6844"/>
            <a:ext cx="12192000" cy="6844311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4D2DA1AF-855F-46C2-8AE1-5718E4DFD783}"/>
              </a:ext>
            </a:extLst>
          </p:cNvPr>
          <p:cNvGrpSpPr/>
          <p:nvPr/>
        </p:nvGrpSpPr>
        <p:grpSpPr>
          <a:xfrm>
            <a:off x="6770639" y="3009107"/>
            <a:ext cx="5105398" cy="1790698"/>
            <a:chOff x="6770639" y="3009107"/>
            <a:chExt cx="5105398" cy="1790698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07151055-1672-4C7E-BA92-63E851A005B3}"/>
                </a:ext>
              </a:extLst>
            </p:cNvPr>
            <p:cNvGrpSpPr/>
            <p:nvPr/>
          </p:nvGrpSpPr>
          <p:grpSpPr>
            <a:xfrm>
              <a:off x="6770639" y="3009107"/>
              <a:ext cx="5105398" cy="1790698"/>
              <a:chOff x="838202" y="2438400"/>
              <a:chExt cx="5105398" cy="2057398"/>
            </a:xfrm>
          </p:grpSpPr>
          <p:sp>
            <p:nvSpPr>
              <p:cNvPr id="48" name="Rectangle: Rounded Corners 47">
                <a:extLst>
                  <a:ext uri="{FF2B5EF4-FFF2-40B4-BE49-F238E27FC236}">
                    <a16:creationId xmlns:a16="http://schemas.microsoft.com/office/drawing/2014/main" id="{A6421F9E-FF9D-4A7C-9697-7F0260F96688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9" name="Rectangle: Rounded Corners 48">
                <a:extLst>
                  <a:ext uri="{FF2B5EF4-FFF2-40B4-BE49-F238E27FC236}">
                    <a16:creationId xmlns:a16="http://schemas.microsoft.com/office/drawing/2014/main" id="{112AD5E6-6201-4B49-AAE8-FFB92C6AFE43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3378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125" name="Rectangle: Rounded Corners 124">
              <a:extLst>
                <a:ext uri="{FF2B5EF4-FFF2-40B4-BE49-F238E27FC236}">
                  <a16:creationId xmlns:a16="http://schemas.microsoft.com/office/drawing/2014/main" id="{8FEB6CFE-AB0E-4B4E-B91D-88A1DA89A89A}"/>
                </a:ext>
              </a:extLst>
            </p:cNvPr>
            <p:cNvSpPr/>
            <p:nvPr/>
          </p:nvSpPr>
          <p:spPr>
            <a:xfrm>
              <a:off x="722884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5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B. 79 999 và</a:t>
              </a:r>
              <a:r>
                <a:rPr kumimoji="0" lang="vi-VN" sz="5400" b="0" i="0" u="none" strike="noStrike" kern="1200" cap="none" spc="0" normalizeH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 80 001</a:t>
              </a:r>
              <a:endPara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0CE7BFBB-E9FD-4291-9D1E-392C32762D78}"/>
              </a:ext>
            </a:extLst>
          </p:cNvPr>
          <p:cNvGrpSpPr/>
          <p:nvPr/>
        </p:nvGrpSpPr>
        <p:grpSpPr>
          <a:xfrm>
            <a:off x="3429974" y="4957000"/>
            <a:ext cx="5105398" cy="1790698"/>
            <a:chOff x="838201" y="4933892"/>
            <a:chExt cx="5105398" cy="1790698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08147DBC-1562-4B7B-955E-9A5ECFE3642B}"/>
                </a:ext>
              </a:extLst>
            </p:cNvPr>
            <p:cNvGrpSpPr/>
            <p:nvPr/>
          </p:nvGrpSpPr>
          <p:grpSpPr>
            <a:xfrm>
              <a:off x="838201" y="4933892"/>
              <a:ext cx="5105398" cy="1790698"/>
              <a:chOff x="838202" y="2438400"/>
              <a:chExt cx="5105398" cy="2057398"/>
            </a:xfrm>
          </p:grpSpPr>
          <p:sp>
            <p:nvSpPr>
              <p:cNvPr id="42" name="Rectangle: Rounded Corners 41">
                <a:extLst>
                  <a:ext uri="{FF2B5EF4-FFF2-40B4-BE49-F238E27FC236}">
                    <a16:creationId xmlns:a16="http://schemas.microsoft.com/office/drawing/2014/main" id="{6C5F18D1-233E-459F-A9A1-3C785C7DC119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3" name="Rectangle: Rounded Corners 42">
                <a:extLst>
                  <a:ext uri="{FF2B5EF4-FFF2-40B4-BE49-F238E27FC236}">
                    <a16:creationId xmlns:a16="http://schemas.microsoft.com/office/drawing/2014/main" id="{C3D90569-2038-4699-AD4F-2466D4AF519B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00CF7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124" name="Rectangle: Rounded Corners 123">
              <a:extLst>
                <a:ext uri="{FF2B5EF4-FFF2-40B4-BE49-F238E27FC236}">
                  <a16:creationId xmlns:a16="http://schemas.microsoft.com/office/drawing/2014/main" id="{6367453D-420B-4D30-B207-A57CC4372B2A}"/>
                </a:ext>
              </a:extLst>
            </p:cNvPr>
            <p:cNvSpPr/>
            <p:nvPr/>
          </p:nvSpPr>
          <p:spPr>
            <a:xfrm>
              <a:off x="1314172" y="49816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5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C. </a:t>
              </a:r>
              <a:r>
                <a:rPr lang="vi-VN" sz="5400" dirty="0" smtClean="0">
                  <a:solidFill>
                    <a:prstClr val="white"/>
                  </a:solidFill>
                  <a:latin typeface="iCiel Cadena" panose="02000503000000020004" pitchFamily="50" charset="0"/>
                </a:rPr>
                <a:t>70 000 và 90 000</a:t>
              </a:r>
              <a:endPara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3231591-2AE6-4064-9D84-402B76CD1593}"/>
              </a:ext>
            </a:extLst>
          </p:cNvPr>
          <p:cNvGrpSpPr/>
          <p:nvPr/>
        </p:nvGrpSpPr>
        <p:grpSpPr>
          <a:xfrm>
            <a:off x="838201" y="3009107"/>
            <a:ext cx="5105398" cy="1790698"/>
            <a:chOff x="838201" y="3009107"/>
            <a:chExt cx="5105398" cy="1790698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E69C64D8-76BA-47C1-B3F5-339643BE0FEB}"/>
                </a:ext>
              </a:extLst>
            </p:cNvPr>
            <p:cNvGrpSpPr/>
            <p:nvPr/>
          </p:nvGrpSpPr>
          <p:grpSpPr>
            <a:xfrm>
              <a:off x="838201" y="3009107"/>
              <a:ext cx="5105398" cy="1790698"/>
              <a:chOff x="838202" y="2438400"/>
              <a:chExt cx="5105398" cy="2057398"/>
            </a:xfrm>
          </p:grpSpPr>
          <p:sp>
            <p:nvSpPr>
              <p:cNvPr id="17" name="Rectangle: Rounded Corners 16">
                <a:extLst>
                  <a:ext uri="{FF2B5EF4-FFF2-40B4-BE49-F238E27FC236}">
                    <a16:creationId xmlns:a16="http://schemas.microsoft.com/office/drawing/2014/main" id="{DA723B64-8597-4560-BDD4-9C604D2EA64B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id="{924F9C22-7338-4783-9D1F-4F6669251F7D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F49C1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817205D1-8ECF-4ECE-A9DE-175B9F209F00}"/>
                </a:ext>
              </a:extLst>
            </p:cNvPr>
            <p:cNvSpPr/>
            <p:nvPr/>
          </p:nvSpPr>
          <p:spPr>
            <a:xfrm>
              <a:off x="131417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5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A. </a:t>
              </a:r>
              <a:r>
                <a:rPr lang="vi-VN" sz="5400" dirty="0" smtClean="0">
                  <a:solidFill>
                    <a:prstClr val="white"/>
                  </a:solidFill>
                  <a:latin typeface="iCiel Cadena" panose="02000503000000020004" pitchFamily="50" charset="0"/>
                </a:rPr>
                <a:t>99 999 và 80 001</a:t>
              </a:r>
              <a:endPara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FC307E2-8C84-4E25-BF45-1D7184DA588B}"/>
              </a:ext>
            </a:extLst>
          </p:cNvPr>
          <p:cNvGrpSpPr/>
          <p:nvPr/>
        </p:nvGrpSpPr>
        <p:grpSpPr>
          <a:xfrm>
            <a:off x="1982578" y="246435"/>
            <a:ext cx="9961727" cy="2554445"/>
            <a:chOff x="1982578" y="246435"/>
            <a:chExt cx="9961727" cy="2554445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92879B0-0D95-41F4-AF6C-356C0339860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982578" y="246435"/>
              <a:ext cx="9961727" cy="2554445"/>
            </a:xfrm>
            <a:prstGeom prst="rect">
              <a:avLst/>
            </a:prstGeom>
          </p:spPr>
        </p:pic>
        <p:sp>
          <p:nvSpPr>
            <p:cNvPr id="117" name="Rectangle: Rounded Corners 116">
              <a:extLst>
                <a:ext uri="{FF2B5EF4-FFF2-40B4-BE49-F238E27FC236}">
                  <a16:creationId xmlns:a16="http://schemas.microsoft.com/office/drawing/2014/main" id="{C514F8ED-55A3-41ED-A6BF-C88625750094}"/>
                </a:ext>
              </a:extLst>
            </p:cNvPr>
            <p:cNvSpPr/>
            <p:nvPr/>
          </p:nvSpPr>
          <p:spPr>
            <a:xfrm>
              <a:off x="2161760" y="419053"/>
              <a:ext cx="9471904" cy="2042207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>
                <a:defRPr/>
              </a:pPr>
              <a:r>
                <a:rPr lang="vi-VN" sz="6600" dirty="0">
                  <a:solidFill>
                    <a:schemeClr val="tx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 liền trước và số liền sau của </a:t>
              </a:r>
              <a:r>
                <a:rPr lang="vi-VN" sz="6600" dirty="0" smtClean="0">
                  <a:solidFill>
                    <a:srgbClr val="ED5565">
                      <a:lumMod val="7500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80 000</a:t>
              </a:r>
              <a:endParaRPr lang="en-US" sz="6600" dirty="0">
                <a:solidFill>
                  <a:srgbClr val="ED5565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" name="ChuongCam - 9Slide.vn">
            <a:extLst>
              <a:ext uri="{FF2B5EF4-FFF2-40B4-BE49-F238E27FC236}">
                <a16:creationId xmlns:a16="http://schemas.microsoft.com/office/drawing/2014/main" id="{655755B7-2B89-4C82-B7B3-A9A4AA6270F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0615" y="3269287"/>
            <a:ext cx="1322947" cy="1219306"/>
          </a:xfrm>
          <a:prstGeom prst="rect">
            <a:avLst/>
          </a:prstGeom>
        </p:spPr>
      </p:pic>
      <p:pic>
        <p:nvPicPr>
          <p:cNvPr id="116" name="ChuongLa - 9Slide.vn">
            <a:extLst>
              <a:ext uri="{FF2B5EF4-FFF2-40B4-BE49-F238E27FC236}">
                <a16:creationId xmlns:a16="http://schemas.microsoft.com/office/drawing/2014/main" id="{C86FD277-D7C1-4175-9CE8-89B100B9DFF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02388" y="5242749"/>
            <a:ext cx="1322947" cy="1219306"/>
          </a:xfrm>
          <a:prstGeom prst="rect">
            <a:avLst/>
          </a:prstGeom>
        </p:spPr>
      </p:pic>
      <p:pic>
        <p:nvPicPr>
          <p:cNvPr id="119" name="ChuongXanh - 9Slide.vn">
            <a:extLst>
              <a:ext uri="{FF2B5EF4-FFF2-40B4-BE49-F238E27FC236}">
                <a16:creationId xmlns:a16="http://schemas.microsoft.com/office/drawing/2014/main" id="{DCAFEAC0-B8B5-42C5-94DB-0577C814E6A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23464" y="3269287"/>
            <a:ext cx="1322947" cy="1219306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D88582B8-A3C9-486C-963D-8CEED620D8EC}"/>
              </a:ext>
            </a:extLst>
          </p:cNvPr>
          <p:cNvGrpSpPr/>
          <p:nvPr/>
        </p:nvGrpSpPr>
        <p:grpSpPr>
          <a:xfrm>
            <a:off x="-4113608" y="152464"/>
            <a:ext cx="4046704" cy="2332308"/>
            <a:chOff x="-4113608" y="152464"/>
            <a:chExt cx="4046704" cy="2332308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D664CCA0-10CD-421D-8230-24CED5AA521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4113608" y="152464"/>
              <a:ext cx="1959439" cy="2332308"/>
            </a:xfrm>
            <a:prstGeom prst="rect">
              <a:avLst/>
            </a:prstGeom>
          </p:spPr>
        </p:pic>
        <p:pic>
          <p:nvPicPr>
            <p:cNvPr id="167" name="Picture 166">
              <a:extLst>
                <a:ext uri="{FF2B5EF4-FFF2-40B4-BE49-F238E27FC236}">
                  <a16:creationId xmlns:a16="http://schemas.microsoft.com/office/drawing/2014/main" id="{37203794-B28C-4CE2-B01C-EED26C9C8B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rot="21112293" flipV="1">
              <a:off x="-2097738" y="181379"/>
              <a:ext cx="2030834" cy="146734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68" name="TextBox 167">
              <a:extLst>
                <a:ext uri="{FF2B5EF4-FFF2-40B4-BE49-F238E27FC236}">
                  <a16:creationId xmlns:a16="http://schemas.microsoft.com/office/drawing/2014/main" id="{42F206FF-1C51-414C-8D57-DC6D2EEE0F95}"/>
                </a:ext>
              </a:extLst>
            </p:cNvPr>
            <p:cNvSpPr txBox="1"/>
            <p:nvPr/>
          </p:nvSpPr>
          <p:spPr>
            <a:xfrm>
              <a:off x="-1916107" y="437875"/>
              <a:ext cx="1699185" cy="80021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Yeahhh,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Đúng rồi!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Mình thích màu này!</a:t>
              </a: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8979E8AD-ADDD-4B2E-9AB0-12017073755C}"/>
              </a:ext>
            </a:extLst>
          </p:cNvPr>
          <p:cNvGrpSpPr/>
          <p:nvPr/>
        </p:nvGrpSpPr>
        <p:grpSpPr>
          <a:xfrm>
            <a:off x="-6727673" y="-302318"/>
            <a:ext cx="3070074" cy="2846957"/>
            <a:chOff x="-6727674" y="-791952"/>
            <a:chExt cx="3598081" cy="3336591"/>
          </a:xfrm>
        </p:grpSpPr>
        <p:pic>
          <p:nvPicPr>
            <p:cNvPr id="169" name="Picture 168">
              <a:extLst>
                <a:ext uri="{FF2B5EF4-FFF2-40B4-BE49-F238E27FC236}">
                  <a16:creationId xmlns:a16="http://schemas.microsoft.com/office/drawing/2014/main" id="{C237501B-EC88-410C-A9A9-AFA9550032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flipH="1">
              <a:off x="-6727674" y="-791952"/>
              <a:ext cx="2646923" cy="3336591"/>
            </a:xfrm>
            <a:prstGeom prst="rect">
              <a:avLst/>
            </a:prstGeom>
          </p:spPr>
        </p:pic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A843FEA3-3211-48AB-8C04-1405C0E2F2F5}"/>
                </a:ext>
              </a:extLst>
            </p:cNvPr>
            <p:cNvGrpSpPr/>
            <p:nvPr/>
          </p:nvGrpSpPr>
          <p:grpSpPr>
            <a:xfrm>
              <a:off x="-5243270" y="201217"/>
              <a:ext cx="2113677" cy="1527201"/>
              <a:chOff x="-6838077" y="4492546"/>
              <a:chExt cx="6547671" cy="4730906"/>
            </a:xfrm>
          </p:grpSpPr>
          <p:pic>
            <p:nvPicPr>
              <p:cNvPr id="170" name="Picture 169">
                <a:extLst>
                  <a:ext uri="{FF2B5EF4-FFF2-40B4-BE49-F238E27FC236}">
                    <a16:creationId xmlns:a16="http://schemas.microsoft.com/office/drawing/2014/main" id="{D9E75FE4-2C7F-446E-905E-B05955C159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 rot="21112293" flipV="1">
                <a:off x="-6838077" y="4492546"/>
                <a:ext cx="6547671" cy="4730906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171" name="TextBox 170">
                <a:extLst>
                  <a:ext uri="{FF2B5EF4-FFF2-40B4-BE49-F238E27FC236}">
                    <a16:creationId xmlns:a16="http://schemas.microsoft.com/office/drawing/2014/main" id="{3E46CBDC-2473-4520-BE03-3E0637A23938}"/>
                  </a:ext>
                </a:extLst>
              </p:cNvPr>
              <p:cNvSpPr txBox="1"/>
              <p:nvPr/>
            </p:nvSpPr>
            <p:spPr>
              <a:xfrm>
                <a:off x="-6080058" y="5075962"/>
                <a:ext cx="5354174" cy="290522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+mn-ea"/>
                    <a:cs typeface="+mn-cs"/>
                  </a:rPr>
                  <a:t>Huhu,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+mn-ea"/>
                    <a:cs typeface="+mn-cs"/>
                  </a:rPr>
                  <a:t>chưa chính xác rồi!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+mn-ea"/>
                    <a:cs typeface="+mn-cs"/>
                  </a:rPr>
                  <a:t>Bạn chọn lại nha.</a:t>
                </a:r>
              </a:p>
            </p:txBody>
          </p:sp>
        </p:grp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1407C153-BFDD-497E-BDAA-AD051BD675D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13242" y="314152"/>
            <a:ext cx="1548518" cy="2383743"/>
          </a:xfrm>
          <a:prstGeom prst="rect">
            <a:avLst/>
          </a:prstGeom>
        </p:spPr>
      </p:pic>
      <p:pic>
        <p:nvPicPr>
          <p:cNvPr id="40" name="AmthanhThua">
            <a:hlinkClick r:id="" action="ppaction://media"/>
            <a:extLst>
              <a:ext uri="{FF2B5EF4-FFF2-40B4-BE49-F238E27FC236}">
                <a16:creationId xmlns:a16="http://schemas.microsoft.com/office/drawing/2014/main" id="{E2C0CE17-61E7-4378-8029-5EC13396665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245012" y="4407923"/>
            <a:ext cx="487363" cy="487363"/>
          </a:xfrm>
          <a:prstGeom prst="rect">
            <a:avLst/>
          </a:prstGeom>
        </p:spPr>
      </p:pic>
      <p:pic>
        <p:nvPicPr>
          <p:cNvPr id="41" name="nhacthang">
            <a:hlinkClick r:id="" action="ppaction://media"/>
            <a:extLst>
              <a:ext uri="{FF2B5EF4-FFF2-40B4-BE49-F238E27FC236}">
                <a16:creationId xmlns:a16="http://schemas.microsoft.com/office/drawing/2014/main" id="{48B576CD-4EFF-45FA-9542-BB86C7CDBCE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231859" y="2876396"/>
            <a:ext cx="487363" cy="487363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AA723489-6D49-4107-80ED-43DDD32393D2}"/>
              </a:ext>
            </a:extLst>
          </p:cNvPr>
          <p:cNvSpPr/>
          <p:nvPr/>
        </p:nvSpPr>
        <p:spPr>
          <a:xfrm>
            <a:off x="0" y="7010400"/>
            <a:ext cx="3886200" cy="1981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Thầy cô nhấp chuột</a:t>
            </a:r>
            <a:b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 lần để hiện câu hỏi. Nhấp thêm 1 lần để hiện các đáp án </a:t>
            </a: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439A5C3D-AD3E-49A3-A59D-28CD740F870A}"/>
              </a:ext>
            </a:extLst>
          </p:cNvPr>
          <p:cNvGrpSpPr/>
          <p:nvPr/>
        </p:nvGrpSpPr>
        <p:grpSpPr>
          <a:xfrm>
            <a:off x="4000498" y="7010400"/>
            <a:ext cx="4076701" cy="1981200"/>
            <a:chOff x="4000498" y="7010400"/>
            <a:chExt cx="4076701" cy="1981200"/>
          </a:xfrm>
        </p:grpSpPr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585878BB-1CF9-4B96-A852-8F94BB25574D}"/>
                </a:ext>
              </a:extLst>
            </p:cNvPr>
            <p:cNvSpPr/>
            <p:nvPr/>
          </p:nvSpPr>
          <p:spPr>
            <a:xfrm>
              <a:off x="4000498" y="7010400"/>
              <a:ext cx="4076701" cy="1981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Thầy cô nhấp vào chiếc chuông     ở màu mà học sinh chọn để</a:t>
              </a:r>
              <a:b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kiểm tra đáp án</a:t>
              </a:r>
            </a:p>
          </p:txBody>
        </p:sp>
        <p:pic>
          <p:nvPicPr>
            <p:cNvPr id="50" name="ChuongCam - 9Slide.vn">
              <a:extLst>
                <a:ext uri="{FF2B5EF4-FFF2-40B4-BE49-F238E27FC236}">
                  <a16:creationId xmlns:a16="http://schemas.microsoft.com/office/drawing/2014/main" id="{EB22FE30-64B9-4DD6-B774-F0776B9F11C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651965" y="7594600"/>
              <a:ext cx="330708" cy="304800"/>
            </a:xfrm>
            <a:prstGeom prst="rect">
              <a:avLst/>
            </a:prstGeom>
          </p:spPr>
        </p:pic>
      </p:grpSp>
      <p:sp>
        <p:nvSpPr>
          <p:cNvPr id="52" name="Rectangle 51">
            <a:extLst>
              <a:ext uri="{FF2B5EF4-FFF2-40B4-BE49-F238E27FC236}">
                <a16:creationId xmlns:a16="http://schemas.microsoft.com/office/drawing/2014/main" id="{6E54F014-411F-411D-A101-01DCA001A839}"/>
              </a:ext>
            </a:extLst>
          </p:cNvPr>
          <p:cNvSpPr/>
          <p:nvPr/>
        </p:nvSpPr>
        <p:spPr>
          <a:xfrm>
            <a:off x="8229597" y="7010400"/>
            <a:ext cx="3886200" cy="1981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Sau khi HS trả lời xong, thầy cô nhấp chuột</a:t>
            </a:r>
            <a:b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hoặc phím -&gt; để đến</a:t>
            </a:r>
            <a:b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câu hỏi tiếp theo</a:t>
            </a:r>
          </a:p>
        </p:txBody>
      </p:sp>
    </p:spTree>
    <p:extLst>
      <p:ext uri="{BB962C8B-B14F-4D97-AF65-F5344CB8AC3E}">
        <p14:creationId xmlns:p14="http://schemas.microsoft.com/office/powerpoint/2010/main" val="260016538"/>
      </p:ext>
    </p:extLst>
  </p:cSld>
  <p:clrMapOvr>
    <a:masterClrMapping/>
  </p:clrMapOvr>
  <p:transition spd="slow"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65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65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9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0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 p14:presetBounceEnd="65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3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4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 p14:presetBounceEnd="65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7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8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9" restart="whenNotActive" fill="hold" evtFilter="cancelBubble" nodeType="interactiveSeq">
                    <p:stCondLst>
                      <p:cond evt="onClick" delay="0">
                        <p:tgtEl>
                          <p:spTgt spid="1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0" fill="hold">
                          <p:stCondLst>
                            <p:cond delay="0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3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5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7" presetID="42" presetClass="path" presetSubtype="0" fill="hold" nodeType="with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81 " pathEditMode="relative" rAng="0" ptsTypes="AA" p14:bounceEnd="57000">
                                          <p:cBhvr>
                                            <p:cTn id="48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6"/>
                      </p:tgtEl>
                    </p:cond>
                  </p:nextCondLst>
                </p:seq>
                <p:seq concurrent="1" nextAc="seek">
                  <p:cTn id="49" restart="whenNotActive" fill="hold" evtFilter="cancelBubble" nodeType="interactiveSeq">
                    <p:stCondLst>
                      <p:cond evt="onClick" delay="0">
                        <p:tgtEl>
                          <p:spTgt spid="1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0" fill="hold">
                          <p:stCondLst>
                            <p:cond delay="0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3" dur="3432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5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8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0" presetID="42" presetClass="path" presetSubtype="0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16667E-6 3.7037E-7 L 0.34882 0.0412 " pathEditMode="relative" rAng="0" ptsTypes="AA" p14:bounceEnd="65000">
                                          <p:cBhvr>
                                            <p:cTn id="61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35" y="20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3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6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9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2" dur="500"/>
                                            <p:tgtEl>
                                              <p:spTgt spid="1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9"/>
                      </p:tgtEl>
                    </p:cond>
                  </p:nextCondLst>
                </p:seq>
                <p:seq concurrent="1" nextAc="seek">
                  <p:cTn id="74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5" fill="hold">
                          <p:stCondLst>
                            <p:cond delay="0"/>
                          </p:stCondLst>
                          <p:childTnLst>
                            <p:par>
                              <p:cTn id="7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7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8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0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2" fill="hold">
                                <p:stCondLst>
                                  <p:cond delay="4995"/>
                                </p:stCondLst>
                                <p:childTnLst>
                                  <p:par>
                                    <p:cTn id="83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4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8" presetID="42" presetClass="path" presetSubtype="0" fill="hold" nodeType="with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208 " pathEditMode="relative" rAng="0" ptsTypes="AA" p14:bounceEnd="57000">
                                          <p:cBhvr>
                                            <p:cTn id="89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59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0" presetID="42" presetClass="path" presetSubtype="0" fill="hold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58854 0.0581 " pathEditMode="relative" rAng="0" ptsTypes="AA" p14:bounceEnd="55000">
                                          <p:cBhvr>
                                            <p:cTn id="91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427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audio>
                  <p:cMediaNode vol="36585">
                    <p:cTn id="9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0"/>
                    </p:tgtEl>
                  </p:cMediaNode>
                </p:audio>
                <p:audio>
                  <p:cMediaNode vol="40244">
                    <p:cTn id="9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1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9" restart="whenNotActive" fill="hold" evtFilter="cancelBubble" nodeType="interactiveSeq">
                    <p:stCondLst>
                      <p:cond evt="onClick" delay="0">
                        <p:tgtEl>
                          <p:spTgt spid="1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0" fill="hold">
                          <p:stCondLst>
                            <p:cond delay="0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3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5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7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81 " pathEditMode="relative" rAng="0" ptsTypes="AA">
                                          <p:cBhvr>
                                            <p:cTn id="48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6"/>
                      </p:tgtEl>
                    </p:cond>
                  </p:nextCondLst>
                </p:seq>
                <p:seq concurrent="1" nextAc="seek">
                  <p:cTn id="49" restart="whenNotActive" fill="hold" evtFilter="cancelBubble" nodeType="interactiveSeq">
                    <p:stCondLst>
                      <p:cond evt="onClick" delay="0">
                        <p:tgtEl>
                          <p:spTgt spid="1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0" fill="hold">
                          <p:stCondLst>
                            <p:cond delay="0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3" dur="3432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5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8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0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16667E-6 3.7037E-7 L 0.34882 0.0412 " pathEditMode="relative" rAng="0" ptsTypes="AA">
                                          <p:cBhvr>
                                            <p:cTn id="61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35" y="20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3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6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9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2" dur="500"/>
                                            <p:tgtEl>
                                              <p:spTgt spid="1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9"/>
                      </p:tgtEl>
                    </p:cond>
                  </p:nextCondLst>
                </p:seq>
                <p:seq concurrent="1" nextAc="seek">
                  <p:cTn id="74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5" fill="hold">
                          <p:stCondLst>
                            <p:cond delay="0"/>
                          </p:stCondLst>
                          <p:childTnLst>
                            <p:par>
                              <p:cTn id="7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7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8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0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2" fill="hold">
                                <p:stCondLst>
                                  <p:cond delay="4995"/>
                                </p:stCondLst>
                                <p:childTnLst>
                                  <p:par>
                                    <p:cTn id="83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4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8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208 " pathEditMode="relative" rAng="0" ptsTypes="AA">
                                          <p:cBhvr>
                                            <p:cTn id="89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59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0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58854 0.0581 " pathEditMode="relative" rAng="0" ptsTypes="AA">
                                          <p:cBhvr>
                                            <p:cTn id="91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427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audio>
                  <p:cMediaNode vol="36585">
                    <p:cTn id="9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0"/>
                    </p:tgtEl>
                  </p:cMediaNode>
                </p:audio>
                <p:audio>
                  <p:cMediaNode vol="40244">
                    <p:cTn id="9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1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9FDD4CA-A9E1-452B-BFCA-22D90E773D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3813" y="0"/>
            <a:ext cx="12215813" cy="685800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1E6D8704-4E40-4128-8BDA-4D6D4EFB4243}"/>
              </a:ext>
            </a:extLst>
          </p:cNvPr>
          <p:cNvGrpSpPr/>
          <p:nvPr/>
        </p:nvGrpSpPr>
        <p:grpSpPr>
          <a:xfrm>
            <a:off x="5653710" y="209025"/>
            <a:ext cx="4345196" cy="1920556"/>
            <a:chOff x="1034003" y="260315"/>
            <a:chExt cx="4656152" cy="2057997"/>
          </a:xfrm>
        </p:grpSpPr>
        <p:pic>
          <p:nvPicPr>
            <p:cNvPr id="86" name="Picture 85">
              <a:extLst>
                <a:ext uri="{FF2B5EF4-FFF2-40B4-BE49-F238E27FC236}">
                  <a16:creationId xmlns:a16="http://schemas.microsoft.com/office/drawing/2014/main" id="{73CD59DB-4B97-4529-990F-B877A9AC8E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34003" y="583667"/>
              <a:ext cx="4656152" cy="1734645"/>
            </a:xfrm>
            <a:prstGeom prst="rect">
              <a:avLst/>
            </a:prstGeom>
          </p:spPr>
        </p:pic>
        <p:pic>
          <p:nvPicPr>
            <p:cNvPr id="92" name="Picture 91">
              <a:extLst>
                <a:ext uri="{FF2B5EF4-FFF2-40B4-BE49-F238E27FC236}">
                  <a16:creationId xmlns:a16="http://schemas.microsoft.com/office/drawing/2014/main" id="{A950A63E-AF72-41C5-AED0-2D559504099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61615" y="260315"/>
              <a:ext cx="1486839" cy="712987"/>
            </a:xfrm>
            <a:prstGeom prst="rect">
              <a:avLst/>
            </a:prstGeom>
          </p:spPr>
        </p:pic>
        <p:pic>
          <p:nvPicPr>
            <p:cNvPr id="94" name="Picture 93">
              <a:extLst>
                <a:ext uri="{FF2B5EF4-FFF2-40B4-BE49-F238E27FC236}">
                  <a16:creationId xmlns:a16="http://schemas.microsoft.com/office/drawing/2014/main" id="{6DD72B97-8F2B-4723-9F67-FD81B5B68E7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537586" y="282051"/>
              <a:ext cx="1493199" cy="694316"/>
            </a:xfrm>
            <a:prstGeom prst="rect">
              <a:avLst/>
            </a:prstGeom>
          </p:spPr>
        </p:pic>
        <p:pic>
          <p:nvPicPr>
            <p:cNvPr id="95" name="Picture 94">
              <a:extLst>
                <a:ext uri="{FF2B5EF4-FFF2-40B4-BE49-F238E27FC236}">
                  <a16:creationId xmlns:a16="http://schemas.microsoft.com/office/drawing/2014/main" id="{777F623B-A4E0-4946-935C-4F7F0101F12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201381" y="757566"/>
              <a:ext cx="4321396" cy="1386847"/>
            </a:xfrm>
            <a:prstGeom prst="rect">
              <a:avLst/>
            </a:prstGeom>
          </p:spPr>
        </p:pic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E78237F3-1A79-4E86-B92E-4A05214A539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2765" y="229309"/>
            <a:ext cx="5383235" cy="6236749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2E884C81-856F-47B0-B589-654CA907BE79}"/>
              </a:ext>
            </a:extLst>
          </p:cNvPr>
          <p:cNvGrpSpPr/>
          <p:nvPr/>
        </p:nvGrpSpPr>
        <p:grpSpPr>
          <a:xfrm>
            <a:off x="5077790" y="2862904"/>
            <a:ext cx="6281207" cy="3731031"/>
            <a:chOff x="5077790" y="2862904"/>
            <a:chExt cx="6281207" cy="3731031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E4B083C1-8CDA-45C3-9563-147B5F2874E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562600" y="2862904"/>
              <a:ext cx="5170488" cy="3731031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69D40F75-95EF-4849-B5FF-3CADEF718F98}"/>
                </a:ext>
              </a:extLst>
            </p:cNvPr>
            <p:cNvSpPr txBox="1"/>
            <p:nvPr/>
          </p:nvSpPr>
          <p:spPr>
            <a:xfrm>
              <a:off x="5077790" y="3805222"/>
              <a:ext cx="6281207" cy="2031325"/>
            </a:xfrm>
            <a:prstGeom prst="rect">
              <a:avLst/>
            </a:prstGeom>
            <a:noFill/>
            <a:effectLst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Cảm ơn các bạn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đã chọn vòng cổ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cho tớ!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65601716"/>
      </p:ext>
    </p:extLst>
  </p:cSld>
  <p:clrMapOvr>
    <a:masterClrMapping/>
  </p:clrMapOvr>
  <p:transition spd="slow"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click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75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75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C25B3C-79A6-49BC-803B-CD117D50F0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Calendar&#10;&#10;Description automatically generated">
            <a:extLst>
              <a:ext uri="{FF2B5EF4-FFF2-40B4-BE49-F238E27FC236}">
                <a16:creationId xmlns:a16="http://schemas.microsoft.com/office/drawing/2014/main" id="{FD4FA01F-94C0-48DB-954E-31ACA0C9A33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6" name="Google Shape;2444;p12">
            <a:extLst>
              <a:ext uri="{FF2B5EF4-FFF2-40B4-BE49-F238E27FC236}">
                <a16:creationId xmlns:a16="http://schemas.microsoft.com/office/drawing/2014/main" id="{705A0B32-FB78-490A-8CED-761BA619BADA}"/>
              </a:ext>
            </a:extLst>
          </p:cNvPr>
          <p:cNvSpPr/>
          <p:nvPr/>
        </p:nvSpPr>
        <p:spPr>
          <a:xfrm>
            <a:off x="8110848" y="0"/>
            <a:ext cx="4358128" cy="2676711"/>
          </a:xfrm>
          <a:custGeom>
            <a:avLst/>
            <a:gdLst/>
            <a:ahLst/>
            <a:cxnLst/>
            <a:rect l="l" t="t" r="r" b="b"/>
            <a:pathLst>
              <a:path w="5193" h="4370" extrusionOk="0">
                <a:moveTo>
                  <a:pt x="388" y="2071"/>
                </a:moveTo>
                <a:cubicBezTo>
                  <a:pt x="388" y="2071"/>
                  <a:pt x="0" y="1572"/>
                  <a:pt x="397" y="1102"/>
                </a:cubicBezTo>
                <a:cubicBezTo>
                  <a:pt x="634" y="820"/>
                  <a:pt x="907" y="785"/>
                  <a:pt x="1066" y="856"/>
                </a:cubicBezTo>
                <a:cubicBezTo>
                  <a:pt x="1066" y="856"/>
                  <a:pt x="1202" y="353"/>
                  <a:pt x="2060" y="177"/>
                </a:cubicBezTo>
                <a:cubicBezTo>
                  <a:pt x="2919" y="0"/>
                  <a:pt x="3374" y="379"/>
                  <a:pt x="3538" y="821"/>
                </a:cubicBezTo>
                <a:cubicBezTo>
                  <a:pt x="4195" y="644"/>
                  <a:pt x="5193" y="1869"/>
                  <a:pt x="4384" y="2639"/>
                </a:cubicBezTo>
                <a:cubicBezTo>
                  <a:pt x="4649" y="3119"/>
                  <a:pt x="3980" y="4269"/>
                  <a:pt x="3071" y="3839"/>
                </a:cubicBezTo>
                <a:cubicBezTo>
                  <a:pt x="2768" y="4370"/>
                  <a:pt x="1284" y="4212"/>
                  <a:pt x="1126" y="3656"/>
                </a:cubicBezTo>
                <a:cubicBezTo>
                  <a:pt x="1126" y="3656"/>
                  <a:pt x="374" y="3593"/>
                  <a:pt x="210" y="2987"/>
                </a:cubicBezTo>
                <a:cubicBezTo>
                  <a:pt x="46" y="2381"/>
                  <a:pt x="287" y="2128"/>
                  <a:pt x="388" y="207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i"/>
              <a:ea typeface="Oi"/>
              <a:cs typeface="Oi"/>
              <a:sym typeface="Oi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02E78F5-7552-422C-A118-26E21E6F68D8}"/>
              </a:ext>
            </a:extLst>
          </p:cNvPr>
          <p:cNvSpPr txBox="1"/>
          <p:nvPr/>
        </p:nvSpPr>
        <p:spPr>
          <a:xfrm>
            <a:off x="8363197" y="429942"/>
            <a:ext cx="3583379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bạn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hãy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giúp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Monta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và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những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người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bạn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vượt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qua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hành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tinh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bánh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mì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nhé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01309291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Background pattern&#10;&#10;Description automatically generated">
            <a:extLst>
              <a:ext uri="{FF2B5EF4-FFF2-40B4-BE49-F238E27FC236}">
                <a16:creationId xmlns:a16="http://schemas.microsoft.com/office/drawing/2014/main" id="{5AFD2637-0342-4858-90C9-A292E88513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</p:spPr>
      </p:pic>
      <p:sp>
        <p:nvSpPr>
          <p:cNvPr id="13" name="Rounded Rectangle 1">
            <a:extLst>
              <a:ext uri="{FF2B5EF4-FFF2-40B4-BE49-F238E27FC236}">
                <a16:creationId xmlns:a16="http://schemas.microsoft.com/office/drawing/2014/main" id="{01A37C18-1A7F-470C-8BD9-9050118948D2}"/>
              </a:ext>
            </a:extLst>
          </p:cNvPr>
          <p:cNvSpPr/>
          <p:nvPr/>
        </p:nvSpPr>
        <p:spPr>
          <a:xfrm>
            <a:off x="231006" y="406728"/>
            <a:ext cx="11646569" cy="6253954"/>
          </a:xfrm>
          <a:prstGeom prst="roundRect">
            <a:avLst>
              <a:gd name="adj" fmla="val 8946"/>
            </a:avLst>
          </a:prstGeom>
          <a:solidFill>
            <a:schemeClr val="bg1">
              <a:alpha val="83000"/>
            </a:schemeClr>
          </a:solidFill>
          <a:ln w="57150">
            <a:solidFill>
              <a:srgbClr val="CC66FF"/>
            </a:solidFill>
            <a:prstDash val="dash"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7968872-34E5-4F0D-94DC-3D1D937D9104}"/>
              </a:ext>
            </a:extLst>
          </p:cNvPr>
          <p:cNvSpPr txBox="1"/>
          <p:nvPr/>
        </p:nvSpPr>
        <p:spPr>
          <a:xfrm>
            <a:off x="933201" y="419403"/>
            <a:ext cx="1012965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Calibri" panose="020F0502020204030204" pitchFamily="34" charset="0"/>
                <a:ea typeface="Yu Gothic Light" panose="020B0300000000000000" pitchFamily="34" charset="-128"/>
                <a:cs typeface="Calibri" panose="020F0502020204030204" pitchFamily="34" charset="0"/>
              </a:rPr>
              <a:t>Bài 1: </a:t>
            </a:r>
            <a:r>
              <a:rPr kumimoji="0" lang="vi-VN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Calibri" panose="020F0502020204030204" pitchFamily="34" charset="0"/>
                <a:ea typeface="Yu Gothic Light" panose="020B0300000000000000" pitchFamily="34" charset="-128"/>
                <a:cs typeface="Calibri" panose="020F0502020204030204" pitchFamily="34" charset="0"/>
              </a:rPr>
              <a:t>Số?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C42549"/>
              </a:solidFill>
              <a:effectLst/>
              <a:uLnTx/>
              <a:uFillTx/>
              <a:latin typeface="Calibri" panose="020F0502020204030204" pitchFamily="34" charset="0"/>
              <a:ea typeface="Yu Gothic Light" panose="020B0300000000000000" pitchFamily="34" charset="-128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C42549"/>
              </a:solidFill>
              <a:effectLst/>
              <a:uLnTx/>
              <a:uFillTx/>
              <a:latin typeface="Calibri" panose="020F0502020204030204" pitchFamily="34" charset="0"/>
              <a:ea typeface="Yu Gothic Light" panose="020B0300000000000000" pitchFamily="34" charset="-128"/>
              <a:cs typeface="Calibri" panose="020F0502020204030204" pitchFamily="34" charset="0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65573292"/>
              </p:ext>
            </p:extLst>
          </p:nvPr>
        </p:nvGraphicFramePr>
        <p:xfrm>
          <a:off x="583772" y="1105186"/>
          <a:ext cx="11120548" cy="4389120"/>
        </p:xfrm>
        <a:graphic>
          <a:graphicData uri="http://schemas.openxmlformats.org/drawingml/2006/table">
            <a:tbl>
              <a:tblPr firstRow="1" bandRow="1">
                <a:tableStyleId>{0E3FDE45-AF77-4B5C-9715-49D594BDF05E}</a:tableStyleId>
              </a:tblPr>
              <a:tblGrid>
                <a:gridCol w="1433460">
                  <a:extLst>
                    <a:ext uri="{9D8B030D-6E8A-4147-A177-3AD203B41FA5}">
                      <a16:colId xmlns:a16="http://schemas.microsoft.com/office/drawing/2014/main" val="3885363090"/>
                    </a:ext>
                  </a:extLst>
                </a:gridCol>
                <a:gridCol w="1325032">
                  <a:extLst>
                    <a:ext uri="{9D8B030D-6E8A-4147-A177-3AD203B41FA5}">
                      <a16:colId xmlns:a16="http://schemas.microsoft.com/office/drawing/2014/main" val="1344629119"/>
                    </a:ext>
                  </a:extLst>
                </a:gridCol>
                <a:gridCol w="1305403">
                  <a:extLst>
                    <a:ext uri="{9D8B030D-6E8A-4147-A177-3AD203B41FA5}">
                      <a16:colId xmlns:a16="http://schemas.microsoft.com/office/drawing/2014/main" val="1294113303"/>
                    </a:ext>
                  </a:extLst>
                </a:gridCol>
                <a:gridCol w="1167992">
                  <a:extLst>
                    <a:ext uri="{9D8B030D-6E8A-4147-A177-3AD203B41FA5}">
                      <a16:colId xmlns:a16="http://schemas.microsoft.com/office/drawing/2014/main" val="618548243"/>
                    </a:ext>
                  </a:extLst>
                </a:gridCol>
                <a:gridCol w="1266142">
                  <a:extLst>
                    <a:ext uri="{9D8B030D-6E8A-4147-A177-3AD203B41FA5}">
                      <a16:colId xmlns:a16="http://schemas.microsoft.com/office/drawing/2014/main" val="3440379940"/>
                    </a:ext>
                  </a:extLst>
                </a:gridCol>
                <a:gridCol w="1426157">
                  <a:extLst>
                    <a:ext uri="{9D8B030D-6E8A-4147-A177-3AD203B41FA5}">
                      <a16:colId xmlns:a16="http://schemas.microsoft.com/office/drawing/2014/main" val="377140406"/>
                    </a:ext>
                  </a:extLst>
                </a:gridCol>
                <a:gridCol w="3196362">
                  <a:extLst>
                    <a:ext uri="{9D8B030D-6E8A-4147-A177-3AD203B41FA5}">
                      <a16:colId xmlns:a16="http://schemas.microsoft.com/office/drawing/2014/main" val="157091737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vi-VN" sz="3000" dirty="0" smtClean="0"/>
                        <a:t>Viết</a:t>
                      </a:r>
                      <a:r>
                        <a:rPr lang="vi-VN" sz="3000" baseline="0" dirty="0" smtClean="0"/>
                        <a:t> số</a:t>
                      </a:r>
                      <a:endParaRPr lang="en-US" sz="30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000" dirty="0" smtClean="0"/>
                        <a:t>Hàng</a:t>
                      </a:r>
                      <a:r>
                        <a:rPr lang="vi-VN" sz="3000" baseline="0" dirty="0" smtClean="0"/>
                        <a:t> chục nghìn</a:t>
                      </a:r>
                      <a:endParaRPr lang="en-US" sz="30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000" dirty="0" smtClean="0"/>
                        <a:t>Hàng</a:t>
                      </a:r>
                      <a:r>
                        <a:rPr lang="vi-VN" sz="3000" baseline="0" dirty="0" smtClean="0"/>
                        <a:t> nghìn</a:t>
                      </a:r>
                      <a:endParaRPr lang="en-US" sz="30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000" dirty="0" smtClean="0"/>
                        <a:t>Hàng</a:t>
                      </a:r>
                      <a:r>
                        <a:rPr lang="vi-VN" sz="3000" baseline="0" dirty="0" smtClean="0"/>
                        <a:t> trăm</a:t>
                      </a:r>
                      <a:endParaRPr lang="en-US" sz="30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000" dirty="0" smtClean="0"/>
                        <a:t>Hàng</a:t>
                      </a:r>
                      <a:r>
                        <a:rPr lang="vi-VN" sz="3000" baseline="0" dirty="0" smtClean="0"/>
                        <a:t> chục</a:t>
                      </a:r>
                      <a:endParaRPr lang="en-US" sz="30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000" dirty="0" smtClean="0"/>
                        <a:t>Hàng</a:t>
                      </a:r>
                      <a:r>
                        <a:rPr lang="vi-VN" sz="3000" baseline="0" dirty="0" smtClean="0"/>
                        <a:t> đơn vị</a:t>
                      </a:r>
                      <a:endParaRPr lang="en-US" sz="30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000" dirty="0" smtClean="0"/>
                        <a:t>Đọc số</a:t>
                      </a:r>
                      <a:endParaRPr lang="en-US" sz="30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190109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vi-VN" sz="3000" dirty="0" smtClean="0"/>
                        <a:t>36 515</a:t>
                      </a:r>
                      <a:endParaRPr lang="en-US" sz="30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000" dirty="0" smtClean="0"/>
                        <a:t>3</a:t>
                      </a:r>
                      <a:endParaRPr lang="en-US" sz="30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000" dirty="0" smtClean="0"/>
                        <a:t>6</a:t>
                      </a:r>
                      <a:endParaRPr lang="en-US" sz="30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000" dirty="0" smtClean="0"/>
                        <a:t>5</a:t>
                      </a:r>
                      <a:endParaRPr lang="en-US" sz="30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000" dirty="0" smtClean="0"/>
                        <a:t>1</a:t>
                      </a:r>
                      <a:endParaRPr lang="en-US" sz="30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000" dirty="0" smtClean="0"/>
                        <a:t>5</a:t>
                      </a:r>
                      <a:endParaRPr lang="en-US" sz="30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000" dirty="0" smtClean="0"/>
                        <a:t>Ba mươi</a:t>
                      </a:r>
                      <a:r>
                        <a:rPr lang="vi-VN" sz="3000" baseline="0" dirty="0" smtClean="0"/>
                        <a:t> sáu nghìn năm trăm mười lăm</a:t>
                      </a:r>
                      <a:endParaRPr lang="en-US" sz="30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92644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vi-VN" sz="3000" dirty="0" smtClean="0">
                          <a:latin typeface="+mj-lt"/>
                        </a:rPr>
                        <a:t>?</a:t>
                      </a:r>
                      <a:endParaRPr lang="en-US" sz="30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000" dirty="0" smtClean="0"/>
                        <a:t>6</a:t>
                      </a:r>
                      <a:endParaRPr lang="en-US" sz="30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000" dirty="0" smtClean="0">
                          <a:latin typeface="+mj-lt"/>
                        </a:rPr>
                        <a:t>?</a:t>
                      </a:r>
                      <a:endParaRPr lang="en-US" sz="30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000" dirty="0" smtClean="0"/>
                        <a:t>0</a:t>
                      </a:r>
                      <a:endParaRPr lang="en-US" sz="30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000" dirty="0" smtClean="0"/>
                        <a:t>3</a:t>
                      </a:r>
                      <a:endParaRPr lang="en-US" sz="30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000" dirty="0" smtClean="0">
                          <a:latin typeface="+mj-lt"/>
                        </a:rPr>
                        <a:t>?</a:t>
                      </a:r>
                      <a:endParaRPr lang="en-US" sz="30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000" dirty="0" smtClean="0"/>
                        <a:t>Sáu</a:t>
                      </a:r>
                      <a:r>
                        <a:rPr lang="vi-VN" sz="3000" baseline="0" dirty="0" smtClean="0"/>
                        <a:t> mươi mốt nghìn không trăm ba mươi tư</a:t>
                      </a:r>
                      <a:endParaRPr lang="en-US" sz="30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78881993"/>
                  </a:ext>
                </a:extLst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>
            <a:off x="583772" y="4043359"/>
            <a:ext cx="1437532" cy="1450947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 smtClean="0">
                <a:latin typeface="Calibri" panose="020F0502020204030204" pitchFamily="34" charset="0"/>
                <a:cs typeface="Calibri" panose="020F0502020204030204" pitchFamily="34" charset="0"/>
              </a:rPr>
              <a:t>61 034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363869" y="4043359"/>
            <a:ext cx="1294758" cy="1450947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 smtClean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077617" y="4043358"/>
            <a:ext cx="1431116" cy="1450947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248522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3" grpId="0" animBg="1"/>
      <p:bldP spid="8" grpId="0" animBg="1"/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Background pattern&#10;&#10;Description automatically generated">
            <a:extLst>
              <a:ext uri="{FF2B5EF4-FFF2-40B4-BE49-F238E27FC236}">
                <a16:creationId xmlns:a16="http://schemas.microsoft.com/office/drawing/2014/main" id="{5AFD2637-0342-4858-90C9-A292E88513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</p:spPr>
      </p:pic>
      <p:sp>
        <p:nvSpPr>
          <p:cNvPr id="13" name="Rounded Rectangle 1">
            <a:extLst>
              <a:ext uri="{FF2B5EF4-FFF2-40B4-BE49-F238E27FC236}">
                <a16:creationId xmlns:a16="http://schemas.microsoft.com/office/drawing/2014/main" id="{01A37C18-1A7F-470C-8BD9-9050118948D2}"/>
              </a:ext>
            </a:extLst>
          </p:cNvPr>
          <p:cNvSpPr/>
          <p:nvPr/>
        </p:nvSpPr>
        <p:spPr>
          <a:xfrm>
            <a:off x="231006" y="406728"/>
            <a:ext cx="11646569" cy="6253954"/>
          </a:xfrm>
          <a:prstGeom prst="roundRect">
            <a:avLst>
              <a:gd name="adj" fmla="val 8946"/>
            </a:avLst>
          </a:prstGeom>
          <a:solidFill>
            <a:schemeClr val="bg1">
              <a:alpha val="83000"/>
            </a:schemeClr>
          </a:solidFill>
          <a:ln w="57150">
            <a:solidFill>
              <a:srgbClr val="CC66FF"/>
            </a:solidFill>
            <a:prstDash val="dash"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7968872-34E5-4F0D-94DC-3D1D937D9104}"/>
              </a:ext>
            </a:extLst>
          </p:cNvPr>
          <p:cNvSpPr txBox="1"/>
          <p:nvPr/>
        </p:nvSpPr>
        <p:spPr>
          <a:xfrm>
            <a:off x="933201" y="419403"/>
            <a:ext cx="1012965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UTM Alberta Heavy" panose="02040603050506020204" pitchFamily="18" charset="0"/>
                <a:ea typeface="Yu Gothic Light" panose="020B0300000000000000" pitchFamily="34" charset="-128"/>
                <a:cs typeface="Times New Roman" pitchFamily="18" charset="0"/>
              </a:rPr>
              <a:t>Bài 1: </a:t>
            </a:r>
            <a:r>
              <a:rPr kumimoji="0" lang="vi-VN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UTM Alberta Heavy" panose="02040603050506020204" pitchFamily="18" charset="0"/>
                <a:ea typeface="Yu Gothic Light" panose="020B0300000000000000" pitchFamily="34" charset="-128"/>
                <a:cs typeface="Times New Roman" pitchFamily="18" charset="0"/>
              </a:rPr>
              <a:t>Số?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C42549"/>
              </a:solidFill>
              <a:effectLst/>
              <a:uLnTx/>
              <a:uFillTx/>
              <a:latin typeface="UTM Alberta Heavy" panose="02040603050506020204" pitchFamily="18" charset="0"/>
              <a:ea typeface="Yu Gothic Light" panose="020B0300000000000000" pitchFamily="34" charset="-128"/>
              <a:cs typeface="Times New Roman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C42549"/>
              </a:solidFill>
              <a:effectLst/>
              <a:uLnTx/>
              <a:uFillTx/>
              <a:latin typeface="UTM Alberta Heavy" panose="02040603050506020204" pitchFamily="18" charset="0"/>
              <a:ea typeface="Yu Gothic Light" panose="020B0300000000000000" pitchFamily="34" charset="-128"/>
              <a:cs typeface="Times New Roman" pitchFamily="18" charset="0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20538856"/>
              </p:ext>
            </p:extLst>
          </p:nvPr>
        </p:nvGraphicFramePr>
        <p:xfrm>
          <a:off x="583772" y="1105186"/>
          <a:ext cx="11120548" cy="4389120"/>
        </p:xfrm>
        <a:graphic>
          <a:graphicData uri="http://schemas.openxmlformats.org/drawingml/2006/table">
            <a:tbl>
              <a:tblPr firstRow="1" bandRow="1">
                <a:tableStyleId>{0E3FDE45-AF77-4B5C-9715-49D594BDF05E}</a:tableStyleId>
              </a:tblPr>
              <a:tblGrid>
                <a:gridCol w="1433460">
                  <a:extLst>
                    <a:ext uri="{9D8B030D-6E8A-4147-A177-3AD203B41FA5}">
                      <a16:colId xmlns:a16="http://schemas.microsoft.com/office/drawing/2014/main" val="3885363090"/>
                    </a:ext>
                  </a:extLst>
                </a:gridCol>
                <a:gridCol w="1325032">
                  <a:extLst>
                    <a:ext uri="{9D8B030D-6E8A-4147-A177-3AD203B41FA5}">
                      <a16:colId xmlns:a16="http://schemas.microsoft.com/office/drawing/2014/main" val="1344629119"/>
                    </a:ext>
                  </a:extLst>
                </a:gridCol>
                <a:gridCol w="1305403">
                  <a:extLst>
                    <a:ext uri="{9D8B030D-6E8A-4147-A177-3AD203B41FA5}">
                      <a16:colId xmlns:a16="http://schemas.microsoft.com/office/drawing/2014/main" val="1294113303"/>
                    </a:ext>
                  </a:extLst>
                </a:gridCol>
                <a:gridCol w="1167992">
                  <a:extLst>
                    <a:ext uri="{9D8B030D-6E8A-4147-A177-3AD203B41FA5}">
                      <a16:colId xmlns:a16="http://schemas.microsoft.com/office/drawing/2014/main" val="618548243"/>
                    </a:ext>
                  </a:extLst>
                </a:gridCol>
                <a:gridCol w="1266142">
                  <a:extLst>
                    <a:ext uri="{9D8B030D-6E8A-4147-A177-3AD203B41FA5}">
                      <a16:colId xmlns:a16="http://schemas.microsoft.com/office/drawing/2014/main" val="3440379940"/>
                    </a:ext>
                  </a:extLst>
                </a:gridCol>
                <a:gridCol w="1426157">
                  <a:extLst>
                    <a:ext uri="{9D8B030D-6E8A-4147-A177-3AD203B41FA5}">
                      <a16:colId xmlns:a16="http://schemas.microsoft.com/office/drawing/2014/main" val="377140406"/>
                    </a:ext>
                  </a:extLst>
                </a:gridCol>
                <a:gridCol w="3196362">
                  <a:extLst>
                    <a:ext uri="{9D8B030D-6E8A-4147-A177-3AD203B41FA5}">
                      <a16:colId xmlns:a16="http://schemas.microsoft.com/office/drawing/2014/main" val="157091737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vi-VN" sz="3000" dirty="0" smtClean="0"/>
                        <a:t>Viết</a:t>
                      </a:r>
                      <a:r>
                        <a:rPr lang="vi-VN" sz="3000" baseline="0" dirty="0" smtClean="0"/>
                        <a:t> số</a:t>
                      </a:r>
                      <a:endParaRPr lang="en-US" sz="30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000" dirty="0" smtClean="0"/>
                        <a:t>Hàng</a:t>
                      </a:r>
                      <a:r>
                        <a:rPr lang="vi-VN" sz="3000" baseline="0" dirty="0" smtClean="0"/>
                        <a:t> chục nghìn</a:t>
                      </a:r>
                      <a:endParaRPr lang="en-US" sz="30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000" dirty="0" smtClean="0"/>
                        <a:t>Hàng</a:t>
                      </a:r>
                      <a:r>
                        <a:rPr lang="vi-VN" sz="3000" baseline="0" dirty="0" smtClean="0"/>
                        <a:t> nghìn</a:t>
                      </a:r>
                      <a:endParaRPr lang="en-US" sz="30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000" dirty="0" smtClean="0"/>
                        <a:t>Hàng</a:t>
                      </a:r>
                      <a:r>
                        <a:rPr lang="vi-VN" sz="3000" baseline="0" dirty="0" smtClean="0"/>
                        <a:t> trăm</a:t>
                      </a:r>
                      <a:endParaRPr lang="en-US" sz="30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000" dirty="0" smtClean="0"/>
                        <a:t>Hàng</a:t>
                      </a:r>
                      <a:r>
                        <a:rPr lang="vi-VN" sz="3000" baseline="0" dirty="0" smtClean="0"/>
                        <a:t> chục</a:t>
                      </a:r>
                      <a:endParaRPr lang="en-US" sz="30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000" dirty="0" smtClean="0"/>
                        <a:t>Hàng</a:t>
                      </a:r>
                      <a:r>
                        <a:rPr lang="vi-VN" sz="3000" baseline="0" dirty="0" smtClean="0"/>
                        <a:t> đơn vị</a:t>
                      </a:r>
                      <a:endParaRPr lang="en-US" sz="30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000" dirty="0" smtClean="0"/>
                        <a:t>Đọc số</a:t>
                      </a:r>
                      <a:endParaRPr lang="en-US" sz="30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190109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vi-VN" sz="3000" dirty="0" smtClean="0">
                          <a:latin typeface="+mj-lt"/>
                        </a:rPr>
                        <a:t>?</a:t>
                      </a:r>
                      <a:endParaRPr lang="en-US" sz="30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0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000" dirty="0" smtClean="0"/>
                        <a:t>7</a:t>
                      </a:r>
                      <a:endParaRPr lang="en-US" sz="30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000" dirty="0" smtClean="0"/>
                        <a:t>9</a:t>
                      </a:r>
                      <a:endParaRPr lang="en-US" sz="30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000" dirty="0" smtClean="0">
                          <a:latin typeface="+mj-lt"/>
                        </a:rPr>
                        <a:t>?</a:t>
                      </a:r>
                      <a:endParaRPr lang="en-US" sz="30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000" dirty="0" smtClean="0">
                          <a:latin typeface="+mj-lt"/>
                        </a:rPr>
                        <a:t>?</a:t>
                      </a:r>
                      <a:endParaRPr lang="en-US" sz="30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000" dirty="0" smtClean="0"/>
                        <a:t>Bảy nghìn</a:t>
                      </a:r>
                      <a:r>
                        <a:rPr lang="vi-VN" sz="3000" baseline="0" dirty="0" smtClean="0"/>
                        <a:t> chín trăm bốn mươi mốt</a:t>
                      </a:r>
                      <a:endParaRPr lang="en-US" sz="30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92644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vi-VN" sz="3000" dirty="0" smtClean="0">
                          <a:latin typeface="+mj-lt"/>
                        </a:rPr>
                        <a:t>?</a:t>
                      </a:r>
                      <a:endParaRPr lang="en-US" sz="30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000" dirty="0" smtClean="0">
                          <a:latin typeface="+mj-lt"/>
                        </a:rPr>
                        <a:t>?</a:t>
                      </a:r>
                      <a:endParaRPr lang="en-US" sz="30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000" dirty="0" smtClean="0"/>
                        <a:t>0</a:t>
                      </a:r>
                      <a:endParaRPr lang="en-US" sz="30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000" dirty="0" smtClean="0">
                          <a:latin typeface="+mj-lt"/>
                        </a:rPr>
                        <a:t>?</a:t>
                      </a:r>
                      <a:endParaRPr lang="en-US" sz="30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000" dirty="0" smtClean="0">
                          <a:latin typeface="+mj-lt"/>
                        </a:rPr>
                        <a:t>?</a:t>
                      </a:r>
                      <a:endParaRPr lang="en-US" sz="30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000" dirty="0" smtClean="0"/>
                        <a:t>9</a:t>
                      </a:r>
                      <a:endParaRPr lang="en-US" sz="30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000" dirty="0" smtClean="0"/>
                        <a:t>Hai mươi</a:t>
                      </a:r>
                      <a:r>
                        <a:rPr lang="vi-VN" sz="3000" baseline="0" dirty="0" smtClean="0"/>
                        <a:t> nghìn tám trăm linh chín</a:t>
                      </a:r>
                      <a:endParaRPr lang="en-US" sz="30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78881993"/>
                  </a:ext>
                </a:extLst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>
            <a:off x="583772" y="2583896"/>
            <a:ext cx="1437532" cy="1450947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7 941</a:t>
            </a:r>
            <a:endParaRPr 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792484" y="2583896"/>
            <a:ext cx="1294758" cy="1450947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endParaRPr 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087242" y="2574271"/>
            <a:ext cx="1431116" cy="1450947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endParaRPr 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83772" y="4036702"/>
            <a:ext cx="1437532" cy="1450947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 smtClean="0">
                <a:latin typeface="Calibri" panose="020F0502020204030204" pitchFamily="34" charset="0"/>
                <a:cs typeface="Calibri" panose="020F0502020204030204" pitchFamily="34" charset="0"/>
              </a:rPr>
              <a:t>20 809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782859" y="4043359"/>
            <a:ext cx="1294758" cy="1450947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 smtClean="0"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030929" y="4027077"/>
            <a:ext cx="1294758" cy="1450947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629751" y="4034843"/>
            <a:ext cx="1147653" cy="1450947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368598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3" grpId="0" animBg="1"/>
      <p:bldP spid="8" grpId="0" animBg="1"/>
      <p:bldP spid="9" grpId="0" animBg="1"/>
      <p:bldP spid="11" grpId="0" animBg="1"/>
      <p:bldP spid="12" grpId="0" animBg="1"/>
      <p:bldP spid="15" grpId="0" animBg="1"/>
      <p:bldP spid="1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Background pattern&#10;&#10;Description automatically generated">
            <a:extLst>
              <a:ext uri="{FF2B5EF4-FFF2-40B4-BE49-F238E27FC236}">
                <a16:creationId xmlns:a16="http://schemas.microsoft.com/office/drawing/2014/main" id="{5AFD2637-0342-4858-90C9-A292E88513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</p:spPr>
      </p:pic>
      <p:sp>
        <p:nvSpPr>
          <p:cNvPr id="13" name="Rounded Rectangle 1">
            <a:extLst>
              <a:ext uri="{FF2B5EF4-FFF2-40B4-BE49-F238E27FC236}">
                <a16:creationId xmlns:a16="http://schemas.microsoft.com/office/drawing/2014/main" id="{01A37C18-1A7F-470C-8BD9-9050118948D2}"/>
              </a:ext>
            </a:extLst>
          </p:cNvPr>
          <p:cNvSpPr/>
          <p:nvPr/>
        </p:nvSpPr>
        <p:spPr>
          <a:xfrm>
            <a:off x="152400" y="203364"/>
            <a:ext cx="11826436" cy="6451270"/>
          </a:xfrm>
          <a:prstGeom prst="roundRect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ADF7D48-D63C-408C-8808-9BD126A03A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49092" y="-2556440"/>
            <a:ext cx="9027646" cy="569789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7968872-34E5-4F0D-94DC-3D1D937D9104}"/>
              </a:ext>
            </a:extLst>
          </p:cNvPr>
          <p:cNvSpPr txBox="1"/>
          <p:nvPr/>
        </p:nvSpPr>
        <p:spPr>
          <a:xfrm>
            <a:off x="933201" y="419403"/>
            <a:ext cx="1012965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Calibri" panose="020F0502020204030204" pitchFamily="34" charset="0"/>
                <a:ea typeface="Yu Gothic Light" panose="020B0300000000000000" pitchFamily="34" charset="-128"/>
                <a:cs typeface="Calibri" panose="020F0502020204030204" pitchFamily="34" charset="0"/>
              </a:rPr>
              <a:t>Bài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Calibri" panose="020F0502020204030204" pitchFamily="34" charset="0"/>
                <a:ea typeface="Yu Gothic Light" panose="020B0300000000000000" pitchFamily="34" charset="-128"/>
                <a:cs typeface="Calibri" panose="020F0502020204030204" pitchFamily="34" charset="0"/>
              </a:rPr>
              <a:t> </a:t>
            </a:r>
            <a:r>
              <a:rPr kumimoji="0" lang="vi-VN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Calibri" panose="020F0502020204030204" pitchFamily="34" charset="0"/>
                <a:ea typeface="Yu Gothic Light" panose="020B0300000000000000" pitchFamily="34" charset="-128"/>
                <a:cs typeface="Calibri" panose="020F0502020204030204" pitchFamily="34" charset="0"/>
              </a:rPr>
              <a:t>2: Viết</a:t>
            </a:r>
            <a:r>
              <a:rPr kumimoji="0" lang="vi-VN" sz="4000" b="0" i="0" u="none" strike="noStrike" kern="1200" cap="none" spc="0" normalizeH="0" noProof="0" dirty="0" smtClean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Calibri" panose="020F0502020204030204" pitchFamily="34" charset="0"/>
                <a:ea typeface="Yu Gothic Light" panose="020B0300000000000000" pitchFamily="34" charset="-128"/>
                <a:cs typeface="Calibri" panose="020F0502020204030204" pitchFamily="34" charset="0"/>
              </a:rPr>
              <a:t> số rồi đọc số, biết số đó gồm: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C42549"/>
              </a:solidFill>
              <a:effectLst/>
              <a:uLnTx/>
              <a:uFillTx/>
              <a:latin typeface="Calibri" panose="020F0502020204030204" pitchFamily="34" charset="0"/>
              <a:ea typeface="Yu Gothic Light" panose="020B0300000000000000" pitchFamily="34" charset="-128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C42549"/>
              </a:solidFill>
              <a:effectLst/>
              <a:uLnTx/>
              <a:uFillTx/>
              <a:latin typeface="Calibri" panose="020F0502020204030204" pitchFamily="34" charset="0"/>
              <a:ea typeface="Yu Gothic Light" panose="020B0300000000000000" pitchFamily="34" charset="-128"/>
              <a:cs typeface="Calibri" panose="020F050202020403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762451" y="1424539"/>
            <a:ext cx="89322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 smtClean="0">
                <a:latin typeface="Calibri" panose="020F0502020204030204" pitchFamily="34" charset="0"/>
                <a:cs typeface="Calibri" panose="020F0502020204030204" pitchFamily="34" charset="0"/>
              </a:rPr>
              <a:t>a) 4 chục nghìn, 2 nghìn, 5 trăm và 3 chục</a:t>
            </a:r>
            <a:endParaRPr lang="en-US" sz="4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50784" y="3953937"/>
            <a:ext cx="89322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 smtClean="0">
                <a:latin typeface="Calibri" panose="020F0502020204030204" pitchFamily="34" charset="0"/>
                <a:cs typeface="Calibri" panose="020F0502020204030204" pitchFamily="34" charset="0"/>
              </a:rPr>
              <a:t>b) 8 nghìn, 8 trăm, 8 chục và 8 đơn vị</a:t>
            </a:r>
            <a:endParaRPr lang="en-US" sz="4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040556" y="2593528"/>
            <a:ext cx="2194560" cy="1070604"/>
          </a:xfrm>
          <a:prstGeom prst="rect">
            <a:avLst/>
          </a:prstGeom>
          <a:ln w="28575">
            <a:prstDash val="dashDot"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dirty="0" smtClean="0">
                <a:latin typeface="Calibri" panose="020F0502020204030204" pitchFamily="34" charset="0"/>
                <a:cs typeface="Calibri" panose="020F0502020204030204" pitchFamily="34" charset="0"/>
              </a:rPr>
              <a:t>42 530</a:t>
            </a:r>
            <a:endParaRPr lang="en-US" sz="4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387516" y="2443333"/>
            <a:ext cx="7247823" cy="1360409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800" dirty="0" smtClean="0">
                <a:latin typeface="Calibri" panose="020F0502020204030204" pitchFamily="34" charset="0"/>
                <a:cs typeface="Calibri" panose="020F0502020204030204" pitchFamily="34" charset="0"/>
              </a:rPr>
              <a:t>Bốn mươi hai nghìn năm trăm ba mươi</a:t>
            </a:r>
            <a:endParaRPr lang="en-US" sz="4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124552" y="5010357"/>
            <a:ext cx="2194560" cy="1070604"/>
          </a:xfrm>
          <a:prstGeom prst="rect">
            <a:avLst/>
          </a:prstGeom>
          <a:ln w="38100">
            <a:prstDash val="dashDot"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dirty="0" smtClean="0">
                <a:latin typeface="Calibri" panose="020F0502020204030204" pitchFamily="34" charset="0"/>
                <a:cs typeface="Calibri" panose="020F0502020204030204" pitchFamily="34" charset="0"/>
              </a:rPr>
              <a:t>8 888</a:t>
            </a:r>
            <a:endParaRPr lang="en-US" sz="4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471512" y="4860162"/>
            <a:ext cx="7247823" cy="1360409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800" dirty="0" smtClean="0">
                <a:latin typeface="Calibri" panose="020F0502020204030204" pitchFamily="34" charset="0"/>
                <a:cs typeface="Calibri" panose="020F0502020204030204" pitchFamily="34" charset="0"/>
              </a:rPr>
              <a:t>Tám nghìn tám trăm tám mươi tám</a:t>
            </a:r>
            <a:endParaRPr lang="en-US" sz="4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307136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4" grpId="0"/>
      <p:bldP spid="12" grpId="0"/>
      <p:bldP spid="6" grpId="0" animBg="1"/>
      <p:bldP spid="8" grpId="0" animBg="1"/>
      <p:bldP spid="16" grpId="0" animBg="1"/>
      <p:bldP spid="1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Background pattern&#10;&#10;Description automatically generated">
            <a:extLst>
              <a:ext uri="{FF2B5EF4-FFF2-40B4-BE49-F238E27FC236}">
                <a16:creationId xmlns:a16="http://schemas.microsoft.com/office/drawing/2014/main" id="{5AFD2637-0342-4858-90C9-A292E88513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</p:spPr>
      </p:pic>
      <p:sp>
        <p:nvSpPr>
          <p:cNvPr id="13" name="Rounded Rectangle 1">
            <a:extLst>
              <a:ext uri="{FF2B5EF4-FFF2-40B4-BE49-F238E27FC236}">
                <a16:creationId xmlns:a16="http://schemas.microsoft.com/office/drawing/2014/main" id="{01A37C18-1A7F-470C-8BD9-9050118948D2}"/>
              </a:ext>
            </a:extLst>
          </p:cNvPr>
          <p:cNvSpPr/>
          <p:nvPr/>
        </p:nvSpPr>
        <p:spPr>
          <a:xfrm>
            <a:off x="152400" y="203364"/>
            <a:ext cx="11826436" cy="6451270"/>
          </a:xfrm>
          <a:prstGeom prst="roundRect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ADF7D48-D63C-408C-8808-9BD126A03A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49092" y="-2556440"/>
            <a:ext cx="9027646" cy="569789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7968872-34E5-4F0D-94DC-3D1D937D9104}"/>
              </a:ext>
            </a:extLst>
          </p:cNvPr>
          <p:cNvSpPr txBox="1"/>
          <p:nvPr/>
        </p:nvSpPr>
        <p:spPr>
          <a:xfrm>
            <a:off x="933201" y="419403"/>
            <a:ext cx="1012965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UTM Alberta Heavy" panose="02040603050506020204" pitchFamily="18" charset="0"/>
                <a:ea typeface="Yu Gothic Light" panose="020B0300000000000000" pitchFamily="34" charset="-128"/>
                <a:cs typeface="Times New Roman" pitchFamily="18" charset="0"/>
              </a:rPr>
              <a:t>Bài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UTM Alberta Heavy" panose="02040603050506020204" pitchFamily="18" charset="0"/>
                <a:ea typeface="Yu Gothic Light" panose="020B0300000000000000" pitchFamily="34" charset="-128"/>
                <a:cs typeface="Times New Roman" pitchFamily="18" charset="0"/>
              </a:rPr>
              <a:t> </a:t>
            </a:r>
            <a:r>
              <a:rPr kumimoji="0" lang="vi-VN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UTM Alberta Heavy" panose="02040603050506020204" pitchFamily="18" charset="0"/>
                <a:ea typeface="Yu Gothic Light" panose="020B0300000000000000" pitchFamily="34" charset="-128"/>
                <a:cs typeface="Times New Roman" pitchFamily="18" charset="0"/>
              </a:rPr>
              <a:t>2: Viết</a:t>
            </a:r>
            <a:r>
              <a:rPr kumimoji="0" lang="vi-VN" sz="4000" b="0" i="0" u="none" strike="noStrike" kern="1200" cap="none" spc="0" normalizeH="0" noProof="0" dirty="0" smtClean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UTM Alberta Heavy" panose="02040603050506020204" pitchFamily="18" charset="0"/>
                <a:ea typeface="Yu Gothic Light" panose="020B0300000000000000" pitchFamily="34" charset="-128"/>
                <a:cs typeface="Times New Roman" pitchFamily="18" charset="0"/>
              </a:rPr>
              <a:t> số rồi đọc số, biết số đó gồm: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C42549"/>
              </a:solidFill>
              <a:effectLst/>
              <a:uLnTx/>
              <a:uFillTx/>
              <a:latin typeface="UTM Alberta Heavy" panose="02040603050506020204" pitchFamily="18" charset="0"/>
              <a:ea typeface="Yu Gothic Light" panose="020B0300000000000000" pitchFamily="34" charset="-128"/>
              <a:cs typeface="Times New Roman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C42549"/>
              </a:solidFill>
              <a:effectLst/>
              <a:uLnTx/>
              <a:uFillTx/>
              <a:latin typeface="UTM Alberta Heavy" panose="02040603050506020204" pitchFamily="18" charset="0"/>
              <a:ea typeface="Yu Gothic Light" panose="020B0300000000000000" pitchFamily="34" charset="-128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762451" y="1424539"/>
            <a:ext cx="89322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 smtClean="0">
                <a:latin typeface="Calibri" panose="020F0502020204030204" pitchFamily="34" charset="0"/>
                <a:cs typeface="Calibri" panose="020F0502020204030204" pitchFamily="34" charset="0"/>
              </a:rPr>
              <a:t>c) 5 chục nghìn, 7 trăm, 1 chục và 4 đơn vị</a:t>
            </a:r>
            <a:endParaRPr lang="en-US" sz="4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50784" y="3953937"/>
            <a:ext cx="89322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 smtClean="0">
                <a:latin typeface="Calibri" panose="020F0502020204030204" pitchFamily="34" charset="0"/>
                <a:cs typeface="Calibri" panose="020F0502020204030204" pitchFamily="34" charset="0"/>
              </a:rPr>
              <a:t>d) 9 chục nghìn, 4 nghìn và 5 đơn vị</a:t>
            </a:r>
            <a:endParaRPr lang="en-US" sz="4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040556" y="2593528"/>
            <a:ext cx="2194560" cy="1070604"/>
          </a:xfrm>
          <a:prstGeom prst="rect">
            <a:avLst/>
          </a:prstGeom>
          <a:ln w="28575">
            <a:prstDash val="dashDot"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dirty="0" smtClean="0">
                <a:latin typeface="Calibri" panose="020F0502020204030204" pitchFamily="34" charset="0"/>
                <a:cs typeface="Calibri" panose="020F0502020204030204" pitchFamily="34" charset="0"/>
              </a:rPr>
              <a:t>50 714</a:t>
            </a:r>
            <a:endParaRPr lang="en-US" sz="4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387516" y="2443333"/>
            <a:ext cx="7247823" cy="1360409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800" dirty="0" smtClean="0">
                <a:latin typeface="Calibri" panose="020F0502020204030204" pitchFamily="34" charset="0"/>
                <a:cs typeface="Calibri" panose="020F0502020204030204" pitchFamily="34" charset="0"/>
              </a:rPr>
              <a:t>Năm mươi nghìn bảy trăm mười bốn</a:t>
            </a:r>
            <a:endParaRPr lang="en-US" sz="4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933201" y="5010357"/>
            <a:ext cx="2385911" cy="1070604"/>
          </a:xfrm>
          <a:prstGeom prst="rect">
            <a:avLst/>
          </a:prstGeom>
          <a:ln w="38100">
            <a:prstDash val="dashDot"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dirty="0" smtClean="0">
                <a:latin typeface="Calibri" panose="020F0502020204030204" pitchFamily="34" charset="0"/>
                <a:cs typeface="Calibri" panose="020F0502020204030204" pitchFamily="34" charset="0"/>
              </a:rPr>
              <a:t>94 005</a:t>
            </a:r>
            <a:endParaRPr lang="en-US" sz="4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471512" y="4860162"/>
            <a:ext cx="7247823" cy="1360409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800" dirty="0" smtClean="0">
                <a:latin typeface="Calibri" panose="020F0502020204030204" pitchFamily="34" charset="0"/>
                <a:cs typeface="Calibri" panose="020F0502020204030204" pitchFamily="34" charset="0"/>
              </a:rPr>
              <a:t>Chín mươi bốn nghìn không trăm linh năm</a:t>
            </a:r>
            <a:endParaRPr lang="en-US" sz="4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574002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4" grpId="0"/>
      <p:bldP spid="12" grpId="0"/>
      <p:bldP spid="6" grpId="0" animBg="1"/>
      <p:bldP spid="8" grpId="0" animBg="1"/>
      <p:bldP spid="16" grpId="0" animBg="1"/>
      <p:bldP spid="1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73BB2-74AA-4468-89F0-F555478C6C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cartoon of a city&#10;&#10;Description automatically generated with low confidence">
            <a:extLst>
              <a:ext uri="{FF2B5EF4-FFF2-40B4-BE49-F238E27FC236}">
                <a16:creationId xmlns:a16="http://schemas.microsoft.com/office/drawing/2014/main" id="{11AB97DF-01B8-4FA8-9901-FC6D50A73E2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7999"/>
          </a:xfrm>
        </p:spPr>
      </p:pic>
      <p:sp>
        <p:nvSpPr>
          <p:cNvPr id="6" name="Rounded Rectangle 1">
            <a:extLst>
              <a:ext uri="{FF2B5EF4-FFF2-40B4-BE49-F238E27FC236}">
                <a16:creationId xmlns:a16="http://schemas.microsoft.com/office/drawing/2014/main" id="{79389222-A930-49C2-AEA5-264C7165F5F7}"/>
              </a:ext>
            </a:extLst>
          </p:cNvPr>
          <p:cNvSpPr/>
          <p:nvPr/>
        </p:nvSpPr>
        <p:spPr>
          <a:xfrm>
            <a:off x="114300" y="88900"/>
            <a:ext cx="11950699" cy="6362370"/>
          </a:xfrm>
          <a:prstGeom prst="roundRect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3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072EDC6-3DBC-4286-A6DE-88CFD308CA83}"/>
              </a:ext>
            </a:extLst>
          </p:cNvPr>
          <p:cNvSpPr txBox="1"/>
          <p:nvPr/>
        </p:nvSpPr>
        <p:spPr>
          <a:xfrm>
            <a:off x="419100" y="212571"/>
            <a:ext cx="285349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UTM Alberta Heavy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UTM Alberta Heavy" panose="02040603050506020204" pitchFamily="18" charset="0"/>
                <a:ea typeface="+mn-ea"/>
                <a:cs typeface="+mn-cs"/>
              </a:rPr>
              <a:t>Bài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UTM Alberta Heavy" panose="02040603050506020204" pitchFamily="18" charset="0"/>
                <a:ea typeface="+mn-ea"/>
                <a:cs typeface="+mn-cs"/>
              </a:rPr>
              <a:t> </a:t>
            </a:r>
            <a:r>
              <a:rPr kumimoji="0" lang="vi-VN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UTM Alberta Heavy" panose="02040603050506020204" pitchFamily="18" charset="0"/>
                <a:ea typeface="+mn-ea"/>
                <a:cs typeface="+mn-cs"/>
              </a:rPr>
              <a:t>3: Số?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UTM Alberta Heavy" panose="02040603050506020204" pitchFamily="18" charset="0"/>
                <a:ea typeface="+mn-ea"/>
                <a:cs typeface="+mn-cs"/>
              </a:rPr>
              <a:t>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lberta Heavy" panose="02040603050506020204" pitchFamily="18" charset="0"/>
              <a:ea typeface="+mn-ea"/>
              <a:cs typeface="+mn-cs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711200" y="1308618"/>
            <a:ext cx="8932244" cy="764140"/>
            <a:chOff x="711200" y="1308618"/>
            <a:chExt cx="8932244" cy="764140"/>
          </a:xfrm>
        </p:grpSpPr>
        <p:sp>
          <p:nvSpPr>
            <p:cNvPr id="7" name="TextBox 6"/>
            <p:cNvSpPr txBox="1"/>
            <p:nvPr/>
          </p:nvSpPr>
          <p:spPr>
            <a:xfrm>
              <a:off x="711200" y="1336745"/>
              <a:ext cx="893224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4000" dirty="0" smtClean="0">
                  <a:solidFill>
                    <a:schemeClr val="accent1">
                      <a:lumMod val="50000"/>
                    </a:schemeClr>
                  </a:solidFill>
                  <a:latin typeface="#9Slide03 Kaleko 105 Round" pitchFamily="2" charset="0"/>
                  <a:cs typeface="#9Slide03 Arima Madurai Black" panose="00000A00000000000000" pitchFamily="2" charset="0"/>
                </a:rPr>
                <a:t>a) 6 825 = 6 000 + 800 + 20 + </a:t>
              </a:r>
              <a:endParaRPr lang="en-US" sz="4000" dirty="0">
                <a:solidFill>
                  <a:schemeClr val="accent1">
                    <a:lumMod val="50000"/>
                  </a:schemeClr>
                </a:solidFill>
                <a:latin typeface="#9Slide03 Kaleko 105 Round" pitchFamily="2" charset="0"/>
                <a:cs typeface="#9Slide03 Arima Madurai Black" panose="00000A00000000000000" pitchFamily="2" charset="0"/>
              </a:endParaRPr>
            </a:p>
          </p:txBody>
        </p:sp>
        <p:sp>
          <p:nvSpPr>
            <p:cNvPr id="3" name="Rounded Rectangle 2"/>
            <p:cNvSpPr/>
            <p:nvPr/>
          </p:nvSpPr>
          <p:spPr>
            <a:xfrm>
              <a:off x="8091102" y="1308618"/>
              <a:ext cx="764140" cy="764140"/>
            </a:xfrm>
            <a:prstGeom prst="roundRect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711200" y="2463709"/>
            <a:ext cx="10683239" cy="764140"/>
            <a:chOff x="780448" y="2359636"/>
            <a:chExt cx="10683239" cy="764140"/>
          </a:xfrm>
        </p:grpSpPr>
        <p:sp>
          <p:nvSpPr>
            <p:cNvPr id="9" name="TextBox 8"/>
            <p:cNvSpPr txBox="1"/>
            <p:nvPr/>
          </p:nvSpPr>
          <p:spPr>
            <a:xfrm>
              <a:off x="780448" y="2415890"/>
              <a:ext cx="1068323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4000" dirty="0" smtClean="0">
                  <a:solidFill>
                    <a:schemeClr val="accent2">
                      <a:lumMod val="50000"/>
                    </a:schemeClr>
                  </a:solidFill>
                  <a:latin typeface="#9Slide03 Kaleko 105 Round" pitchFamily="2" charset="0"/>
                  <a:cs typeface="#9Slide03 Arima Madurai Black" panose="00000A00000000000000" pitchFamily="2" charset="0"/>
                </a:rPr>
                <a:t>b) 33 471 = 30 000 + 3 000 + 400 + 70 + 1</a:t>
              </a:r>
              <a:endParaRPr lang="en-US" sz="4000" dirty="0">
                <a:solidFill>
                  <a:schemeClr val="accent2">
                    <a:lumMod val="50000"/>
                  </a:schemeClr>
                </a:solidFill>
                <a:latin typeface="#9Slide03 Kaleko 105 Round" pitchFamily="2" charset="0"/>
                <a:cs typeface="#9Slide03 Arima Madurai Black" panose="00000A00000000000000" pitchFamily="2" charset="0"/>
              </a:endParaRPr>
            </a:p>
          </p:txBody>
        </p:sp>
        <p:sp>
          <p:nvSpPr>
            <p:cNvPr id="13" name="Rounded Rectangle 12"/>
            <p:cNvSpPr/>
            <p:nvPr/>
          </p:nvSpPr>
          <p:spPr>
            <a:xfrm>
              <a:off x="7829615" y="2359636"/>
              <a:ext cx="1025627" cy="764140"/>
            </a:xfrm>
            <a:prstGeom prst="roundRect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711200" y="3618800"/>
            <a:ext cx="9655208" cy="795088"/>
            <a:chOff x="838200" y="3725694"/>
            <a:chExt cx="9655208" cy="795088"/>
          </a:xfrm>
        </p:grpSpPr>
        <p:sp>
          <p:nvSpPr>
            <p:cNvPr id="10" name="TextBox 9"/>
            <p:cNvSpPr txBox="1"/>
            <p:nvPr/>
          </p:nvSpPr>
          <p:spPr>
            <a:xfrm>
              <a:off x="838200" y="3725694"/>
              <a:ext cx="965520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4000" dirty="0" smtClean="0">
                  <a:solidFill>
                    <a:schemeClr val="accent1">
                      <a:lumMod val="50000"/>
                    </a:schemeClr>
                  </a:solidFill>
                  <a:latin typeface="#9Slide03 Kaleko 105 Round" pitchFamily="2" charset="0"/>
                  <a:cs typeface="#9Slide03 Arima Madurai Black" panose="00000A00000000000000" pitchFamily="2" charset="0"/>
                </a:rPr>
                <a:t>c) 75 850 = 70 000 + 5 000 + 800 + 50 </a:t>
              </a:r>
              <a:endParaRPr lang="en-US" sz="4000" dirty="0">
                <a:solidFill>
                  <a:schemeClr val="accent1">
                    <a:lumMod val="50000"/>
                  </a:schemeClr>
                </a:solidFill>
                <a:latin typeface="#9Slide03 Kaleko 105 Round" pitchFamily="2" charset="0"/>
                <a:cs typeface="#9Slide03 Arima Madurai Black" panose="00000A00000000000000" pitchFamily="2" charset="0"/>
              </a:endParaRPr>
            </a:p>
          </p:txBody>
        </p:sp>
        <p:sp>
          <p:nvSpPr>
            <p:cNvPr id="15" name="Rounded Rectangle 14"/>
            <p:cNvSpPr/>
            <p:nvPr/>
          </p:nvSpPr>
          <p:spPr>
            <a:xfrm>
              <a:off x="9410698" y="3756642"/>
              <a:ext cx="907584" cy="764140"/>
            </a:xfrm>
            <a:prstGeom prst="roundRect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711200" y="4804839"/>
            <a:ext cx="9655208" cy="764140"/>
            <a:chOff x="838200" y="4804839"/>
            <a:chExt cx="9655208" cy="764140"/>
          </a:xfrm>
        </p:grpSpPr>
        <p:sp>
          <p:nvSpPr>
            <p:cNvPr id="11" name="TextBox 10"/>
            <p:cNvSpPr txBox="1"/>
            <p:nvPr/>
          </p:nvSpPr>
          <p:spPr>
            <a:xfrm>
              <a:off x="838200" y="4804839"/>
              <a:ext cx="965520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4000" dirty="0" smtClean="0">
                  <a:solidFill>
                    <a:schemeClr val="accent2">
                      <a:lumMod val="50000"/>
                    </a:schemeClr>
                  </a:solidFill>
                  <a:latin typeface="#9Slide03 Kaleko 105 Round" pitchFamily="2" charset="0"/>
                  <a:cs typeface="#9Slide03 Arima Madurai Black" panose="00000A00000000000000" pitchFamily="2" charset="0"/>
                </a:rPr>
                <a:t>d) 86 209 = 80 000 + 6 000 + 200 + 9</a:t>
              </a:r>
              <a:endParaRPr lang="en-US" sz="4000" dirty="0">
                <a:solidFill>
                  <a:schemeClr val="accent2">
                    <a:lumMod val="50000"/>
                  </a:schemeClr>
                </a:solidFill>
                <a:latin typeface="#9Slide03 Kaleko 105 Round" pitchFamily="2" charset="0"/>
                <a:cs typeface="#9Slide03 Arima Madurai Black" panose="00000A00000000000000" pitchFamily="2" charset="0"/>
              </a:endParaRPr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7960358" y="4804839"/>
              <a:ext cx="1048888" cy="764140"/>
            </a:xfrm>
            <a:prstGeom prst="roundRect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8227060" y="1357430"/>
            <a:ext cx="6815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>
                <a:solidFill>
                  <a:schemeClr val="bg1"/>
                </a:solidFill>
                <a:latin typeface="#9Slide03 Kaleko 105 Round" pitchFamily="2" charset="0"/>
                <a:cs typeface="#9Slide03 Arima Madurai Black" panose="00000A00000000000000" pitchFamily="2" charset="0"/>
              </a:rPr>
              <a:t>5</a:t>
            </a:r>
            <a:endParaRPr lang="en-US" sz="4000" dirty="0">
              <a:solidFill>
                <a:schemeClr val="bg1"/>
              </a:solidFill>
              <a:latin typeface="#9Slide03 Kaleko 105 Round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7724473" y="2504185"/>
            <a:ext cx="12666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 smtClean="0">
                <a:solidFill>
                  <a:schemeClr val="bg1"/>
                </a:solidFill>
                <a:latin typeface="#9Slide03 Kaleko 105 Round" pitchFamily="2" charset="0"/>
                <a:cs typeface="#9Slide03 Arima Madurai Black" panose="00000A00000000000000" pitchFamily="2" charset="0"/>
              </a:rPr>
              <a:t>400</a:t>
            </a:r>
            <a:endParaRPr lang="en-US" sz="4000" dirty="0">
              <a:solidFill>
                <a:schemeClr val="bg1"/>
              </a:solidFill>
              <a:latin typeface="#9Slide03 Kaleko 105 Round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9366183" y="3706002"/>
            <a:ext cx="8885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 smtClean="0">
                <a:solidFill>
                  <a:schemeClr val="bg1"/>
                </a:solidFill>
                <a:latin typeface="#9Slide03 Kaleko 105 Round" pitchFamily="2" charset="0"/>
                <a:cs typeface="#9Slide03 Arima Madurai Black" panose="00000A00000000000000" pitchFamily="2" charset="0"/>
              </a:rPr>
              <a:t>50</a:t>
            </a:r>
            <a:endParaRPr lang="en-US" sz="4000" dirty="0">
              <a:solidFill>
                <a:schemeClr val="bg1"/>
              </a:solidFill>
              <a:latin typeface="#9Slide03 Kaleko 105 Round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7833358" y="4832966"/>
            <a:ext cx="11792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 smtClean="0">
                <a:solidFill>
                  <a:schemeClr val="bg1"/>
                </a:solidFill>
                <a:latin typeface="#9Slide03 Kaleko 105 Round" pitchFamily="2" charset="0"/>
                <a:cs typeface="#9Slide03 Arima Madurai Black" panose="00000A00000000000000" pitchFamily="2" charset="0"/>
              </a:rPr>
              <a:t>200</a:t>
            </a:r>
            <a:endParaRPr lang="en-US" sz="4000" dirty="0">
              <a:solidFill>
                <a:schemeClr val="bg1"/>
              </a:solidFill>
              <a:latin typeface="#9Slide03 Kaleko 105 Round" pitchFamily="2" charset="0"/>
              <a:cs typeface="#9Slide03 Arima Madurai Black" panose="00000A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815177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8" grpId="0"/>
      <p:bldP spid="46" grpId="0"/>
      <p:bldP spid="47" grpId="0"/>
      <p:bldP spid="4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73BB2-74AA-4468-89F0-F555478C6C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cartoon of a city&#10;&#10;Description automatically generated with low confidence">
            <a:extLst>
              <a:ext uri="{FF2B5EF4-FFF2-40B4-BE49-F238E27FC236}">
                <a16:creationId xmlns:a16="http://schemas.microsoft.com/office/drawing/2014/main" id="{11AB97DF-01B8-4FA8-9901-FC6D50A73E2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7999"/>
          </a:xfrm>
        </p:spPr>
      </p:pic>
      <p:sp>
        <p:nvSpPr>
          <p:cNvPr id="6" name="Rounded Rectangle 1">
            <a:extLst>
              <a:ext uri="{FF2B5EF4-FFF2-40B4-BE49-F238E27FC236}">
                <a16:creationId xmlns:a16="http://schemas.microsoft.com/office/drawing/2014/main" id="{79389222-A930-49C2-AEA5-264C7165F5F7}"/>
              </a:ext>
            </a:extLst>
          </p:cNvPr>
          <p:cNvSpPr/>
          <p:nvPr/>
        </p:nvSpPr>
        <p:spPr>
          <a:xfrm>
            <a:off x="114300" y="88900"/>
            <a:ext cx="11950699" cy="6362370"/>
          </a:xfrm>
          <a:prstGeom prst="roundRect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3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072EDC6-3DBC-4286-A6DE-88CFD308CA83}"/>
              </a:ext>
            </a:extLst>
          </p:cNvPr>
          <p:cNvSpPr txBox="1"/>
          <p:nvPr/>
        </p:nvSpPr>
        <p:spPr>
          <a:xfrm>
            <a:off x="419099" y="212571"/>
            <a:ext cx="1135379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36600"/>
                </a:solidFill>
                <a:effectLst/>
                <a:uLnTx/>
                <a:uFillTx/>
                <a:latin typeface="UTM Alberta Heavy" panose="02040603050506020204" pitchFamily="18" charset="0"/>
                <a:ea typeface="+mn-ea"/>
                <a:cs typeface="Times New Roman" pitchFamily="18" charset="0"/>
              </a:rPr>
              <a:t>Bài</a:t>
            </a:r>
            <a:r>
              <a:rPr kumimoji="0" lang="vi-VN" sz="4000" b="1" i="0" u="none" strike="noStrike" kern="1200" cap="none" spc="0" normalizeH="0" noProof="0" dirty="0" smtClean="0">
                <a:ln>
                  <a:noFill/>
                </a:ln>
                <a:solidFill>
                  <a:srgbClr val="336600"/>
                </a:solidFill>
                <a:effectLst/>
                <a:uLnTx/>
                <a:uFillTx/>
                <a:latin typeface="UTM Alberta Heavy" panose="02040603050506020204" pitchFamily="18" charset="0"/>
                <a:ea typeface="+mn-ea"/>
                <a:cs typeface="Times New Roman" pitchFamily="18" charset="0"/>
              </a:rPr>
              <a:t> 4: Số?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lberta Heavy" panose="02040603050506020204" pitchFamily="18" charset="0"/>
              <a:ea typeface="+mn-ea"/>
              <a:cs typeface="+mn-cs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396774" y="1690688"/>
            <a:ext cx="11577053" cy="385011"/>
            <a:chOff x="114300" y="1626669"/>
            <a:chExt cx="11002879" cy="558265"/>
          </a:xfrm>
        </p:grpSpPr>
        <p:cxnSp>
          <p:nvCxnSpPr>
            <p:cNvPr id="4" name="Straight Arrow Connector 3"/>
            <p:cNvCxnSpPr/>
            <p:nvPr/>
          </p:nvCxnSpPr>
          <p:spPr>
            <a:xfrm>
              <a:off x="114300" y="1915427"/>
              <a:ext cx="11002879" cy="0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419099" y="1626669"/>
              <a:ext cx="0" cy="558265"/>
            </a:xfrm>
            <a:prstGeom prst="line">
              <a:avLst/>
            </a:prstGeom>
            <a:ln w="38100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>
              <a:off x="1827977" y="1626669"/>
              <a:ext cx="0" cy="558265"/>
            </a:xfrm>
            <a:prstGeom prst="line">
              <a:avLst/>
            </a:prstGeom>
            <a:ln w="38100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>
              <a:off x="3236855" y="1626669"/>
              <a:ext cx="0" cy="558265"/>
            </a:xfrm>
            <a:prstGeom prst="line">
              <a:avLst/>
            </a:prstGeom>
            <a:ln w="38100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>
              <a:off x="4645733" y="1626669"/>
              <a:ext cx="0" cy="558265"/>
            </a:xfrm>
            <a:prstGeom prst="line">
              <a:avLst/>
            </a:prstGeom>
            <a:ln w="38100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>
              <a:off x="6054611" y="1626669"/>
              <a:ext cx="0" cy="558265"/>
            </a:xfrm>
            <a:prstGeom prst="line">
              <a:avLst/>
            </a:prstGeom>
            <a:ln w="38100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>
              <a:off x="7463489" y="1626669"/>
              <a:ext cx="0" cy="558265"/>
            </a:xfrm>
            <a:prstGeom prst="line">
              <a:avLst/>
            </a:prstGeom>
            <a:ln w="38100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/>
            <p:nvPr/>
          </p:nvCxnSpPr>
          <p:spPr>
            <a:xfrm>
              <a:off x="8872367" y="1626669"/>
              <a:ext cx="0" cy="558265"/>
            </a:xfrm>
            <a:prstGeom prst="line">
              <a:avLst/>
            </a:prstGeom>
            <a:ln w="38100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80" name="Straight Connector 79"/>
            <p:cNvCxnSpPr/>
            <p:nvPr/>
          </p:nvCxnSpPr>
          <p:spPr>
            <a:xfrm>
              <a:off x="10281245" y="1626669"/>
              <a:ext cx="0" cy="558265"/>
            </a:xfrm>
            <a:prstGeom prst="line">
              <a:avLst/>
            </a:prstGeom>
            <a:ln w="38100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2" name="TextBox 11"/>
          <p:cNvSpPr txBox="1"/>
          <p:nvPr/>
        </p:nvSpPr>
        <p:spPr>
          <a:xfrm>
            <a:off x="39303" y="2056482"/>
            <a:ext cx="15400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 smtClean="0">
                <a:latin typeface="#9Slide03 Kaleko 105 Round" pitchFamily="2" charset="0"/>
              </a:rPr>
              <a:t>17 595</a:t>
            </a:r>
            <a:endParaRPr lang="en-US" sz="3200" b="1" dirty="0">
              <a:latin typeface="#9Slide03 Kaleko 105 Round" pitchFamily="2" charset="0"/>
            </a:endParaRPr>
          </a:p>
        </p:txBody>
      </p:sp>
      <p:sp>
        <p:nvSpPr>
          <p:cNvPr id="95" name="TextBox 94"/>
          <p:cNvSpPr txBox="1"/>
          <p:nvPr/>
        </p:nvSpPr>
        <p:spPr>
          <a:xfrm>
            <a:off x="1531220" y="2056482"/>
            <a:ext cx="15400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 smtClean="0">
                <a:latin typeface="#9Slide03 Kaleko 105 Round" pitchFamily="2" charset="0"/>
              </a:rPr>
              <a:t>17 596</a:t>
            </a:r>
            <a:endParaRPr lang="en-US" sz="3200" b="1" dirty="0">
              <a:latin typeface="#9Slide03 Kaleko 105 Round" pitchFamily="2" charset="0"/>
            </a:endParaRPr>
          </a:p>
        </p:txBody>
      </p:sp>
      <p:sp>
        <p:nvSpPr>
          <p:cNvPr id="96" name="TextBox 95"/>
          <p:cNvSpPr txBox="1"/>
          <p:nvPr/>
        </p:nvSpPr>
        <p:spPr>
          <a:xfrm>
            <a:off x="2996265" y="2056482"/>
            <a:ext cx="15400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 smtClean="0">
                <a:latin typeface="#9Slide03 Kaleko 105 Round" pitchFamily="2" charset="0"/>
              </a:rPr>
              <a:t>17 597</a:t>
            </a:r>
            <a:endParaRPr lang="en-US" sz="3200" b="1" dirty="0">
              <a:latin typeface="#9Slide03 Kaleko 105 Round" pitchFamily="2" charset="0"/>
            </a:endParaRPr>
          </a:p>
        </p:txBody>
      </p:sp>
      <p:sp>
        <p:nvSpPr>
          <p:cNvPr id="97" name="TextBox 96"/>
          <p:cNvSpPr txBox="1"/>
          <p:nvPr/>
        </p:nvSpPr>
        <p:spPr>
          <a:xfrm>
            <a:off x="5990590" y="2056482"/>
            <a:ext cx="15400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 smtClean="0">
                <a:latin typeface="#9Slide03 Kaleko 105 Round" pitchFamily="2" charset="0"/>
              </a:rPr>
              <a:t>17 599</a:t>
            </a:r>
            <a:endParaRPr lang="en-US" sz="3200" b="1" dirty="0">
              <a:latin typeface="#9Slide03 Kaleko 105 Round" pitchFamily="2" charset="0"/>
            </a:endParaRPr>
          </a:p>
        </p:txBody>
      </p:sp>
      <p:sp>
        <p:nvSpPr>
          <p:cNvPr id="98" name="TextBox 97"/>
          <p:cNvSpPr txBox="1"/>
          <p:nvPr/>
        </p:nvSpPr>
        <p:spPr>
          <a:xfrm>
            <a:off x="10360294" y="2056482"/>
            <a:ext cx="15400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 smtClean="0">
                <a:latin typeface="#9Slide03 Kaleko 105 Round" pitchFamily="2" charset="0"/>
              </a:rPr>
              <a:t>17 602</a:t>
            </a:r>
            <a:endParaRPr lang="en-US" sz="3200" b="1" dirty="0">
              <a:latin typeface="#9Slide03 Kaleko 105 Round" pitchFamily="2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4487229" y="2125762"/>
            <a:ext cx="1454283" cy="519764"/>
          </a:xfrm>
          <a:prstGeom prst="roundRect">
            <a:avLst/>
          </a:prstGeom>
          <a:solidFill>
            <a:srgbClr val="FCB8BE"/>
          </a:solidFill>
          <a:ln w="19050">
            <a:solidFill>
              <a:schemeClr val="bg1">
                <a:lumMod val="6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TextBox 98"/>
          <p:cNvSpPr txBox="1"/>
          <p:nvPr/>
        </p:nvSpPr>
        <p:spPr>
          <a:xfrm>
            <a:off x="4525545" y="2093256"/>
            <a:ext cx="15400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 smtClean="0">
                <a:solidFill>
                  <a:srgbClr val="C00000"/>
                </a:solidFill>
                <a:latin typeface="#9Slide03 Kaleko 105 Round" pitchFamily="2" charset="0"/>
              </a:rPr>
              <a:t>17 598</a:t>
            </a:r>
            <a:endParaRPr lang="en-US" sz="3200" b="1" dirty="0">
              <a:solidFill>
                <a:srgbClr val="C00000"/>
              </a:solidFill>
              <a:latin typeface="#9Slide03 Kaleko 105 Round" pitchFamily="2" charset="0"/>
            </a:endParaRPr>
          </a:p>
        </p:txBody>
      </p:sp>
      <p:sp>
        <p:nvSpPr>
          <p:cNvPr id="100" name="Rounded Rectangle 99"/>
          <p:cNvSpPr/>
          <p:nvPr/>
        </p:nvSpPr>
        <p:spPr>
          <a:xfrm>
            <a:off x="7423761" y="2116432"/>
            <a:ext cx="1454283" cy="519764"/>
          </a:xfrm>
          <a:prstGeom prst="roundRect">
            <a:avLst/>
          </a:prstGeom>
          <a:solidFill>
            <a:srgbClr val="FCB8BE"/>
          </a:solidFill>
          <a:ln w="19050">
            <a:solidFill>
              <a:schemeClr val="bg1">
                <a:lumMod val="6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Rounded Rectangle 100"/>
          <p:cNvSpPr/>
          <p:nvPr/>
        </p:nvSpPr>
        <p:spPr>
          <a:xfrm>
            <a:off x="8906011" y="2116432"/>
            <a:ext cx="1454283" cy="519764"/>
          </a:xfrm>
          <a:prstGeom prst="roundRect">
            <a:avLst/>
          </a:prstGeom>
          <a:solidFill>
            <a:srgbClr val="FCB8BE"/>
          </a:solidFill>
          <a:ln w="19050">
            <a:solidFill>
              <a:schemeClr val="bg1">
                <a:lumMod val="6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2" name="Group 101"/>
          <p:cNvGrpSpPr/>
          <p:nvPr/>
        </p:nvGrpSpPr>
        <p:grpSpPr>
          <a:xfrm>
            <a:off x="396774" y="4190358"/>
            <a:ext cx="11577053" cy="385011"/>
            <a:chOff x="114300" y="1626669"/>
            <a:chExt cx="11002879" cy="558265"/>
          </a:xfrm>
        </p:grpSpPr>
        <p:cxnSp>
          <p:nvCxnSpPr>
            <p:cNvPr id="103" name="Straight Arrow Connector 102"/>
            <p:cNvCxnSpPr/>
            <p:nvPr/>
          </p:nvCxnSpPr>
          <p:spPr>
            <a:xfrm>
              <a:off x="114300" y="1915427"/>
              <a:ext cx="11002879" cy="0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04" name="Straight Connector 103"/>
            <p:cNvCxnSpPr/>
            <p:nvPr/>
          </p:nvCxnSpPr>
          <p:spPr>
            <a:xfrm>
              <a:off x="419099" y="1626669"/>
              <a:ext cx="0" cy="558265"/>
            </a:xfrm>
            <a:prstGeom prst="line">
              <a:avLst/>
            </a:prstGeom>
            <a:ln w="38100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05" name="Straight Connector 104"/>
            <p:cNvCxnSpPr/>
            <p:nvPr/>
          </p:nvCxnSpPr>
          <p:spPr>
            <a:xfrm>
              <a:off x="1827977" y="1626669"/>
              <a:ext cx="0" cy="558265"/>
            </a:xfrm>
            <a:prstGeom prst="line">
              <a:avLst/>
            </a:prstGeom>
            <a:ln w="38100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06" name="Straight Connector 105"/>
            <p:cNvCxnSpPr/>
            <p:nvPr/>
          </p:nvCxnSpPr>
          <p:spPr>
            <a:xfrm>
              <a:off x="3236855" y="1626669"/>
              <a:ext cx="0" cy="558265"/>
            </a:xfrm>
            <a:prstGeom prst="line">
              <a:avLst/>
            </a:prstGeom>
            <a:ln w="38100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07" name="Straight Connector 106"/>
            <p:cNvCxnSpPr/>
            <p:nvPr/>
          </p:nvCxnSpPr>
          <p:spPr>
            <a:xfrm>
              <a:off x="4645733" y="1626669"/>
              <a:ext cx="0" cy="558265"/>
            </a:xfrm>
            <a:prstGeom prst="line">
              <a:avLst/>
            </a:prstGeom>
            <a:ln w="38100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08" name="Straight Connector 107"/>
            <p:cNvCxnSpPr/>
            <p:nvPr/>
          </p:nvCxnSpPr>
          <p:spPr>
            <a:xfrm>
              <a:off x="6054611" y="1626669"/>
              <a:ext cx="0" cy="558265"/>
            </a:xfrm>
            <a:prstGeom prst="line">
              <a:avLst/>
            </a:prstGeom>
            <a:ln w="38100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09" name="Straight Connector 108"/>
            <p:cNvCxnSpPr/>
            <p:nvPr/>
          </p:nvCxnSpPr>
          <p:spPr>
            <a:xfrm>
              <a:off x="7463489" y="1626669"/>
              <a:ext cx="0" cy="558265"/>
            </a:xfrm>
            <a:prstGeom prst="line">
              <a:avLst/>
            </a:prstGeom>
            <a:ln w="38100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10" name="Straight Connector 109"/>
            <p:cNvCxnSpPr/>
            <p:nvPr/>
          </p:nvCxnSpPr>
          <p:spPr>
            <a:xfrm>
              <a:off x="8872367" y="1626669"/>
              <a:ext cx="0" cy="558265"/>
            </a:xfrm>
            <a:prstGeom prst="line">
              <a:avLst/>
            </a:prstGeom>
            <a:ln w="38100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11" name="Straight Connector 110"/>
            <p:cNvCxnSpPr/>
            <p:nvPr/>
          </p:nvCxnSpPr>
          <p:spPr>
            <a:xfrm>
              <a:off x="10281245" y="1626669"/>
              <a:ext cx="0" cy="558265"/>
            </a:xfrm>
            <a:prstGeom prst="line">
              <a:avLst/>
            </a:prstGeom>
            <a:ln w="38100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12" name="TextBox 111"/>
          <p:cNvSpPr txBox="1"/>
          <p:nvPr/>
        </p:nvSpPr>
        <p:spPr>
          <a:xfrm>
            <a:off x="39303" y="4556152"/>
            <a:ext cx="15400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 smtClean="0">
                <a:latin typeface="#9Slide03 Kaleko 105 Round" pitchFamily="2" charset="0"/>
              </a:rPr>
              <a:t>30 000</a:t>
            </a:r>
            <a:endParaRPr lang="en-US" sz="3200" b="1" dirty="0">
              <a:latin typeface="#9Slide03 Kaleko 105 Round" pitchFamily="2" charset="0"/>
            </a:endParaRPr>
          </a:p>
        </p:txBody>
      </p:sp>
      <p:sp>
        <p:nvSpPr>
          <p:cNvPr id="113" name="TextBox 112"/>
          <p:cNvSpPr txBox="1"/>
          <p:nvPr/>
        </p:nvSpPr>
        <p:spPr>
          <a:xfrm>
            <a:off x="1531220" y="4556152"/>
            <a:ext cx="15400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 smtClean="0">
                <a:latin typeface="#9Slide03 Kaleko 105 Round" pitchFamily="2" charset="0"/>
              </a:rPr>
              <a:t>40 000</a:t>
            </a:r>
            <a:endParaRPr lang="en-US" sz="3200" b="1" dirty="0">
              <a:latin typeface="#9Slide03 Kaleko 105 Round" pitchFamily="2" charset="0"/>
            </a:endParaRPr>
          </a:p>
        </p:txBody>
      </p:sp>
      <p:sp>
        <p:nvSpPr>
          <p:cNvPr id="114" name="TextBox 113"/>
          <p:cNvSpPr txBox="1"/>
          <p:nvPr/>
        </p:nvSpPr>
        <p:spPr>
          <a:xfrm>
            <a:off x="4401988" y="4574556"/>
            <a:ext cx="15400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 smtClean="0">
                <a:latin typeface="#9Slide03 Kaleko 105 Round" pitchFamily="2" charset="0"/>
              </a:rPr>
              <a:t>60 000</a:t>
            </a:r>
            <a:endParaRPr lang="en-US" sz="3200" b="1" dirty="0">
              <a:latin typeface="#9Slide03 Kaleko 105 Round" pitchFamily="2" charset="0"/>
            </a:endParaRPr>
          </a:p>
        </p:txBody>
      </p:sp>
      <p:sp>
        <p:nvSpPr>
          <p:cNvPr id="115" name="TextBox 114"/>
          <p:cNvSpPr txBox="1"/>
          <p:nvPr/>
        </p:nvSpPr>
        <p:spPr>
          <a:xfrm>
            <a:off x="8877895" y="4563950"/>
            <a:ext cx="15400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 smtClean="0">
                <a:latin typeface="#9Slide03 Kaleko 105 Round" pitchFamily="2" charset="0"/>
              </a:rPr>
              <a:t>90 000</a:t>
            </a:r>
            <a:endParaRPr lang="en-US" sz="3200" b="1" dirty="0">
              <a:latin typeface="#9Slide03 Kaleko 105 Round" pitchFamily="2" charset="0"/>
            </a:endParaRPr>
          </a:p>
        </p:txBody>
      </p:sp>
      <p:sp>
        <p:nvSpPr>
          <p:cNvPr id="117" name="Rounded Rectangle 116"/>
          <p:cNvSpPr/>
          <p:nvPr/>
        </p:nvSpPr>
        <p:spPr>
          <a:xfrm>
            <a:off x="3009484" y="4607061"/>
            <a:ext cx="1454283" cy="519764"/>
          </a:xfrm>
          <a:prstGeom prst="roundRect">
            <a:avLst/>
          </a:prstGeom>
          <a:solidFill>
            <a:srgbClr val="FCB8BE"/>
          </a:solidFill>
          <a:ln w="19050">
            <a:solidFill>
              <a:schemeClr val="bg1">
                <a:lumMod val="6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" name="Rounded Rectangle 118"/>
          <p:cNvSpPr/>
          <p:nvPr/>
        </p:nvSpPr>
        <p:spPr>
          <a:xfrm>
            <a:off x="5919932" y="4622219"/>
            <a:ext cx="1454283" cy="519764"/>
          </a:xfrm>
          <a:prstGeom prst="roundRect">
            <a:avLst/>
          </a:prstGeom>
          <a:solidFill>
            <a:srgbClr val="FCB8BE"/>
          </a:solidFill>
          <a:ln w="19050">
            <a:solidFill>
              <a:schemeClr val="bg1">
                <a:lumMod val="6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" name="Rounded Rectangle 119"/>
          <p:cNvSpPr/>
          <p:nvPr/>
        </p:nvSpPr>
        <p:spPr>
          <a:xfrm>
            <a:off x="7436634" y="4607061"/>
            <a:ext cx="1454283" cy="519764"/>
          </a:xfrm>
          <a:prstGeom prst="roundRect">
            <a:avLst/>
          </a:prstGeom>
          <a:solidFill>
            <a:srgbClr val="FCB8BE"/>
          </a:solidFill>
          <a:ln w="19050">
            <a:solidFill>
              <a:schemeClr val="bg1">
                <a:lumMod val="6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" name="TextBox 120"/>
          <p:cNvSpPr txBox="1"/>
          <p:nvPr/>
        </p:nvSpPr>
        <p:spPr>
          <a:xfrm>
            <a:off x="7423761" y="2072659"/>
            <a:ext cx="15400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 smtClean="0">
                <a:solidFill>
                  <a:srgbClr val="C00000"/>
                </a:solidFill>
                <a:latin typeface="#9Slide03 Kaleko 105 Round" pitchFamily="2" charset="0"/>
              </a:rPr>
              <a:t>17 600</a:t>
            </a:r>
            <a:endParaRPr lang="en-US" sz="3200" b="1" dirty="0">
              <a:solidFill>
                <a:srgbClr val="C00000"/>
              </a:solidFill>
              <a:latin typeface="#9Slide03 Kaleko 105 Round" pitchFamily="2" charset="0"/>
            </a:endParaRPr>
          </a:p>
        </p:txBody>
      </p:sp>
      <p:sp>
        <p:nvSpPr>
          <p:cNvPr id="122" name="TextBox 121"/>
          <p:cNvSpPr txBox="1"/>
          <p:nvPr/>
        </p:nvSpPr>
        <p:spPr>
          <a:xfrm>
            <a:off x="8918279" y="2093256"/>
            <a:ext cx="15400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 smtClean="0">
                <a:solidFill>
                  <a:srgbClr val="C00000"/>
                </a:solidFill>
                <a:latin typeface="#9Slide03 Kaleko 105 Round" pitchFamily="2" charset="0"/>
              </a:rPr>
              <a:t>17 601</a:t>
            </a:r>
            <a:endParaRPr lang="en-US" sz="3200" b="1" dirty="0">
              <a:solidFill>
                <a:srgbClr val="C00000"/>
              </a:solidFill>
              <a:latin typeface="#9Slide03 Kaleko 105 Round" pitchFamily="2" charset="0"/>
            </a:endParaRPr>
          </a:p>
        </p:txBody>
      </p:sp>
      <p:sp>
        <p:nvSpPr>
          <p:cNvPr id="123" name="Rounded Rectangle 122"/>
          <p:cNvSpPr/>
          <p:nvPr/>
        </p:nvSpPr>
        <p:spPr>
          <a:xfrm>
            <a:off x="10310080" y="4574556"/>
            <a:ext cx="1454283" cy="519764"/>
          </a:xfrm>
          <a:prstGeom prst="roundRect">
            <a:avLst/>
          </a:prstGeom>
          <a:solidFill>
            <a:srgbClr val="FCB8BE"/>
          </a:solidFill>
          <a:ln w="19050">
            <a:solidFill>
              <a:schemeClr val="bg1">
                <a:lumMod val="6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4" name="TextBox 123"/>
          <p:cNvSpPr txBox="1"/>
          <p:nvPr/>
        </p:nvSpPr>
        <p:spPr>
          <a:xfrm>
            <a:off x="2977618" y="4582608"/>
            <a:ext cx="15400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 smtClean="0">
                <a:solidFill>
                  <a:srgbClr val="C00000"/>
                </a:solidFill>
                <a:latin typeface="#9Slide03 Kaleko 105 Round" pitchFamily="2" charset="0"/>
              </a:rPr>
              <a:t>50 000</a:t>
            </a:r>
            <a:endParaRPr lang="en-US" sz="3200" b="1" dirty="0">
              <a:solidFill>
                <a:srgbClr val="C00000"/>
              </a:solidFill>
              <a:latin typeface="#9Slide03 Kaleko 105 Round" pitchFamily="2" charset="0"/>
            </a:endParaRPr>
          </a:p>
        </p:txBody>
      </p:sp>
      <p:sp>
        <p:nvSpPr>
          <p:cNvPr id="125" name="TextBox 124"/>
          <p:cNvSpPr txBox="1"/>
          <p:nvPr/>
        </p:nvSpPr>
        <p:spPr>
          <a:xfrm>
            <a:off x="5920430" y="4589713"/>
            <a:ext cx="15400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C00000"/>
                </a:solidFill>
                <a:latin typeface="#9Slide03 Kaleko 105 Round" pitchFamily="2" charset="0"/>
              </a:rPr>
              <a:t>7</a:t>
            </a:r>
            <a:r>
              <a:rPr lang="vi-VN" sz="3200" b="1" dirty="0" smtClean="0">
                <a:solidFill>
                  <a:srgbClr val="C00000"/>
                </a:solidFill>
                <a:latin typeface="#9Slide03 Kaleko 105 Round" pitchFamily="2" charset="0"/>
              </a:rPr>
              <a:t>0 000</a:t>
            </a:r>
            <a:endParaRPr lang="en-US" sz="3200" b="1" dirty="0">
              <a:solidFill>
                <a:srgbClr val="C00000"/>
              </a:solidFill>
              <a:latin typeface="#9Slide03 Kaleko 105 Round" pitchFamily="2" charset="0"/>
            </a:endParaRPr>
          </a:p>
        </p:txBody>
      </p:sp>
      <p:sp>
        <p:nvSpPr>
          <p:cNvPr id="126" name="TextBox 125"/>
          <p:cNvSpPr txBox="1"/>
          <p:nvPr/>
        </p:nvSpPr>
        <p:spPr>
          <a:xfrm>
            <a:off x="7423612" y="4609424"/>
            <a:ext cx="15400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C00000"/>
                </a:solidFill>
                <a:latin typeface="#9Slide03 Kaleko 105 Round" pitchFamily="2" charset="0"/>
              </a:rPr>
              <a:t>8</a:t>
            </a:r>
            <a:r>
              <a:rPr lang="vi-VN" sz="3200" b="1" dirty="0" smtClean="0">
                <a:solidFill>
                  <a:srgbClr val="C00000"/>
                </a:solidFill>
                <a:latin typeface="#9Slide03 Kaleko 105 Round" pitchFamily="2" charset="0"/>
              </a:rPr>
              <a:t>0 000</a:t>
            </a:r>
            <a:endParaRPr lang="en-US" sz="3200" b="1" dirty="0">
              <a:solidFill>
                <a:srgbClr val="C00000"/>
              </a:solidFill>
              <a:latin typeface="#9Slide03 Kaleko 105 Round" pitchFamily="2" charset="0"/>
            </a:endParaRPr>
          </a:p>
        </p:txBody>
      </p:sp>
      <p:sp>
        <p:nvSpPr>
          <p:cNvPr id="127" name="TextBox 126"/>
          <p:cNvSpPr txBox="1"/>
          <p:nvPr/>
        </p:nvSpPr>
        <p:spPr>
          <a:xfrm>
            <a:off x="10209440" y="4542050"/>
            <a:ext cx="20319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 smtClean="0">
                <a:solidFill>
                  <a:srgbClr val="C00000"/>
                </a:solidFill>
                <a:latin typeface="#9Slide03 Kaleko 105 Round" pitchFamily="2" charset="0"/>
              </a:rPr>
              <a:t>100 000</a:t>
            </a:r>
            <a:endParaRPr lang="en-US" sz="3200" b="1" dirty="0">
              <a:solidFill>
                <a:srgbClr val="C00000"/>
              </a:solidFill>
              <a:latin typeface="#9Slide03 Kaleko 105 Roun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154232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/>
      <p:bldP spid="95" grpId="0"/>
      <p:bldP spid="96" grpId="0"/>
      <p:bldP spid="97" grpId="0"/>
      <p:bldP spid="98" grpId="0"/>
      <p:bldP spid="13" grpId="0" animBg="1"/>
      <p:bldP spid="99" grpId="0"/>
      <p:bldP spid="100" grpId="0" animBg="1"/>
      <p:bldP spid="101" grpId="0" animBg="1"/>
      <p:bldP spid="112" grpId="0"/>
      <p:bldP spid="113" grpId="0"/>
      <p:bldP spid="114" grpId="0"/>
      <p:bldP spid="115" grpId="0"/>
      <p:bldP spid="117" grpId="0" animBg="1"/>
      <p:bldP spid="119" grpId="0" animBg="1"/>
      <p:bldP spid="120" grpId="0" animBg="1"/>
      <p:bldP spid="121" grpId="0"/>
      <p:bldP spid="122" grpId="0"/>
      <p:bldP spid="123" grpId="0" animBg="1"/>
      <p:bldP spid="124" grpId="0"/>
      <p:bldP spid="125" grpId="0"/>
      <p:bldP spid="126" grpId="0"/>
      <p:bldP spid="12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D7E22B-9538-4F55-A06A-568E9870E2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84D0F0C3-DFE6-4D31-80EE-3EDCA7560F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6" name="Google Shape;2444;p12">
            <a:extLst>
              <a:ext uri="{FF2B5EF4-FFF2-40B4-BE49-F238E27FC236}">
                <a16:creationId xmlns:a16="http://schemas.microsoft.com/office/drawing/2014/main" id="{08105D8A-CB38-4CD2-8A56-E5874BA82AED}"/>
              </a:ext>
            </a:extLst>
          </p:cNvPr>
          <p:cNvSpPr/>
          <p:nvPr/>
        </p:nvSpPr>
        <p:spPr>
          <a:xfrm>
            <a:off x="190005" y="2446316"/>
            <a:ext cx="4928259" cy="2676711"/>
          </a:xfrm>
          <a:custGeom>
            <a:avLst/>
            <a:gdLst/>
            <a:ahLst/>
            <a:cxnLst/>
            <a:rect l="l" t="t" r="r" b="b"/>
            <a:pathLst>
              <a:path w="5193" h="4370" extrusionOk="0">
                <a:moveTo>
                  <a:pt x="388" y="2071"/>
                </a:moveTo>
                <a:cubicBezTo>
                  <a:pt x="388" y="2071"/>
                  <a:pt x="0" y="1572"/>
                  <a:pt x="397" y="1102"/>
                </a:cubicBezTo>
                <a:cubicBezTo>
                  <a:pt x="634" y="820"/>
                  <a:pt x="907" y="785"/>
                  <a:pt x="1066" y="856"/>
                </a:cubicBezTo>
                <a:cubicBezTo>
                  <a:pt x="1066" y="856"/>
                  <a:pt x="1202" y="353"/>
                  <a:pt x="2060" y="177"/>
                </a:cubicBezTo>
                <a:cubicBezTo>
                  <a:pt x="2919" y="0"/>
                  <a:pt x="3374" y="379"/>
                  <a:pt x="3538" y="821"/>
                </a:cubicBezTo>
                <a:cubicBezTo>
                  <a:pt x="4195" y="644"/>
                  <a:pt x="5193" y="1869"/>
                  <a:pt x="4384" y="2639"/>
                </a:cubicBezTo>
                <a:cubicBezTo>
                  <a:pt x="4649" y="3119"/>
                  <a:pt x="3980" y="4269"/>
                  <a:pt x="3071" y="3839"/>
                </a:cubicBezTo>
                <a:cubicBezTo>
                  <a:pt x="2768" y="4370"/>
                  <a:pt x="1284" y="4212"/>
                  <a:pt x="1126" y="3656"/>
                </a:cubicBezTo>
                <a:cubicBezTo>
                  <a:pt x="1126" y="3656"/>
                  <a:pt x="374" y="3593"/>
                  <a:pt x="210" y="2987"/>
                </a:cubicBezTo>
                <a:cubicBezTo>
                  <a:pt x="46" y="2381"/>
                  <a:pt x="287" y="2128"/>
                  <a:pt x="388" y="207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i"/>
              <a:ea typeface="Oi"/>
              <a:cs typeface="Oi"/>
              <a:sym typeface="Oi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B3B207A-1EF8-4052-9C7E-9257D3A00BA2}"/>
              </a:ext>
            </a:extLst>
          </p:cNvPr>
          <p:cNvSpPr txBox="1"/>
          <p:nvPr/>
        </p:nvSpPr>
        <p:spPr>
          <a:xfrm>
            <a:off x="449670" y="3092173"/>
            <a:ext cx="4052158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bạn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thật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giỏi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Chúng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ta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vượt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qua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được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hành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tinh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bánh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ngọt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rồi!</a:t>
            </a:r>
          </a:p>
        </p:txBody>
      </p:sp>
      <p:sp>
        <p:nvSpPr>
          <p:cNvPr id="8" name="Google Shape;2444;p12">
            <a:extLst>
              <a:ext uri="{FF2B5EF4-FFF2-40B4-BE49-F238E27FC236}">
                <a16:creationId xmlns:a16="http://schemas.microsoft.com/office/drawing/2014/main" id="{78A055AE-3A47-43DD-B93F-07C9D48B0615}"/>
              </a:ext>
            </a:extLst>
          </p:cNvPr>
          <p:cNvSpPr/>
          <p:nvPr/>
        </p:nvSpPr>
        <p:spPr>
          <a:xfrm>
            <a:off x="7811984" y="1597632"/>
            <a:ext cx="4570021" cy="2676711"/>
          </a:xfrm>
          <a:custGeom>
            <a:avLst/>
            <a:gdLst/>
            <a:ahLst/>
            <a:cxnLst/>
            <a:rect l="l" t="t" r="r" b="b"/>
            <a:pathLst>
              <a:path w="5193" h="4370" extrusionOk="0">
                <a:moveTo>
                  <a:pt x="388" y="2071"/>
                </a:moveTo>
                <a:cubicBezTo>
                  <a:pt x="388" y="2071"/>
                  <a:pt x="0" y="1572"/>
                  <a:pt x="397" y="1102"/>
                </a:cubicBezTo>
                <a:cubicBezTo>
                  <a:pt x="634" y="820"/>
                  <a:pt x="907" y="785"/>
                  <a:pt x="1066" y="856"/>
                </a:cubicBezTo>
                <a:cubicBezTo>
                  <a:pt x="1066" y="856"/>
                  <a:pt x="1202" y="353"/>
                  <a:pt x="2060" y="177"/>
                </a:cubicBezTo>
                <a:cubicBezTo>
                  <a:pt x="2919" y="0"/>
                  <a:pt x="3374" y="379"/>
                  <a:pt x="3538" y="821"/>
                </a:cubicBezTo>
                <a:cubicBezTo>
                  <a:pt x="4195" y="644"/>
                  <a:pt x="5193" y="1869"/>
                  <a:pt x="4384" y="2639"/>
                </a:cubicBezTo>
                <a:cubicBezTo>
                  <a:pt x="4649" y="3119"/>
                  <a:pt x="3980" y="4269"/>
                  <a:pt x="3071" y="3839"/>
                </a:cubicBezTo>
                <a:cubicBezTo>
                  <a:pt x="2768" y="4370"/>
                  <a:pt x="1284" y="4212"/>
                  <a:pt x="1126" y="3656"/>
                </a:cubicBezTo>
                <a:cubicBezTo>
                  <a:pt x="1126" y="3656"/>
                  <a:pt x="374" y="3593"/>
                  <a:pt x="210" y="2987"/>
                </a:cubicBezTo>
                <a:cubicBezTo>
                  <a:pt x="46" y="2381"/>
                  <a:pt x="287" y="2128"/>
                  <a:pt x="388" y="207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i"/>
              <a:ea typeface="Oi"/>
              <a:cs typeface="Oi"/>
              <a:sym typeface="Oi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6BE98D2-ED00-4268-9DDD-2951EB515EA0}"/>
              </a:ext>
            </a:extLst>
          </p:cNvPr>
          <p:cNvSpPr txBox="1"/>
          <p:nvPr/>
        </p:nvSpPr>
        <p:spPr>
          <a:xfrm>
            <a:off x="8455918" y="2324752"/>
            <a:ext cx="3282151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Nào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!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Bây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giờ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cùng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thử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thách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hành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tinh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cuối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cùng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nhé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32777876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 animBg="1"/>
      <p:bldP spid="9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80</TotalTime>
  <Words>592</Words>
  <Application>Microsoft Office PowerPoint</Application>
  <PresentationFormat>Widescreen</PresentationFormat>
  <Paragraphs>143</Paragraphs>
  <Slides>14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32" baseType="lpstr">
      <vt:lpstr>UTM Alberta Heavy</vt:lpstr>
      <vt:lpstr>Vogue-ExtraBold</vt:lpstr>
      <vt:lpstr>Yu Gothic Light</vt:lpstr>
      <vt:lpstr>Calibri Light</vt:lpstr>
      <vt:lpstr>UTM Seagull</vt:lpstr>
      <vt:lpstr>Times New Roman</vt:lpstr>
      <vt:lpstr>#9Slide02 Noi dung dai</vt:lpstr>
      <vt:lpstr>Calibri</vt:lpstr>
      <vt:lpstr>#9Slide07 HoneyCream</vt:lpstr>
      <vt:lpstr>Arial</vt:lpstr>
      <vt:lpstr>iCiel Cadena</vt:lpstr>
      <vt:lpstr>Oi</vt:lpstr>
      <vt:lpstr>#9Slide03 Arima Madurai Black</vt:lpstr>
      <vt:lpstr>#9Slide03 Kaleko 105 Round</vt:lpstr>
      <vt:lpstr>#9Slide02 Tieu de dai</vt:lpstr>
      <vt:lpstr>#9Slide05 SVNKitten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MANG NON</dc:creator>
  <cp:keywords>MANG NON</cp:keywords>
  <cp:lastModifiedBy>Windows User</cp:lastModifiedBy>
  <cp:revision>15</cp:revision>
  <dcterms:created xsi:type="dcterms:W3CDTF">2023-06-14T12:43:52Z</dcterms:created>
  <dcterms:modified xsi:type="dcterms:W3CDTF">2024-09-09T05:48:31Z</dcterms:modified>
</cp:coreProperties>
</file>