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77" r:id="rId3"/>
    <p:sldId id="264" r:id="rId4"/>
    <p:sldId id="261" r:id="rId5"/>
    <p:sldId id="265" r:id="rId6"/>
    <p:sldId id="263" r:id="rId7"/>
    <p:sldId id="266" r:id="rId8"/>
    <p:sldId id="262" r:id="rId9"/>
    <p:sldId id="267" r:id="rId10"/>
    <p:sldId id="268" r:id="rId11"/>
    <p:sldId id="269" r:id="rId12"/>
    <p:sldId id="270" r:id="rId13"/>
    <p:sldId id="271" r:id="rId14"/>
    <p:sldId id="272" r:id="rId15"/>
    <p:sldId id="273" r:id="rId16"/>
    <p:sldId id="274" r:id="rId17"/>
    <p:sldId id="275" r:id="rId18"/>
  </p:sldIdLst>
  <p:sldSz cx="12192000" cy="6858000"/>
  <p:notesSz cx="6858000" cy="9144000"/>
  <p:embeddedFontLst>
    <p:embeddedFont>
      <p:font typeface="#9Slide05 FS Blonde Script" panose="020B0604020202020204" charset="0"/>
      <p:italic r:id="rId19"/>
    </p:embeddedFont>
    <p:embeddedFont>
      <p:font typeface="Calibri" panose="020F0502020204030204" pitchFamily="34" charset="0"/>
      <p:regular r:id="rId20"/>
      <p:bold r:id="rId21"/>
      <p:italic r:id="rId22"/>
      <p:boldItalic r:id="rId23"/>
    </p:embeddedFont>
    <p:embeddedFont>
      <p:font typeface="#9Slide05 SVNHollycakes" panose="020B0604020202020204" charset="0"/>
      <p:regular r:id="rId24"/>
    </p:embeddedFont>
    <p:embeddedFont>
      <p:font typeface="#9Slide07 SVNCinnamoncake" panose="02000000000000000000" charset="0"/>
      <p:regular r:id="rId25"/>
    </p:embeddedFont>
    <p:embeddedFont>
      <p:font typeface="#9Slide05 Bodega Script" panose="020B0604020202020204" charset="0"/>
      <p:regular r:id="rId26"/>
    </p:embeddedFont>
    <p:embeddedFont>
      <p:font typeface="#9Slide07 IcielCadena" panose="020B0604020202020204" charset="0"/>
      <p:bold r:id="rId27"/>
    </p:embeddedFont>
    <p:embeddedFont>
      <p:font typeface="#9Slide07 IcielPony" panose="020B0604020202020204" charset="0"/>
      <p:regular r:id="rId28"/>
    </p:embeddedFont>
    <p:embeddedFont>
      <p:font typeface="SVN-Poky's" panose="020B0604020202020204" charset="0"/>
      <p:regular r:id="rId29"/>
    </p:embeddedFont>
    <p:embeddedFont>
      <p:font typeface="#9Slide07 HoneyCream" panose="020B0604020202020204" charset="0"/>
      <p:regular r:id="rId30"/>
    </p:embeddedFont>
    <p:embeddedFont>
      <p:font typeface="#9Slide05 VL Fadilla" panose="020B0604020202020204" charset="0"/>
      <p:regular r:id="rId31"/>
    </p:embeddedFont>
    <p:embeddedFont>
      <p:font typeface="#9Slide05 Aphrodite Pro"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grpSp>
        <p:nvGrpSpPr>
          <p:cNvPr id="15" name="Group 14"/>
          <p:cNvGrpSpPr/>
          <p:nvPr/>
        </p:nvGrpSpPr>
        <p:grpSpPr>
          <a:xfrm>
            <a:off x="-984203" y="890685"/>
            <a:ext cx="2811439" cy="1142873"/>
            <a:chOff x="-856880" y="1054458"/>
            <a:chExt cx="2811439" cy="1142873"/>
          </a:xfrm>
        </p:grpSpPr>
        <p:sp>
          <p:nvSpPr>
            <p:cNvPr id="16"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7"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grpSp>
        <p:nvGrpSpPr>
          <p:cNvPr id="21" name="Group 20"/>
          <p:cNvGrpSpPr/>
          <p:nvPr/>
        </p:nvGrpSpPr>
        <p:grpSpPr>
          <a:xfrm>
            <a:off x="4901310" y="435457"/>
            <a:ext cx="2429299" cy="1219056"/>
            <a:chOff x="4951288" y="1434192"/>
            <a:chExt cx="2429299" cy="1219056"/>
          </a:xfrm>
        </p:grpSpPr>
        <p:sp>
          <p:nvSpPr>
            <p:cNvPr id="22" name="TextBox 21"/>
            <p:cNvSpPr txBox="1"/>
            <p:nvPr/>
          </p:nvSpPr>
          <p:spPr>
            <a:xfrm>
              <a:off x="4951288" y="1452919"/>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Bài 1</a:t>
              </a:r>
              <a:endParaRPr kumimoji="0" lang="en-US" sz="72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3" name="TextBox 22"/>
            <p:cNvSpPr txBox="1"/>
            <p:nvPr/>
          </p:nvSpPr>
          <p:spPr>
            <a:xfrm>
              <a:off x="4951288" y="1434192"/>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Bài 1</a:t>
              </a:r>
              <a:endParaRPr kumimoji="0" lang="en-US" sz="72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grpSp>
        <p:nvGrpSpPr>
          <p:cNvPr id="28" name="组合 26">
            <a:extLst>
              <a:ext uri="{FF2B5EF4-FFF2-40B4-BE49-F238E27FC236}">
                <a16:creationId xmlns:a16="http://schemas.microsoft.com/office/drawing/2014/main" id="{11AF88B5-2E81-3AC5-3BD0-8A7E243B924E}"/>
              </a:ext>
            </a:extLst>
          </p:cNvPr>
          <p:cNvGrpSpPr/>
          <p:nvPr/>
        </p:nvGrpSpPr>
        <p:grpSpPr>
          <a:xfrm>
            <a:off x="2880761" y="2497709"/>
            <a:ext cx="6470396" cy="1578950"/>
            <a:chOff x="6915498" y="2715564"/>
            <a:chExt cx="3441673" cy="1156314"/>
          </a:xfrm>
        </p:grpSpPr>
        <p:sp>
          <p:nvSpPr>
            <p:cNvPr id="29" name="矩形 27">
              <a:extLst>
                <a:ext uri="{FF2B5EF4-FFF2-40B4-BE49-F238E27FC236}">
                  <a16:creationId xmlns:a16="http://schemas.microsoft.com/office/drawing/2014/main" id="{0DB7C923-47AD-299F-6652-245B08887F1A}"/>
                </a:ext>
              </a:extLst>
            </p:cNvPr>
            <p:cNvSpPr/>
            <p:nvPr/>
          </p:nvSpPr>
          <p:spPr>
            <a:xfrm>
              <a:off x="6931888" y="2722367"/>
              <a:ext cx="3425283" cy="1149511"/>
            </a:xfrm>
            <a:prstGeom prst="rect">
              <a:avLst/>
            </a:prstGeom>
          </p:spPr>
          <p:txBody>
            <a:bodyPr vert="horz"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30" name="矩形 28">
              <a:extLst>
                <a:ext uri="{FF2B5EF4-FFF2-40B4-BE49-F238E27FC236}">
                  <a16:creationId xmlns:a16="http://schemas.microsoft.com/office/drawing/2014/main" id="{0486687C-426A-E595-5E09-00AC10217305}"/>
                </a:ext>
              </a:extLst>
            </p:cNvPr>
            <p:cNvSpPr/>
            <p:nvPr/>
          </p:nvSpPr>
          <p:spPr>
            <a:xfrm>
              <a:off x="6915498" y="271556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
        <p:nvSpPr>
          <p:cNvPr id="3" name="TextBox 2"/>
          <p:cNvSpPr txBox="1"/>
          <p:nvPr/>
        </p:nvSpPr>
        <p:spPr>
          <a:xfrm>
            <a:off x="4894872" y="3179311"/>
            <a:ext cx="23095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CC00"/>
                </a:solidFill>
                <a:effectLst/>
                <a:uLnTx/>
                <a:uFillTx/>
                <a:latin typeface="#9Slide05 SVNHollycakes" panose="02000000000000000000" pitchFamily="2" charset="0"/>
                <a:ea typeface="+mn-ea"/>
                <a:cs typeface="+mn-cs"/>
              </a:rPr>
              <a:t>Tiết (1 )</a:t>
            </a:r>
            <a:endParaRPr kumimoji="0" lang="en-US" sz="4000" b="1" i="0" u="none" strike="noStrike" kern="1200" cap="none" spc="0" normalizeH="0" baseline="0" noProof="0">
              <a:ln>
                <a:noFill/>
              </a:ln>
              <a:solidFill>
                <a:srgbClr val="00CC00"/>
              </a:solidFill>
              <a:effectLst/>
              <a:uLnTx/>
              <a:uFillTx/>
              <a:latin typeface="#9Slide05 SVNHollycakes" panose="02000000000000000000" pitchFamily="2" charset="0"/>
              <a:ea typeface="+mn-ea"/>
              <a:cs typeface="+mn-cs"/>
            </a:endParaRPr>
          </a:p>
        </p:txBody>
      </p:sp>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3"/>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smtClean="0">
                <a:latin typeface="#9Slide07 SVNCinnamoncake" panose="02000000000000000000" pitchFamily="2" charset="0"/>
              </a:rPr>
              <a:t>LUYỆN ĐỌC TỪ KHÓ</a:t>
            </a:r>
            <a:endParaRPr lang="en-US" sz="5400" b="1" kern="0" dirty="0">
              <a:latin typeface="#9Slide07 SVNCinnamoncake" panose="02000000000000000000" pitchFamily="2"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C000"/>
                </a:solidFill>
                <a:latin typeface="UTM Avo" panose="02040603050506020204" pitchFamily="18" charset="0"/>
              </a:rPr>
              <a:t>ngân nga</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hòa quyện</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giận dỗi</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CC00"/>
                </a:solidFill>
                <a:latin typeface="UTM Avo" panose="02040603050506020204" pitchFamily="18" charset="0"/>
              </a:rPr>
              <a:t>vang 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1. Những chi tiết nào trong bài thơ cho thấy các bạn nhận ra “mỗi đứa mình một khác”?</a:t>
              </a:r>
              <a:endParaRPr lang="en-US" sz="3600" b="1">
                <a:solidFill>
                  <a:schemeClr val="accent2">
                    <a:lumMod val="75000"/>
                  </a:schemeClr>
                </a:solidFill>
                <a:latin typeface="UTM Avo" panose="0204060305050602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Bạn có thấy lạ không</a:t>
            </a:r>
          </a:p>
          <a:p>
            <a:r>
              <a:rPr lang="en-US" sz="2800" b="1" smtClean="0">
                <a:solidFill>
                  <a:schemeClr val="accent1">
                    <a:lumMod val="75000"/>
                  </a:schemeClr>
                </a:solidFill>
                <a:latin typeface="UTM Avo" panose="02040603050506020204" pitchFamily="18" charset="0"/>
              </a:rPr>
              <a:t>Mỗi đứa mình một khác</a:t>
            </a:r>
          </a:p>
          <a:p>
            <a:r>
              <a:rPr lang="en-US" sz="2800" b="1" smtClean="0">
                <a:solidFill>
                  <a:schemeClr val="accent1">
                    <a:lumMod val="75000"/>
                  </a:schemeClr>
                </a:solidFill>
                <a:latin typeface="UTM Avo" panose="02040603050506020204" pitchFamily="18" charset="0"/>
              </a:rPr>
              <a:t>Cùng ngân nga câu hát</a:t>
            </a:r>
          </a:p>
          <a:p>
            <a:r>
              <a:rPr lang="en-US" sz="2800" b="1" smtClean="0">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p:nvPr/>
        </p:nvCxnSpPr>
        <p:spPr>
          <a:xfrm>
            <a:off x="5782236" y="4087906"/>
            <a:ext cx="4389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2236" y="4507125"/>
            <a:ext cx="54864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236" y="5123329"/>
            <a:ext cx="42062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2994" y="5547824"/>
            <a:ext cx="3749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2994" y="5961529"/>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73676" y="6415424"/>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a:t>
              </a:r>
              <a:r>
                <a:rPr lang="en-US" sz="3600" b="1" smtClean="0">
                  <a:solidFill>
                    <a:schemeClr val="accent2">
                      <a:lumMod val="75000"/>
                    </a:schemeClr>
                  </a:solidFill>
                  <a:latin typeface="UTM Avo" panose="02040603050506020204" pitchFamily="18" charset="0"/>
                </a:rPr>
                <a:t>. Bạn nhỏ lo lắng điều gì về sự khác biệt đó?</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3208" y="170271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smtClean="0">
                <a:solidFill>
                  <a:srgbClr val="0070C0"/>
                </a:solidFill>
                <a:latin typeface="UTM Aptima" panose="02040603050506020204" pitchFamily="18" charset="0"/>
              </a:rPr>
              <a:t>Bạn nhỏ lo lắng rằng nếu </a:t>
            </a:r>
          </a:p>
          <a:p>
            <a:pPr algn="ctr"/>
            <a:r>
              <a:rPr lang="en-US" sz="3200" b="1" smtClean="0">
                <a:solidFill>
                  <a:srgbClr val="0070C0"/>
                </a:solidFill>
                <a:latin typeface="UTM Aptima" panose="02040603050506020204" pitchFamily="18" charset="0"/>
              </a:rPr>
              <a:t>khác nhau nhiều như thế, liệu các bạn ấy có cách xa nhau (không thể gắn kết, không thể làm việc </a:t>
            </a:r>
          </a:p>
          <a:p>
            <a:pPr algn="ctr"/>
            <a:r>
              <a:rPr lang="en-US" sz="3200" b="1" smtClean="0">
                <a:solidFill>
                  <a:srgbClr val="0070C0"/>
                </a:solidFill>
                <a:latin typeface="UTM Aptima" panose="02040603050506020204" pitchFamily="18" charset="0"/>
              </a:rPr>
              <a:t>cùng nhau,…)</a:t>
            </a:r>
            <a:endParaRPr lang="en-US" sz="3200" b="1">
              <a:solidFill>
                <a:srgbClr val="0070C0"/>
              </a:solidFill>
              <a:latin typeface="UTM Aptima" panose="0204060305050602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3. Bạn nhỏ đã phát hiện ra điều gì khi ngắm nhìn vườn hoa của mẹ?</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smtClean="0">
                <a:solidFill>
                  <a:srgbClr val="002060"/>
                </a:solidFill>
                <a:latin typeface="UTM Aptima" panose="02040603050506020204" pitchFamily="18" charset="0"/>
              </a:rPr>
              <a:t>Bạn nhỏ nhận ra mỗi bông hoa có </a:t>
            </a:r>
          </a:p>
          <a:p>
            <a:pPr algn="ctr"/>
            <a:r>
              <a:rPr lang="en-US" sz="3200" b="1" smtClean="0">
                <a:solidFill>
                  <a:srgbClr val="002060"/>
                </a:solidFill>
                <a:latin typeface="UTM Aptima" panose="02040603050506020204" pitchFamily="18" charset="0"/>
              </a:rPr>
              <a:t>một màu sắc riêng, nhưng bông nào cũng lung linh, cũng đẹp. Giống như các bạn ấy, mỗi bạn nhỏ đều khác nhau, nhưng bạn nào cũng đáng yêu, đáng mến.</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4. Hình ảnh dàn đồng ca ở cuối bài thơ thể hiện điều gì? Tìm câu trả lời đúng.</a:t>
              </a:r>
              <a:endParaRPr lang="en-US" sz="3600" b="1">
                <a:solidFill>
                  <a:schemeClr val="accent2">
                    <a:lumMod val="75000"/>
                  </a:schemeClr>
                </a:solidFill>
                <a:latin typeface="UTM Avo" panose="02040603050506020204" pitchFamily="18" charset="0"/>
              </a:endParaRP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a:t>
            </a:r>
            <a:r>
              <a:rPr lang="en-US" sz="3600" b="1" dirty="0" smtClean="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endParaRPr lang="en-US" sz="3600" b="1" dirty="0" smtClean="0">
              <a:solidFill>
                <a:srgbClr val="002060"/>
              </a:solidFill>
              <a:latin typeface="UTM Avo" panose="02040603050506020204" pitchFamily="18" charset="0"/>
            </a:endParaRPr>
          </a:p>
          <a:p>
            <a:pPr algn="ctr"/>
            <a:r>
              <a:rPr lang="en-US" sz="3600" b="1" dirty="0" err="1" smtClean="0">
                <a:solidFill>
                  <a:srgbClr val="002060"/>
                </a:solidFill>
                <a:latin typeface="UTM Avo" panose="02040603050506020204" pitchFamily="18" charset="0"/>
              </a:rPr>
              <a:t>thống</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C. Một tập thể đầy sức mạnh</a:t>
            </a:r>
            <a:endParaRPr lang="en-US" sz="3600" b="1">
              <a:solidFill>
                <a:srgbClr val="002060"/>
              </a:solidFill>
              <a:latin typeface="UTM Avo" panose="0204060305050602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D. Một tập thể rất đông người</a:t>
            </a:r>
            <a:endParaRPr lang="en-US" sz="3600" b="1">
              <a:solidFill>
                <a:srgbClr val="002060"/>
              </a:solidFill>
              <a:latin typeface="UTM Avo" panose="0204060305050602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smtClean="0">
              <a:latin typeface="UTM Avo" panose="02040603050506020204" pitchFamily="18" charset="0"/>
            </a:endParaRPr>
          </a:p>
          <a:p>
            <a:pPr marL="742950" indent="-742950" algn="ctr">
              <a:lnSpc>
                <a:spcPct val="70000"/>
              </a:lnSpc>
              <a:buAutoNum type="alphaUcPeriod"/>
            </a:pPr>
            <a:r>
              <a:rPr lang="en-US" sz="3600" b="1" dirty="0" err="1" smtClean="0">
                <a:solidFill>
                  <a:srgbClr val="002060"/>
                </a:solidFill>
                <a:latin typeface="UTM Avo" panose="02040603050506020204" pitchFamily="18" charset="0"/>
              </a:rPr>
              <a:t>Một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tập</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thể</a:t>
            </a:r>
            <a:r>
              <a:rPr lang="en-US" sz="3600" b="1" dirty="0" smtClean="0">
                <a:solidFill>
                  <a:srgbClr val="002060"/>
                </a:solidFill>
                <a:latin typeface="UTM Avo" panose="02040603050506020204" pitchFamily="18" charset="0"/>
              </a:rPr>
              <a:t> </a:t>
            </a:r>
          </a:p>
          <a:p>
            <a:pPr algn="ctr">
              <a:lnSpc>
                <a:spcPct val="70000"/>
              </a:lnSpc>
            </a:pPr>
            <a:r>
              <a:rPr lang="en-US" sz="3600" b="1" dirty="0">
                <a:solidFill>
                  <a:srgbClr val="002060"/>
                </a:solidFill>
                <a:latin typeface="UTM Avo" panose="02040603050506020204" pitchFamily="18" charset="0"/>
              </a:rPr>
              <a:t> </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thích</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hát</a:t>
            </a:r>
            <a:r>
              <a:rPr lang="en-US" sz="6600" b="1" dirty="0" smtClean="0">
                <a:solidFill>
                  <a:srgbClr val="002060"/>
                </a:solidFill>
                <a:latin typeface="UTM Avo" panose="02040603050506020204" pitchFamily="18" charset="0"/>
              </a:rPr>
              <a:t> </a:t>
            </a:r>
            <a:endParaRPr lang="en-US" sz="6600" b="1" dirty="0">
              <a:solidFill>
                <a:srgbClr val="002060"/>
              </a:solidFill>
              <a:latin typeface="UTM Avo" panose="0204060305050602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smtClean="0">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endParaRPr lang="en-US" sz="3600" b="1">
                <a:solidFill>
                  <a:schemeClr val="accent2">
                    <a:lumMod val="75000"/>
                  </a:schemeClr>
                </a:solidFill>
                <a:latin typeface="UTM Avo" panose="02040603050506020204" pitchFamily="18"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smtClean="0">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smtClean="0">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smtClean="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07258" y="2911038"/>
            <a:ext cx="4612662" cy="4612662"/>
          </a:xfrm>
          <a:prstGeom prst="rect">
            <a:avLst/>
          </a:prstGeom>
        </p:spPr>
      </p:pic>
      <p:grpSp>
        <p:nvGrpSpPr>
          <p:cNvPr id="2" name="Group 1"/>
          <p:cNvGrpSpPr/>
          <p:nvPr/>
        </p:nvGrpSpPr>
        <p:grpSpPr>
          <a:xfrm>
            <a:off x="-1627484" y="221942"/>
            <a:ext cx="7644298" cy="1200329"/>
            <a:chOff x="2024053" y="2230403"/>
            <a:chExt cx="7644298" cy="1200329"/>
          </a:xfrm>
        </p:grpSpPr>
        <p:sp>
          <p:nvSpPr>
            <p:cNvPr id="3" name="TextBox 2"/>
            <p:cNvSpPr txBox="1"/>
            <p:nvPr/>
          </p:nvSpPr>
          <p:spPr>
            <a:xfrm rot="21338831">
              <a:off x="2024053" y="2230403"/>
              <a:ext cx="7644298" cy="1200329"/>
            </a:xfrm>
            <a:prstGeom prst="rect">
              <a:avLst/>
            </a:prstGeom>
            <a:noFill/>
          </p:spPr>
          <p:txBody>
            <a:bodyPr wrap="square" rtlCol="0">
              <a:spAutoFit/>
            </a:bodyPr>
            <a:lstStyle/>
            <a:p>
              <a:pPr algn="ctr"/>
              <a:r>
                <a:rPr lang="en-US" sz="7200" smtClean="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4" name="TextBox 3"/>
            <p:cNvSpPr txBox="1"/>
            <p:nvPr/>
          </p:nvSpPr>
          <p:spPr>
            <a:xfrm rot="21338831">
              <a:off x="2024053" y="2230403"/>
              <a:ext cx="7644298" cy="1200329"/>
            </a:xfrm>
            <a:prstGeom prst="rect">
              <a:avLst/>
            </a:prstGeom>
            <a:noFill/>
          </p:spPr>
          <p:txBody>
            <a:bodyPr wrap="square" rtlCol="0">
              <a:spAutoFit/>
            </a:bodyPr>
            <a:lstStyle/>
            <a:p>
              <a:pPr algn="ctr"/>
              <a:r>
                <a:rPr lang="en-US" sz="7200" smtClean="0">
                  <a:solidFill>
                    <a:srgbClr val="00CC66"/>
                  </a:solidFill>
                  <a:latin typeface="SVN-Poky's" panose="020B0606040200020203" pitchFamily="34" charset="0"/>
                </a:rPr>
                <a:t>Trò</a:t>
              </a:r>
              <a:r>
                <a:rPr lang="en-US" sz="7200" smtClean="0">
                  <a:latin typeface="SVN-Poky's" panose="020B0606040200020203" pitchFamily="34" charset="0"/>
                </a:rPr>
                <a:t> </a:t>
              </a:r>
              <a:r>
                <a:rPr lang="en-US" sz="7200" smtClean="0">
                  <a:solidFill>
                    <a:srgbClr val="FF9933"/>
                  </a:solidFill>
                  <a:latin typeface="SVN-Poky's" panose="020B0606040200020203" pitchFamily="34" charset="0"/>
                </a:rPr>
                <a:t>chơi</a:t>
              </a:r>
              <a:r>
                <a:rPr lang="en-US" sz="7200" smtClean="0">
                  <a:latin typeface="SVN-Poky's" panose="020B0606040200020203" pitchFamily="34" charset="0"/>
                </a:rPr>
                <a:t> </a:t>
              </a:r>
            </a:p>
          </p:txBody>
        </p:sp>
      </p:grpSp>
      <p:pic>
        <p:nvPicPr>
          <p:cNvPr id="5" name="Picture 4"/>
          <p:cNvPicPr>
            <a:picLocks noChangeAspect="1"/>
          </p:cNvPicPr>
          <p:nvPr/>
        </p:nvPicPr>
        <p:blipFill>
          <a:blip r:embed="rId4"/>
          <a:stretch>
            <a:fillRect/>
          </a:stretch>
        </p:blipFill>
        <p:spPr>
          <a:xfrm>
            <a:off x="4018293" y="-66421"/>
            <a:ext cx="6680187" cy="240615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151" b="100000" l="9967" r="89978">
                        <a14:foregroundMark x1="46035" y1="38340" x2="33040" y2="41672"/>
                        <a14:foregroundMark x1="41685" y1="94791" x2="47522" y2="91217"/>
                        <a14:foregroundMark x1="58150" y1="95457" x2="63326" y2="91217"/>
                      </a14:backgroundRemoval>
                    </a14:imgEffect>
                  </a14:imgLayer>
                </a14:imgProps>
              </a:ext>
              <a:ext uri="{28A0092B-C50C-407E-A947-70E740481C1C}">
                <a14:useLocalDpi xmlns:a14="http://schemas.microsoft.com/office/drawing/2010/main" val="0"/>
              </a:ext>
            </a:extLst>
          </a:blip>
          <a:stretch>
            <a:fillRect/>
          </a:stretch>
        </p:blipFill>
        <p:spPr>
          <a:xfrm>
            <a:off x="7583639" y="3353588"/>
            <a:ext cx="3848131" cy="3498301"/>
          </a:xfrm>
          <a:prstGeom prst="rect">
            <a:avLst/>
          </a:prstGeom>
        </p:spPr>
      </p:pic>
      <p:grpSp>
        <p:nvGrpSpPr>
          <p:cNvPr id="15" name="Group 14"/>
          <p:cNvGrpSpPr/>
          <p:nvPr/>
        </p:nvGrpSpPr>
        <p:grpSpPr>
          <a:xfrm>
            <a:off x="-9214" y="1514693"/>
            <a:ext cx="7226443" cy="3514508"/>
            <a:chOff x="-9214" y="1514693"/>
            <a:chExt cx="7226443" cy="3514508"/>
          </a:xfrm>
        </p:grpSpPr>
        <p:grpSp>
          <p:nvGrpSpPr>
            <p:cNvPr id="6" name="Group 5"/>
            <p:cNvGrpSpPr/>
            <p:nvPr/>
          </p:nvGrpSpPr>
          <p:grpSpPr>
            <a:xfrm>
              <a:off x="-9214" y="1514693"/>
              <a:ext cx="7226443" cy="3514508"/>
              <a:chOff x="3623247" y="1528927"/>
              <a:chExt cx="7085393" cy="3602355"/>
            </a:xfrm>
          </p:grpSpPr>
          <p:pic>
            <p:nvPicPr>
              <p:cNvPr id="7" name="图片 19" descr="千库网_儿童节金色发光可爱五星边框_元素编号12237751"/>
              <p:cNvPicPr>
                <a:picLocks noChangeAspect="1"/>
              </p:cNvPicPr>
              <p:nvPr/>
            </p:nvPicPr>
            <p:blipFill>
              <a:blip r:embed="rId7"/>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7"/>
              <a:stretch>
                <a:fillRect/>
              </a:stretch>
            </p:blipFill>
            <p:spPr>
              <a:xfrm>
                <a:off x="5240655" y="3502025"/>
                <a:ext cx="811530" cy="811530"/>
              </a:xfrm>
              <a:prstGeom prst="rect">
                <a:avLst/>
              </a:prstGeom>
            </p:spPr>
          </p:pic>
          <p:sp>
            <p:nvSpPr>
              <p:cNvPr id="9" name="圆角矩形 21"/>
              <p:cNvSpPr/>
              <p:nvPr/>
            </p:nvSpPr>
            <p:spPr>
              <a:xfrm>
                <a:off x="4180205" y="1720851"/>
                <a:ext cx="6528435" cy="3410431"/>
              </a:xfrm>
              <a:prstGeom prst="roundRect">
                <a:avLst/>
              </a:prstGeom>
              <a:solidFill>
                <a:schemeClr val="bg1"/>
              </a:solid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8"/>
              <a:srcRect r="35246"/>
              <a:stretch>
                <a:fillRect/>
              </a:stretch>
            </p:blipFill>
            <p:spPr>
              <a:xfrm>
                <a:off x="3623247" y="1528927"/>
                <a:ext cx="1698625" cy="3602355"/>
              </a:xfrm>
              <a:prstGeom prst="rect">
                <a:avLst/>
              </a:prstGeom>
            </p:spPr>
          </p:pic>
        </p:grpSp>
        <p:sp>
          <p:nvSpPr>
            <p:cNvPr id="14" name="TextBox 13"/>
            <p:cNvSpPr txBox="1"/>
            <p:nvPr/>
          </p:nvSpPr>
          <p:spPr>
            <a:xfrm>
              <a:off x="1346791" y="1799317"/>
              <a:ext cx="5674496" cy="3108543"/>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Oẳn tù tì hoặc rút thăm để lần lượt chọn ra người chơi. Người chơi sẽ được bịt mắt sau đó nghe từng thành viên còn lại nói 1-2 tiếng để đoán tên người nói. Người chơi giỏi nhất là người đoán đúng hết tên của các thành viên.</a:t>
              </a:r>
              <a:endParaRPr lang="en-US" sz="2800" b="1">
                <a:solidFill>
                  <a:srgbClr val="002060"/>
                </a:solidFill>
                <a:latin typeface="UTM Aptima" panose="02040603050506020204" pitchFamily="18" charset="0"/>
              </a:endParaRPr>
            </a:p>
          </p:txBody>
        </p:sp>
      </p:gr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000" y1="31879" x2="52545" y2="36667"/>
                        <a14:foregroundMark x1="69697" y1="42364" x2="73030" y2="41697"/>
                        <a14:foregroundMark x1="69939" y1="36667" x2="68000" y2="39030"/>
                        <a14:foregroundMark x1="67515" y1="45455" x2="70606" y2="46909"/>
                        <a14:foregroundMark x1="58905" y1="30249" x2="61194" y2="36517"/>
                      </a14:backgroundRemoval>
                    </a14:imgEffect>
                  </a14:imgLayer>
                </a14:imgProps>
              </a:ext>
              <a:ext uri="{28A0092B-C50C-407E-A947-70E740481C1C}">
                <a14:useLocalDpi xmlns:a14="http://schemas.microsoft.com/office/drawing/2010/main" val="0"/>
              </a:ext>
            </a:extLst>
          </a:blip>
          <a:stretch>
            <a:fillRect/>
          </a:stretch>
        </p:blipFill>
        <p:spPr>
          <a:xfrm>
            <a:off x="5719586" y="3126784"/>
            <a:ext cx="4179321" cy="4179321"/>
          </a:xfrm>
          <a:prstGeom prst="rect">
            <a:avLst/>
          </a:prstGeom>
        </p:spPr>
      </p:pic>
    </p:spTree>
    <p:extLst>
      <p:ext uri="{BB962C8B-B14F-4D97-AF65-F5344CB8AC3E}">
        <p14:creationId xmlns:p14="http://schemas.microsoft.com/office/powerpoint/2010/main" val="410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smtClean="0">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endParaRP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smtClean="0">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endParaRPr>
            </a:p>
          </p:txBody>
        </p:sp>
      </p:grpSp>
      <p:grpSp>
        <p:nvGrpSpPr>
          <p:cNvPr id="5" name="组合 26">
            <a:extLst>
              <a:ext uri="{FF2B5EF4-FFF2-40B4-BE49-F238E27FC236}">
                <a16:creationId xmlns:a16="http://schemas.microsoft.com/office/drawing/2014/main"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grpSp>
        <p:nvGrpSpPr>
          <p:cNvPr id="3" name="Group 2"/>
          <p:cNvGrpSpPr/>
          <p:nvPr/>
        </p:nvGrpSpPr>
        <p:grpSpPr>
          <a:xfrm>
            <a:off x="3027112" y="214470"/>
            <a:ext cx="4971966" cy="1192564"/>
            <a:chOff x="3218445" y="891050"/>
            <a:chExt cx="4971966" cy="1192564"/>
          </a:xfrm>
        </p:grpSpPr>
        <p:pic>
          <p:nvPicPr>
            <p:cNvPr id="4" name="图片 24">
              <a:extLst>
                <a:ext uri="{FF2B5EF4-FFF2-40B4-BE49-F238E27FC236}">
                  <a16:creationId xmlns:a16="http://schemas.microsoft.com/office/drawing/2014/main"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445" y="891050"/>
              <a:ext cx="4971966" cy="1192564"/>
            </a:xfrm>
            <a:prstGeom prst="rect">
              <a:avLst/>
            </a:prstGeom>
          </p:spPr>
        </p:pic>
        <p:sp>
          <p:nvSpPr>
            <p:cNvPr id="5" name="文本框 38"/>
            <p:cNvSpPr txBox="1"/>
            <p:nvPr/>
          </p:nvSpPr>
          <p:spPr>
            <a:xfrm>
              <a:off x="4853664" y="1102611"/>
              <a:ext cx="2539913" cy="769441"/>
            </a:xfrm>
            <a:prstGeom prst="rect">
              <a:avLst/>
            </a:prstGeom>
            <a:noFill/>
          </p:spPr>
          <p:txBody>
            <a:bodyPr wrap="square">
              <a:spAutoFit/>
            </a:bodyPr>
            <a:lstStyle/>
            <a:p>
              <a:pPr algn="ctr"/>
              <a:r>
                <a:rPr lang="en-US" altLang="zh-CN" sz="4400" smtClean="0">
                  <a:solidFill>
                    <a:srgbClr val="FFFF00"/>
                  </a:solidFill>
                  <a:latin typeface="UTM Azuki" panose="02040603050506020204" pitchFamily="18" charset="0"/>
                  <a:ea typeface="思源黑体 CN Medium" panose="020B0600000000000000" pitchFamily="34" charset="-122"/>
                </a:rPr>
                <a:t>MỤC TIÊU</a:t>
              </a:r>
              <a:endParaRPr lang="zh-CN" altLang="en-US" sz="4400" dirty="0">
                <a:solidFill>
                  <a:srgbClr val="FFFF00"/>
                </a:solidFill>
                <a:latin typeface="UTM Azuki" panose="02040603050506020204" pitchFamily="18" charset="0"/>
                <a:ea typeface="思源黑体 CN Medium" panose="020B0600000000000000" pitchFamily="34" charset="-122"/>
              </a:endParaRPr>
            </a:p>
          </p:txBody>
        </p:sp>
      </p:grpSp>
      <p:sp>
        <p:nvSpPr>
          <p:cNvPr id="6" name="Rectangle 5"/>
          <p:cNvSpPr/>
          <p:nvPr/>
        </p:nvSpPr>
        <p:spPr>
          <a:xfrm>
            <a:off x="1045029" y="1103896"/>
            <a:ext cx="10123714" cy="4893647"/>
          </a:xfrm>
          <a:prstGeom prst="rect">
            <a:avLst/>
          </a:prstGeom>
        </p:spPr>
        <p:txBody>
          <a:bodyPr wrap="square">
            <a:spAutoFit/>
          </a:bodyPr>
          <a:lstStyle/>
          <a:p>
            <a:pPr algn="just"/>
            <a:r>
              <a:rPr lang="en-US" sz="2500" b="1" smtClean="0">
                <a:solidFill>
                  <a:schemeClr val="accent1">
                    <a:lumMod val="50000"/>
                  </a:schemeClr>
                </a:solidFill>
                <a:latin typeface="UTM Avo" panose="02040603050506020204" pitchFamily="18" charset="0"/>
              </a:rPr>
              <a:t>*Năng lực đặc thù:</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Đọc đúng </a:t>
            </a:r>
            <a:r>
              <a:rPr lang="en-US" sz="2500" smtClean="0">
                <a:solidFill>
                  <a:schemeClr val="accent1">
                    <a:lumMod val="50000"/>
                  </a:schemeClr>
                </a:solidFill>
                <a:latin typeface="UTM Avo" panose="02040603050506020204" pitchFamily="18" charset="0"/>
              </a:rPr>
              <a:t>và đọc diễn cảm bài thơ Điều kì diệu, biết nhấn giọng vào những từ ngữ thể hiện tâm trạng, cảm xúc của nhận vật trong bài thơ.</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a:t>
            </a:r>
            <a:r>
              <a:rPr lang="en-US" sz="2500" smtClean="0">
                <a:solidFill>
                  <a:schemeClr val="accent1">
                    <a:lumMod val="50000"/>
                  </a:schemeClr>
                </a:solidFill>
                <a:latin typeface="UTM Avo" panose="02040603050506020204" pitchFamily="18" charset="0"/>
              </a:rPr>
              <a:t>Nhận biết được các sự việc qua lời kể của nhân vật. Hiểu suy nghĩ, cảm xúc của nhân vật dựa vào lời nói của nhân vật. Hiểu điều tác giả muốn nói qua bài thơ: Mỗi người một vẻ, không ai giống ai, nhưng khi hòa chung trong một tập thể thì lại rất hòa quyện, thống nhất.</a:t>
            </a:r>
            <a:endParaRPr lang="en-US" sz="2500">
              <a:solidFill>
                <a:schemeClr val="accent1">
                  <a:lumMod val="50000"/>
                </a:schemeClr>
              </a:solidFill>
              <a:latin typeface="UTM Avo" panose="02040603050506020204" pitchFamily="18" charset="0"/>
            </a:endParaRPr>
          </a:p>
          <a:p>
            <a:pPr algn="just"/>
            <a:r>
              <a:rPr lang="en-US" sz="2500" b="1" smtClean="0">
                <a:solidFill>
                  <a:schemeClr val="accent1">
                    <a:lumMod val="50000"/>
                  </a:schemeClr>
                </a:solidFill>
                <a:latin typeface="UTM Avo" panose="02040603050506020204" pitchFamily="18" charset="0"/>
              </a:rPr>
              <a:t>*Phẩm chất</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a:t>
            </a:r>
            <a:r>
              <a:rPr lang="en-US" sz="2500" smtClean="0">
                <a:solidFill>
                  <a:schemeClr val="accent1">
                    <a:lumMod val="50000"/>
                  </a:schemeClr>
                </a:solidFill>
                <a:latin typeface="UTM Avo" panose="02040603050506020204" pitchFamily="18" charset="0"/>
              </a:rPr>
              <a:t>Biết khám phá và trân trọng vẻ riêng của những người xung quanh, có khả năng nhận biết và bày tỏ tình cảm, cảm xúc.</a:t>
            </a:r>
            <a:endParaRPr lang="en-US" sz="250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6501679" y="3153806"/>
            <a:ext cx="6038992" cy="3911890"/>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569660"/>
            </a:xfrm>
            <a:prstGeom prst="rect">
              <a:avLst/>
            </a:prstGeom>
            <a:noFill/>
          </p:spPr>
          <p:txBody>
            <a:bodyPr wrap="square" rtlCol="0">
              <a:spAutoFit/>
            </a:bodyPr>
            <a:lstStyle/>
            <a:p>
              <a:pPr algn="ctr"/>
              <a:r>
                <a:rPr lang="en-US" sz="4800" dirty="0" err="1" smtClean="0">
                  <a:solidFill>
                    <a:srgbClr val="FF0000"/>
                  </a:solidFill>
                  <a:latin typeface="UTM Alexander" panose="02040603050506020204" pitchFamily="18" charset="0"/>
                </a:rPr>
                <a:t>Bài</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thơ</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có</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mấy</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khổ</a:t>
              </a:r>
              <a:r>
                <a:rPr lang="en-US" sz="4800" dirty="0" smtClean="0">
                  <a:solidFill>
                    <a:srgbClr val="FF0000"/>
                  </a:solidFill>
                  <a:latin typeface="UTM Alexander" panose="02040603050506020204" pitchFamily="18" charset="0"/>
                </a:rPr>
                <a:t>?</a:t>
              </a:r>
              <a:endParaRPr lang="en-US" sz="4800" dirty="0">
                <a:solidFill>
                  <a:srgbClr val="FF0000"/>
                </a:solidFill>
                <a:latin typeface="UTM Alexander" panose="02040603050506020204" pitchFamily="18" charset="0"/>
              </a:endParaRPr>
            </a:p>
          </p:txBody>
        </p:sp>
      </p:grpSp>
    </p:spTree>
    <p:extLst>
      <p:ext uri="{BB962C8B-B14F-4D97-AF65-F5344CB8AC3E}">
        <p14:creationId xmlns:p14="http://schemas.microsoft.com/office/powerpoint/2010/main" val="34970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991914"/>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892904"/>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991914"/>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2877697"/>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7237714" y="4120265"/>
            <a:ext cx="5698041" cy="3232842"/>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750393"/>
            </a:xfrm>
            <a:prstGeom prst="rect">
              <a:avLst/>
            </a:prstGeom>
            <a:noFill/>
          </p:spPr>
          <p:txBody>
            <a:bodyPr wrap="square" rtlCol="0">
              <a:spAutoFit/>
            </a:bodyPr>
            <a:lstStyle/>
            <a:p>
              <a:pPr algn="ctr"/>
              <a:r>
                <a:rPr lang="en-US" sz="4400" b="1" smtClean="0">
                  <a:solidFill>
                    <a:srgbClr val="FF0000"/>
                  </a:solidFill>
                  <a:latin typeface="UTM Avo" panose="02040603050506020204" pitchFamily="18" charset="0"/>
                </a:rPr>
                <a:t>Bài thơ có </a:t>
              </a:r>
              <a:r>
                <a:rPr lang="en-US" sz="4400" b="1" smtClean="0">
                  <a:solidFill>
                    <a:schemeClr val="accent1">
                      <a:lumMod val="50000"/>
                    </a:schemeClr>
                  </a:solidFill>
                  <a:latin typeface="UTM Avo" panose="02040603050506020204" pitchFamily="18" charset="0"/>
                </a:rPr>
                <a:t>5</a:t>
              </a:r>
              <a:r>
                <a:rPr lang="en-US" sz="4400" b="1" smtClean="0">
                  <a:solidFill>
                    <a:srgbClr val="FF0000"/>
                  </a:solidFill>
                  <a:latin typeface="UTM Avo" panose="02040603050506020204" pitchFamily="18" charset="0"/>
                </a:rPr>
                <a:t> khổ.</a:t>
              </a:r>
              <a:endParaRPr lang="en-US" sz="4400" b="1">
                <a:solidFill>
                  <a:srgbClr val="FF0000"/>
                </a:solidFill>
                <a:latin typeface="UTM Avo" panose="02040603050506020204" pitchFamily="18" charset="0"/>
              </a:endParaRPr>
            </a:p>
          </p:txBody>
        </p:sp>
      </p:grpSp>
      <p:sp>
        <p:nvSpPr>
          <p:cNvPr id="13" name="Rectangle: Rounded Corners 10">
            <a:extLst>
              <a:ext uri="{FF2B5EF4-FFF2-40B4-BE49-F238E27FC236}">
                <a16:creationId xmlns:a16="http://schemas.microsoft.com/office/drawing/2014/main" id="{62744F70-AF6E-747B-94A5-66711287907F}"/>
              </a:ext>
            </a:extLst>
          </p:cNvPr>
          <p:cNvSpPr/>
          <p:nvPr/>
        </p:nvSpPr>
        <p:spPr>
          <a:xfrm>
            <a:off x="241447" y="983381"/>
            <a:ext cx="5854829" cy="183682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241446" y="2886239"/>
            <a:ext cx="5854830" cy="18368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225402" y="4858927"/>
            <a:ext cx="5870874"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6304011" y="973151"/>
            <a:ext cx="5486119" cy="1836821"/>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6344793" y="2926232"/>
            <a:ext cx="5486119" cy="1836821"/>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a:t>
            </a:r>
            <a:r>
              <a:rPr lang="en-US" sz="10000" b="1" smtClean="0">
                <a:ln w="19050">
                  <a:solidFill>
                    <a:schemeClr val="bg1">
                      <a:lumMod val="10000"/>
                    </a:schemeClr>
                  </a:solidFill>
                </a:ln>
                <a:solidFill>
                  <a:srgbClr val="00CC00"/>
                </a:solidFill>
                <a:latin typeface="#9Slide05 FS Blonde Script" panose="03000503000000000000" pitchFamily="65" charset="0"/>
              </a:rPr>
              <a:t>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rgbClr val="C00000"/>
                </a:solidFill>
                <a:latin typeface="UTM Avo" panose="02040603050506020204" pitchFamily="18" charset="0"/>
              </a:rPr>
              <a:t>Bạn có thấy lạ không</a:t>
            </a:r>
          </a:p>
          <a:p>
            <a:r>
              <a:rPr lang="en-US" sz="2800" b="1" smtClean="0">
                <a:solidFill>
                  <a:srgbClr val="C00000"/>
                </a:solidFill>
                <a:latin typeface="UTM Avo" panose="02040603050506020204" pitchFamily="18" charset="0"/>
              </a:rPr>
              <a:t>Mỗi đứa mình một khác</a:t>
            </a:r>
          </a:p>
          <a:p>
            <a:r>
              <a:rPr lang="en-US" sz="2800" b="1" smtClean="0">
                <a:solidFill>
                  <a:srgbClr val="C00000"/>
                </a:solidFill>
                <a:latin typeface="UTM Avo" panose="02040603050506020204" pitchFamily="18" charset="0"/>
              </a:rPr>
              <a:t>Cùng ngân nga câu hát</a:t>
            </a:r>
          </a:p>
          <a:p>
            <a:r>
              <a:rPr lang="en-US" sz="2800" b="1" smtClean="0">
                <a:solidFill>
                  <a:srgbClr val="C00000"/>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rgbClr val="33CC33"/>
                </a:solidFill>
                <a:latin typeface="UTM Avo" panose="02040603050506020204" pitchFamily="18" charset="0"/>
              </a:rPr>
              <a:t>Bạn có nghĩ vu vơ</a:t>
            </a:r>
          </a:p>
          <a:p>
            <a:r>
              <a:rPr lang="en-US" sz="2800" b="1" smtClean="0">
                <a:solidFill>
                  <a:srgbClr val="33CC33"/>
                </a:solidFill>
                <a:latin typeface="UTM Avo" panose="02040603050506020204" pitchFamily="18" charset="0"/>
              </a:rPr>
              <a:t>Mình khác nhau nhiều thế</a:t>
            </a:r>
          </a:p>
          <a:p>
            <a:r>
              <a:rPr lang="en-US" sz="2800" b="1" smtClean="0">
                <a:solidFill>
                  <a:srgbClr val="33CC33"/>
                </a:solidFill>
                <a:latin typeface="UTM Avo" panose="02040603050506020204" pitchFamily="18" charset="0"/>
              </a:rPr>
              <a:t>Nếu mỗi người một vẻ</a:t>
            </a:r>
          </a:p>
          <a:p>
            <a:r>
              <a:rPr lang="en-US" sz="2800" b="1" smtClean="0">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rgbClr val="FF6600"/>
                </a:solidFill>
                <a:latin typeface="UTM Avo" panose="02040603050506020204" pitchFamily="18" charset="0"/>
              </a:rPr>
              <a:t>Cũng giống như chúng mình</a:t>
            </a:r>
          </a:p>
          <a:p>
            <a:r>
              <a:rPr lang="en-US" sz="2800" b="1" smtClean="0">
                <a:solidFill>
                  <a:srgbClr val="FF6600"/>
                </a:solidFill>
                <a:latin typeface="UTM Avo" panose="02040603050506020204" pitchFamily="18" charset="0"/>
              </a:rPr>
              <a:t>Ai cũng đều đáng mến</a:t>
            </a:r>
          </a:p>
          <a:p>
            <a:r>
              <a:rPr lang="en-US" sz="2800" b="1" smtClean="0">
                <a:solidFill>
                  <a:srgbClr val="FF6600"/>
                </a:solidFill>
                <a:latin typeface="UTM Avo" panose="02040603050506020204" pitchFamily="18" charset="0"/>
              </a:rPr>
              <a:t>Và khi giọng hòa quyện</a:t>
            </a:r>
          </a:p>
          <a:p>
            <a:r>
              <a:rPr lang="en-US" sz="2800" b="1" smtClean="0">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980</Words>
  <Application>Microsoft Office PowerPoint</Application>
  <PresentationFormat>Widescreen</PresentationFormat>
  <Paragraphs>132</Paragraphs>
  <Slides>17</Slides>
  <Notes>0</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17</vt:i4>
      </vt:variant>
    </vt:vector>
  </HeadingPairs>
  <TitlesOfParts>
    <vt:vector size="42" baseType="lpstr">
      <vt:lpstr>#9Slide05 FS Blonde Script</vt:lpstr>
      <vt:lpstr>UTM Wedding K&amp;T</vt:lpstr>
      <vt:lpstr>UTM Aptima</vt:lpstr>
      <vt:lpstr>Calibri</vt:lpstr>
      <vt:lpstr>UTM Azuki</vt:lpstr>
      <vt:lpstr>#9Slide05 SVNHollycakes</vt:lpstr>
      <vt:lpstr>#9Slide07 SVNCinnamoncake</vt:lpstr>
      <vt:lpstr>UTM Avo</vt:lpstr>
      <vt:lpstr>#9Slide05 Bodega Script</vt:lpstr>
      <vt:lpstr>UTM Alexander</vt:lpstr>
      <vt:lpstr>字魂131号-酷乐潮玩体</vt:lpstr>
      <vt:lpstr>#9Slide07 IcielCadena</vt:lpstr>
      <vt:lpstr>等线</vt:lpstr>
      <vt:lpstr>#9Slide07 IcielPony</vt:lpstr>
      <vt:lpstr>SVN-Poky's</vt:lpstr>
      <vt:lpstr>#9Slide07 HoneyCream</vt:lpstr>
      <vt:lpstr>UVN Bach Dang</vt:lpstr>
      <vt:lpstr>#9Slide05 VL Fadilla</vt:lpstr>
      <vt:lpstr>SVN-Newton</vt:lpstr>
      <vt:lpstr>Times New Roman</vt:lpstr>
      <vt:lpstr>Arial</vt:lpstr>
      <vt:lpstr>#9Slide05 Aphrodite Pro</vt:lpstr>
      <vt:lpstr>Chango</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31</cp:revision>
  <dcterms:created xsi:type="dcterms:W3CDTF">2023-06-18T14:45:43Z</dcterms:created>
  <dcterms:modified xsi:type="dcterms:W3CDTF">2024-09-09T05:47:15Z</dcterms:modified>
</cp:coreProperties>
</file>